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  <p:sldId id="259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964D3-4369-47F5-B200-3F1F5CEA2FD8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fr-FR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C3CFE-4DA6-4388-BC1B-FA6F70853A6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3116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C3CFE-4DA6-4388-BC1B-FA6F70853A6C}" type="slidenum">
              <a:rPr lang="fr-FR" smtClean="0"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5F86A-CA8E-4621-B793-2B84A92F804C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21855-111F-4372-B6FE-A9DF54A87953}" type="slidenum">
              <a:rPr lang="fr-FR" smtClean="0"/>
              <a:t>‹#›</a:t>
            </a:fld>
            <a:endParaRPr lang="fr-FR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5F86A-CA8E-4621-B793-2B84A92F804C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21855-111F-4372-B6FE-A9DF54A8795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5F86A-CA8E-4621-B793-2B84A92F804C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21855-111F-4372-B6FE-A9DF54A8795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5F86A-CA8E-4621-B793-2B84A92F804C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21855-111F-4372-B6FE-A9DF54A8795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5F86A-CA8E-4621-B793-2B84A92F804C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E621855-111F-4372-B6FE-A9DF54A87953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5F86A-CA8E-4621-B793-2B84A92F804C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21855-111F-4372-B6FE-A9DF54A8795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5F86A-CA8E-4621-B793-2B84A92F804C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21855-111F-4372-B6FE-A9DF54A8795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5F86A-CA8E-4621-B793-2B84A92F804C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21855-111F-4372-B6FE-A9DF54A8795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5F86A-CA8E-4621-B793-2B84A92F804C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21855-111F-4372-B6FE-A9DF54A8795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5F86A-CA8E-4621-B793-2B84A92F804C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21855-111F-4372-B6FE-A9DF54A8795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sk-SK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Ak chcete pridať obrázok, kliknite na ikonu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5F86A-CA8E-4621-B793-2B84A92F804C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21855-111F-4372-B6FE-A9DF54A8795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A15F86A-CA8E-4621-B793-2B84A92F804C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E621855-111F-4372-B6FE-A9DF54A87953}" type="slidenum">
              <a:rPr lang="fr-FR" smtClean="0"/>
              <a:t>‹#›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athematica.sk/Geometria1/Theory/07Theory.xml" TargetMode="External"/><Relationship Id="rId2" Type="http://schemas.openxmlformats.org/officeDocument/2006/relationships/hyperlink" Target="http://www.aristoteles.cz/matematika/planimetrie/kruh.gi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Obvod kruhu</a:t>
            </a:r>
            <a:endParaRPr lang="fr-FR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Teória a príklady</a:t>
            </a:r>
            <a:endParaRPr lang="fr-FR" dirty="0"/>
          </a:p>
        </p:txBody>
      </p:sp>
    </p:spTree>
  </p:cSld>
  <p:clrMapOvr>
    <a:masterClrMapping/>
  </p:clrMapOvr>
  <p:transition advTm="3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Obvod kruhu= dĺžka kružnice</a:t>
            </a:r>
            <a:endParaRPr lang="fr-FR" dirty="0"/>
          </a:p>
        </p:txBody>
      </p:sp>
      <p:sp>
        <p:nvSpPr>
          <p:cNvPr id="6" name="BlokTextu 5"/>
          <p:cNvSpPr txBox="1"/>
          <p:nvPr/>
        </p:nvSpPr>
        <p:spPr>
          <a:xfrm>
            <a:off x="1187624" y="1772816"/>
            <a:ext cx="4392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k-SK" sz="2800" dirty="0">
                <a:solidFill>
                  <a:schemeClr val="bg1"/>
                </a:solidFill>
                <a:hlinkClick r:id="rId2" action="ppaction://hlinksldjump"/>
              </a:rPr>
              <a:t>Vzorec</a:t>
            </a:r>
            <a:endParaRPr lang="sk-SK" sz="2800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sk-SK" sz="2800" dirty="0" smtClean="0">
                <a:solidFill>
                  <a:schemeClr val="bg1"/>
                </a:solidFill>
                <a:hlinkClick r:id="rId3" action="ppaction://hlinksldjump"/>
              </a:rPr>
              <a:t>Príklad</a:t>
            </a:r>
            <a:endParaRPr lang="fr-FR" sz="2800" dirty="0">
              <a:solidFill>
                <a:schemeClr val="bg1"/>
              </a:solidFill>
            </a:endParaRPr>
          </a:p>
        </p:txBody>
      </p:sp>
      <p:pic>
        <p:nvPicPr>
          <p:cNvPr id="23554" name="Picture 2" descr="https://encrypted-tbn1.google.com/images?q=tbn:ANd9GcR9drQMZsw8BKText5xit6hlDta5yd_6lZYZcUWE3wmzV7gjLX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1484784"/>
            <a:ext cx="5040560" cy="4694427"/>
          </a:xfrm>
          <a:prstGeom prst="rect">
            <a:avLst/>
          </a:prstGeom>
          <a:noFill/>
        </p:spPr>
      </p:pic>
    </p:spTree>
  </p:cSld>
  <p:clrMapOvr>
    <a:masterClrMapping/>
  </p:clrMapOvr>
  <p:transition advTm="3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   o = </a:t>
            </a:r>
            <a:r>
              <a:rPr lang="el-GR" dirty="0" smtClean="0">
                <a:latin typeface="Gulim"/>
                <a:ea typeface="Gulim"/>
              </a:rPr>
              <a:t>π</a:t>
            </a:r>
            <a:r>
              <a:rPr lang="sk-SK" dirty="0" smtClean="0"/>
              <a:t>.d = 2.</a:t>
            </a:r>
            <a:r>
              <a:rPr lang="el-GR" dirty="0" smtClean="0">
                <a:latin typeface="Gulim"/>
                <a:ea typeface="Gulim"/>
              </a:rPr>
              <a:t>π</a:t>
            </a:r>
            <a:r>
              <a:rPr lang="sk-SK" dirty="0" smtClean="0"/>
              <a:t>.r</a:t>
            </a:r>
            <a:endParaRPr lang="fr-FR" dirty="0"/>
          </a:p>
        </p:txBody>
      </p:sp>
      <p:pic>
        <p:nvPicPr>
          <p:cNvPr id="13314" name="Picture 2" descr="http://www.aristoteles.cz/matematika/planimetrie/kru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348880"/>
            <a:ext cx="3476625" cy="3476626"/>
          </a:xfrm>
          <a:prstGeom prst="rect">
            <a:avLst/>
          </a:prstGeom>
          <a:noFill/>
        </p:spPr>
      </p:pic>
      <p:sp>
        <p:nvSpPr>
          <p:cNvPr id="7" name="Obdĺžnik 6"/>
          <p:cNvSpPr/>
          <p:nvPr/>
        </p:nvSpPr>
        <p:spPr>
          <a:xfrm>
            <a:off x="179512" y="1271037"/>
            <a:ext cx="2286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dirty="0">
                <a:solidFill>
                  <a:prstClr val="black"/>
                </a:solidFill>
              </a:rPr>
              <a:t>Kružnica je uzavretá rovinná krivka, ktorej body spĺňajú jednoduchú metrickú </a:t>
            </a:r>
            <a:r>
              <a:rPr lang="fr-FR" dirty="0" smtClean="0">
                <a:solidFill>
                  <a:prstClr val="black"/>
                </a:solidFill>
              </a:rPr>
              <a:t>podmienku</a:t>
            </a:r>
            <a:r>
              <a:rPr lang="sk-SK" dirty="0" smtClean="0">
                <a:solidFill>
                  <a:prstClr val="black"/>
                </a:solidFill>
              </a:rPr>
              <a:t>:</a:t>
            </a:r>
            <a:r>
              <a:rPr lang="fr-FR" dirty="0" smtClean="0">
                <a:solidFill>
                  <a:prstClr val="black"/>
                </a:solidFill>
              </a:rPr>
              <a:t> všetký</a:t>
            </a:r>
            <a:r>
              <a:rPr lang="sk-SK" dirty="0" smtClean="0">
                <a:solidFill>
                  <a:prstClr val="black"/>
                </a:solidFill>
              </a:rPr>
              <a:t> jej </a:t>
            </a:r>
            <a:r>
              <a:rPr lang="fr-FR" dirty="0" smtClean="0">
                <a:solidFill>
                  <a:prstClr val="black"/>
                </a:solidFill>
              </a:rPr>
              <a:t> bod</a:t>
            </a:r>
            <a:r>
              <a:rPr lang="sk-SK" dirty="0" smtClean="0">
                <a:solidFill>
                  <a:prstClr val="black"/>
                </a:solidFill>
              </a:rPr>
              <a:t>y</a:t>
            </a:r>
            <a:r>
              <a:rPr lang="fr-FR" dirty="0" smtClean="0">
                <a:solidFill>
                  <a:prstClr val="black"/>
                </a:solidFill>
              </a:rPr>
              <a:t> majú konštantnú vzdialenosť od pevného bodu</a:t>
            </a:r>
            <a:r>
              <a:rPr lang="sk-SK" dirty="0" smtClean="0">
                <a:solidFill>
                  <a:prstClr val="black"/>
                </a:solidFill>
              </a:rPr>
              <a:t>, ktorý s</a:t>
            </a:r>
            <a:r>
              <a:rPr lang="fr-FR" dirty="0" smtClean="0">
                <a:solidFill>
                  <a:prstClr val="black"/>
                </a:solidFill>
              </a:rPr>
              <a:t>a nazýva stred kružnice </a:t>
            </a:r>
          </a:p>
          <a:p>
            <a:pPr lvl="0" algn="ctr"/>
            <a:r>
              <a:rPr lang="fr-FR" dirty="0" smtClean="0">
                <a:solidFill>
                  <a:prstClr val="black"/>
                </a:solidFill>
              </a:rPr>
              <a:t>S </a:t>
            </a:r>
            <a:r>
              <a:rPr lang="sk-SK" dirty="0" smtClean="0">
                <a:solidFill>
                  <a:prstClr val="black"/>
                </a:solidFill>
              </a:rPr>
              <a:t> </a:t>
            </a:r>
            <a:r>
              <a:rPr lang="fr-FR" dirty="0" smtClean="0">
                <a:solidFill>
                  <a:prstClr val="black"/>
                </a:solidFill>
              </a:rPr>
              <a:t>a daná konštantná vzdialenosť </a:t>
            </a:r>
            <a:r>
              <a:rPr lang="sk-SK" dirty="0" smtClean="0">
                <a:solidFill>
                  <a:prstClr val="black"/>
                </a:solidFill>
              </a:rPr>
              <a:t> je </a:t>
            </a:r>
            <a:r>
              <a:rPr lang="fr-FR" dirty="0" smtClean="0">
                <a:solidFill>
                  <a:prstClr val="black"/>
                </a:solidFill>
              </a:rPr>
              <a:t>polomer kružnice r</a:t>
            </a:r>
            <a:r>
              <a:rPr lang="sk-SK" dirty="0" smtClean="0">
                <a:solidFill>
                  <a:prstClr val="black"/>
                </a:solidFill>
              </a:rPr>
              <a:t>.</a:t>
            </a:r>
            <a:endParaRPr lang="fr-FR" dirty="0" smtClean="0">
              <a:solidFill>
                <a:prstClr val="black"/>
              </a:solidFill>
            </a:endParaRPr>
          </a:p>
          <a:p>
            <a:pPr lvl="0"/>
            <a:endParaRPr lang="fr-FR" dirty="0" smtClean="0">
              <a:solidFill>
                <a:prstClr val="black"/>
              </a:solidFill>
            </a:endParaRPr>
          </a:p>
          <a:p>
            <a:pPr lvl="0"/>
            <a:endParaRPr lang="fr-FR" dirty="0" smtClean="0">
              <a:solidFill>
                <a:prstClr val="black"/>
              </a:solidFill>
            </a:endParaRPr>
          </a:p>
          <a:p>
            <a:pPr lvl="0"/>
            <a:endParaRPr lang="fr-FR" dirty="0" smtClean="0">
              <a:solidFill>
                <a:prstClr val="black"/>
              </a:solidFill>
            </a:endParaRPr>
          </a:p>
          <a:p>
            <a:pPr lvl="0"/>
            <a:endParaRPr lang="fr-FR" dirty="0" smtClean="0">
              <a:solidFill>
                <a:prstClr val="black"/>
              </a:solidFill>
            </a:endParaRPr>
          </a:p>
          <a:p>
            <a:pPr lvl="0"/>
            <a:r>
              <a:rPr lang="fr-FR" dirty="0" smtClean="0">
                <a:solidFill>
                  <a:prstClr val="black"/>
                </a:solidFill>
              </a:rPr>
              <a:t> 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6459216" y="1225689"/>
            <a:ext cx="252028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Obvod kružnice sa dá vypočítať pomocou </a:t>
            </a:r>
            <a:r>
              <a:rPr lang="fr-FR" u="sng" dirty="0" smtClean="0">
                <a:solidFill>
                  <a:schemeClr val="bg1"/>
                </a:solidFill>
              </a:rPr>
              <a:t>Ludolfovho čísla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π,</a:t>
            </a:r>
          </a:p>
          <a:p>
            <a:pPr algn="ctr"/>
            <a:r>
              <a:rPr lang="fr-FR" dirty="0" smtClean="0">
                <a:solidFill>
                  <a:schemeClr val="bg1"/>
                </a:solidFill>
              </a:rPr>
              <a:t>ktoré vyjadruje konštantný pomer obvodu a polomeru ľubovoľnej kružnice.</a:t>
            </a:r>
          </a:p>
          <a:p>
            <a:pPr algn="ctr"/>
            <a:endParaRPr lang="fr-FR" dirty="0" smtClean="0">
              <a:solidFill>
                <a:schemeClr val="bg1"/>
              </a:solidFill>
            </a:endParaRPr>
          </a:p>
          <a:p>
            <a:pPr algn="ctr"/>
            <a:r>
              <a:rPr lang="fr-FR" dirty="0" smtClean="0">
                <a:solidFill>
                  <a:schemeClr val="bg1"/>
                </a:solidFill>
              </a:rPr>
              <a:t>Hodnota čísla </a:t>
            </a:r>
            <a:r>
              <a:rPr lang="el-GR" dirty="0" smtClean="0">
                <a:solidFill>
                  <a:schemeClr val="bg1"/>
                </a:solidFill>
              </a:rPr>
              <a:t>π </a:t>
            </a:r>
            <a:r>
              <a:rPr lang="fr-FR" dirty="0" smtClean="0">
                <a:solidFill>
                  <a:schemeClr val="bg1"/>
                </a:solidFill>
              </a:rPr>
              <a:t>na 18 desatinných miest je</a:t>
            </a:r>
          </a:p>
          <a:p>
            <a:pPr algn="ctr"/>
            <a:r>
              <a:rPr lang="fr-FR" dirty="0" smtClean="0">
                <a:solidFill>
                  <a:schemeClr val="bg1"/>
                </a:solidFill>
              </a:rPr>
              <a:t>3.141592653589793238.</a:t>
            </a:r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sk-SK" sz="1600" dirty="0" smtClean="0">
                <a:solidFill>
                  <a:schemeClr val="tx1">
                    <a:lumMod val="95000"/>
                  </a:schemeClr>
                </a:solidFill>
              </a:rPr>
              <a:t>(pre výpočet iba </a:t>
            </a:r>
            <a:r>
              <a:rPr lang="el-GR" sz="1600" u="sng" dirty="0" smtClean="0">
                <a:solidFill>
                  <a:schemeClr val="tx1">
                    <a:lumMod val="95000"/>
                  </a:schemeClr>
                </a:solidFill>
              </a:rPr>
              <a:t>π</a:t>
            </a:r>
            <a:r>
              <a:rPr lang="sk-SK" sz="1600" u="sng" dirty="0" smtClean="0">
                <a:solidFill>
                  <a:schemeClr val="tx1">
                    <a:lumMod val="95000"/>
                  </a:schemeClr>
                </a:solidFill>
              </a:rPr>
              <a:t>=3,14 )</a:t>
            </a:r>
            <a:endParaRPr lang="sk-SK" sz="1600" dirty="0">
              <a:solidFill>
                <a:schemeClr val="tx1">
                  <a:lumMod val="95000"/>
                </a:schemeClr>
              </a:solidFill>
            </a:endParaRPr>
          </a:p>
          <a:p>
            <a:pPr algn="ctr"/>
            <a:r>
              <a:rPr lang="pt-BR" dirty="0" smtClean="0">
                <a:solidFill>
                  <a:schemeClr val="bg1"/>
                </a:solidFill>
              </a:rPr>
              <a:t>Pre obvod kružnice s polomerom r platí </a:t>
            </a:r>
            <a:endParaRPr lang="sk-SK" dirty="0" smtClean="0">
              <a:solidFill>
                <a:schemeClr val="bg1"/>
              </a:solidFill>
            </a:endParaRPr>
          </a:p>
          <a:p>
            <a:pPr algn="ctr"/>
            <a:r>
              <a:rPr lang="sk-SK" u="sng" dirty="0" smtClean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pt-BR" u="sng" dirty="0" smtClean="0">
                <a:solidFill>
                  <a:schemeClr val="tx1">
                    <a:lumMod val="95000"/>
                  </a:schemeClr>
                </a:solidFill>
              </a:rPr>
              <a:t> = </a:t>
            </a:r>
            <a:r>
              <a:rPr lang="el-GR" u="sng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l-GR" u="sng" dirty="0">
                <a:solidFill>
                  <a:schemeClr val="tx1">
                    <a:lumMod val="95000"/>
                  </a:schemeClr>
                </a:solidFill>
              </a:rPr>
              <a:t>π</a:t>
            </a:r>
            <a:r>
              <a:rPr lang="sk-SK" u="sng" dirty="0" smtClean="0">
                <a:solidFill>
                  <a:schemeClr val="tx1">
                    <a:lumMod val="95000"/>
                  </a:schemeClr>
                </a:solidFill>
              </a:rPr>
              <a:t> . </a:t>
            </a:r>
            <a:r>
              <a:rPr lang="pt-BR" u="sng" dirty="0" smtClean="0">
                <a:solidFill>
                  <a:schemeClr val="tx1">
                    <a:lumMod val="95000"/>
                  </a:schemeClr>
                </a:solidFill>
              </a:rPr>
              <a:t>d</a:t>
            </a:r>
          </a:p>
          <a:p>
            <a:pPr algn="ctr"/>
            <a:r>
              <a:rPr lang="fr-FR" dirty="0" smtClean="0">
                <a:solidFill>
                  <a:schemeClr val="bg1"/>
                </a:solidFill>
              </a:rPr>
              <a:t>Pretože d = 2r</a:t>
            </a:r>
            <a:r>
              <a:rPr lang="sk-SK" dirty="0" smtClean="0">
                <a:solidFill>
                  <a:schemeClr val="bg1"/>
                </a:solidFill>
              </a:rPr>
              <a:t>, </a:t>
            </a:r>
            <a:r>
              <a:rPr lang="fr-FR" dirty="0" smtClean="0">
                <a:solidFill>
                  <a:schemeClr val="bg1"/>
                </a:solidFill>
              </a:rPr>
              <a:t> vzorec možno prepísať aj v tv</a:t>
            </a:r>
            <a:r>
              <a:rPr lang="sk-SK" dirty="0" smtClean="0">
                <a:solidFill>
                  <a:schemeClr val="bg1"/>
                </a:solidFill>
              </a:rPr>
              <a:t>are </a:t>
            </a:r>
          </a:p>
          <a:p>
            <a:pPr algn="ctr"/>
            <a:r>
              <a:rPr lang="sk-SK" u="sng" dirty="0" smtClean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fr-FR" u="sng" dirty="0" smtClean="0">
                <a:solidFill>
                  <a:schemeClr val="tx1">
                    <a:lumMod val="95000"/>
                  </a:schemeClr>
                </a:solidFill>
              </a:rPr>
              <a:t> = 2</a:t>
            </a:r>
            <a:r>
              <a:rPr lang="sk-SK" u="sng" dirty="0" smtClean="0">
                <a:solidFill>
                  <a:schemeClr val="tx1">
                    <a:lumMod val="95000"/>
                  </a:schemeClr>
                </a:solidFill>
              </a:rPr>
              <a:t> . </a:t>
            </a:r>
            <a:r>
              <a:rPr lang="el-GR" u="sng" dirty="0" smtClean="0">
                <a:solidFill>
                  <a:schemeClr val="tx1">
                    <a:lumMod val="95000"/>
                  </a:schemeClr>
                </a:solidFill>
              </a:rPr>
              <a:t>π</a:t>
            </a:r>
            <a:r>
              <a:rPr lang="sk-SK" u="sng" dirty="0" smtClean="0">
                <a:solidFill>
                  <a:schemeClr val="tx1">
                    <a:lumMod val="95000"/>
                  </a:schemeClr>
                </a:solidFill>
              </a:rPr>
              <a:t> .  </a:t>
            </a:r>
            <a:r>
              <a:rPr lang="fr-FR" u="sng" dirty="0" smtClean="0">
                <a:solidFill>
                  <a:schemeClr val="tx1">
                    <a:lumMod val="95000"/>
                  </a:schemeClr>
                </a:solidFill>
              </a:rPr>
              <a:t>r</a:t>
            </a:r>
          </a:p>
          <a:p>
            <a:pPr algn="ctr"/>
            <a:r>
              <a:rPr lang="fr-FR" dirty="0" smtClean="0">
                <a:solidFill>
                  <a:schemeClr val="bg1"/>
                </a:solidFill>
              </a:rPr>
              <a:t> 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3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133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000"/>
                            </p:stCondLst>
                            <p:childTnLst>
                              <p:par>
                                <p:cTn id="5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500"/>
                            </p:stCondLst>
                            <p:childTnLst>
                              <p:par>
                                <p:cTn id="62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Príklad 1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Zástupný symbol obsahu 3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>
                  <a:buNone/>
                </a:pPr>
                <a:r>
                  <a:rPr lang="sk-SK" dirty="0" smtClean="0">
                    <a:solidFill>
                      <a:schemeClr val="tx1">
                        <a:lumMod val="95000"/>
                      </a:schemeClr>
                    </a:solidFill>
                  </a:rPr>
                  <a:t>Vypočítaj obvod kruhu(resp. dĺžku kružnice)        s polomerom r = 10 cm.</a:t>
                </a:r>
              </a:p>
              <a:p>
                <a:pPr>
                  <a:buNone/>
                </a:pPr>
                <a:r>
                  <a:rPr lang="sk-SK" dirty="0" smtClean="0">
                    <a:solidFill>
                      <a:schemeClr val="tx1">
                        <a:lumMod val="95000"/>
                      </a:schemeClr>
                    </a:solidFill>
                  </a:rPr>
                  <a:t> </a:t>
                </a:r>
              </a:p>
              <a:p>
                <a:pPr>
                  <a:buNone/>
                </a:pPr>
                <a:r>
                  <a:rPr lang="sk-SK" dirty="0" smtClean="0">
                    <a:solidFill>
                      <a:schemeClr val="tx1">
                        <a:lumMod val="95000"/>
                      </a:schemeClr>
                    </a:solidFill>
                  </a:rPr>
                  <a:t>o = 2 . </a:t>
                </a:r>
                <a:r>
                  <a:rPr lang="el-GR" dirty="0" smtClean="0">
                    <a:solidFill>
                      <a:schemeClr val="tx1">
                        <a:lumMod val="95000"/>
                      </a:schemeClr>
                    </a:solidFill>
                  </a:rPr>
                  <a:t>π . </a:t>
                </a:r>
                <a:r>
                  <a:rPr lang="sk-SK" dirty="0" smtClean="0">
                    <a:solidFill>
                      <a:schemeClr val="tx1">
                        <a:lumMod val="95000"/>
                      </a:schemeClr>
                    </a:solidFill>
                  </a:rPr>
                  <a:t>r</a:t>
                </a:r>
              </a:p>
              <a:p>
                <a:pPr>
                  <a:buNone/>
                </a:pPr>
                <a:r>
                  <a:rPr lang="sk-SK" dirty="0" smtClean="0">
                    <a:solidFill>
                      <a:schemeClr val="tx1">
                        <a:lumMod val="95000"/>
                      </a:schemeClr>
                    </a:solidFill>
                  </a:rPr>
                  <a:t>o = 2 . 3,14 . 10 </a:t>
                </a:r>
              </a:p>
              <a:p>
                <a:pPr>
                  <a:buNone/>
                </a:pPr>
                <a:r>
                  <a:rPr lang="sk-SK" dirty="0" smtClean="0">
                    <a:solidFill>
                      <a:schemeClr val="tx1">
                        <a:lumMod val="95000"/>
                      </a:schemeClr>
                    </a:solidFill>
                  </a:rPr>
                  <a:t>za </a:t>
                </a:r>
                <a:r>
                  <a:rPr lang="el-GR" dirty="0" smtClean="0">
                    <a:solidFill>
                      <a:schemeClr val="tx1">
                        <a:lumMod val="95000"/>
                      </a:schemeClr>
                    </a:solidFill>
                  </a:rPr>
                  <a:t>π </a:t>
                </a:r>
                <a:r>
                  <a:rPr lang="sk-SK" dirty="0" smtClean="0">
                    <a:solidFill>
                      <a:schemeClr val="tx1">
                        <a:lumMod val="95000"/>
                      </a:schemeClr>
                    </a:solidFill>
                  </a:rPr>
                  <a:t>dosadzujeme do výpočtov číslo 3,14 (alebo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k-SK" i="1" smtClean="0">
                            <a:solidFill>
                              <a:schemeClr val="tx1">
                                <a:lumMod val="9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k-SK" b="0" i="1" smtClean="0">
                            <a:solidFill>
                              <a:schemeClr val="tx1">
                                <a:lumMod val="95000"/>
                              </a:schemeClr>
                            </a:solidFill>
                            <a:latin typeface="Cambria Math"/>
                          </a:rPr>
                          <m:t>22</m:t>
                        </m:r>
                      </m:num>
                      <m:den>
                        <m:r>
                          <a:rPr lang="sk-SK" b="0" i="1" smtClean="0">
                            <a:solidFill>
                              <a:schemeClr val="tx1">
                                <a:lumMod val="95000"/>
                              </a:schemeClr>
                            </a:solidFill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sk-SK" dirty="0" smtClean="0">
                    <a:solidFill>
                      <a:schemeClr val="tx1">
                        <a:lumMod val="95000"/>
                      </a:schemeClr>
                    </a:solidFill>
                  </a:rPr>
                  <a:t>)</a:t>
                </a:r>
              </a:p>
              <a:p>
                <a:pPr>
                  <a:buNone/>
                </a:pPr>
                <a:r>
                  <a:rPr lang="sk-SK" dirty="0" smtClean="0">
                    <a:solidFill>
                      <a:schemeClr val="tx1">
                        <a:lumMod val="95000"/>
                      </a:schemeClr>
                    </a:solidFill>
                  </a:rPr>
                  <a:t>o = 62,8 cm</a:t>
                </a:r>
              </a:p>
              <a:p>
                <a:pPr>
                  <a:buNone/>
                </a:pPr>
                <a:r>
                  <a:rPr lang="sk-SK" dirty="0" smtClean="0">
                    <a:solidFill>
                      <a:schemeClr val="tx1">
                        <a:lumMod val="95000"/>
                      </a:schemeClr>
                    </a:solidFill>
                  </a:rPr>
                  <a:t> </a:t>
                </a:r>
              </a:p>
              <a:p>
                <a:pPr>
                  <a:buNone/>
                </a:pPr>
                <a:r>
                  <a:rPr lang="sk-SK" b="1" dirty="0" smtClean="0">
                    <a:solidFill>
                      <a:schemeClr val="tx1">
                        <a:lumMod val="95000"/>
                      </a:schemeClr>
                    </a:solidFill>
                  </a:rPr>
                  <a:t>Obvod kruhu je 62,8 cm </a:t>
                </a:r>
                <a:endParaRPr lang="sk-SK" dirty="0">
                  <a:solidFill>
                    <a:schemeClr val="tx1">
                      <a:lumMod val="9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" name="Zástupný symbol obsahu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t="-1295" r="-593" b="-4145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Tm="3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Príklad 2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sk-SK" dirty="0" smtClean="0"/>
              <a:t>Vypočítaj obvod (dĺžku) kružnice s priemerom d=20dm.</a:t>
            </a:r>
          </a:p>
          <a:p>
            <a:pPr marL="137160" indent="0">
              <a:buNone/>
            </a:pPr>
            <a:endParaRPr lang="sk-SK" dirty="0"/>
          </a:p>
          <a:p>
            <a:pPr marL="137160" indent="0">
              <a:buNone/>
            </a:pPr>
            <a:r>
              <a:rPr lang="sk-SK" dirty="0"/>
              <a:t>o</a:t>
            </a:r>
            <a:r>
              <a:rPr lang="sk-SK" dirty="0" smtClean="0"/>
              <a:t> = 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</a:rPr>
              <a:t>π</a:t>
            </a:r>
            <a:r>
              <a:rPr lang="sk-SK" dirty="0" smtClean="0">
                <a:solidFill>
                  <a:schemeClr val="tx1">
                    <a:lumMod val="95000"/>
                  </a:schemeClr>
                </a:solidFill>
              </a:rPr>
              <a:t> . d</a:t>
            </a:r>
          </a:p>
          <a:p>
            <a:pPr marL="137160" indent="0">
              <a:buNone/>
            </a:pPr>
            <a:r>
              <a:rPr lang="sk-SK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sk-SK" dirty="0" smtClean="0">
                <a:solidFill>
                  <a:schemeClr val="tx1">
                    <a:lumMod val="95000"/>
                  </a:schemeClr>
                </a:solidFill>
              </a:rPr>
              <a:t> = 3,14 . 20</a:t>
            </a:r>
          </a:p>
          <a:p>
            <a:pPr marL="137160" indent="0">
              <a:buNone/>
            </a:pPr>
            <a:r>
              <a:rPr lang="sk-SK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sk-SK" dirty="0" smtClean="0">
                <a:solidFill>
                  <a:schemeClr val="tx1">
                    <a:lumMod val="95000"/>
                  </a:schemeClr>
                </a:solidFill>
              </a:rPr>
              <a:t> = 62, 8 dm</a:t>
            </a:r>
          </a:p>
          <a:p>
            <a:pPr marL="137160" indent="0">
              <a:buNone/>
            </a:pPr>
            <a:endParaRPr lang="sk-SK" dirty="0">
              <a:solidFill>
                <a:schemeClr val="tx1">
                  <a:lumMod val="95000"/>
                </a:schemeClr>
              </a:solidFill>
            </a:endParaRPr>
          </a:p>
          <a:p>
            <a:pPr marL="137160" indent="0">
              <a:buNone/>
            </a:pPr>
            <a:r>
              <a:rPr lang="sk-SK" b="1" dirty="0" smtClean="0">
                <a:solidFill>
                  <a:schemeClr val="tx1">
                    <a:lumMod val="95000"/>
                  </a:schemeClr>
                </a:solidFill>
              </a:rPr>
              <a:t>Dĺžka kružnice (obvod kruhu) je 62,8 dm.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3461859751"/>
      </p:ext>
    </p:extLst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Príklad 3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sk-SK" dirty="0" smtClean="0"/>
              <a:t>Vypočítaj polomer kružnice(kruhu) ak obvod kruhu je 31,4m.</a:t>
            </a:r>
          </a:p>
          <a:p>
            <a:endParaRPr lang="sk-SK" dirty="0"/>
          </a:p>
          <a:p>
            <a:pPr marL="137160" indent="0">
              <a:buNone/>
            </a:pPr>
            <a:r>
              <a:rPr lang="sk-SK" dirty="0"/>
              <a:t>o</a:t>
            </a:r>
            <a:r>
              <a:rPr lang="sk-SK" dirty="0" smtClean="0"/>
              <a:t> = 2 .</a:t>
            </a:r>
            <a:r>
              <a:rPr lang="pt-BR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l-GR" dirty="0">
                <a:solidFill>
                  <a:schemeClr val="tx1">
                    <a:lumMod val="95000"/>
                  </a:schemeClr>
                </a:solidFill>
              </a:rPr>
              <a:t>π</a:t>
            </a:r>
            <a:r>
              <a:rPr lang="sk-SK" dirty="0" smtClean="0"/>
              <a:t> </a:t>
            </a:r>
            <a:r>
              <a:rPr lang="sk-SK" dirty="0" smtClean="0">
                <a:solidFill>
                  <a:schemeClr val="tx1">
                    <a:lumMod val="95000"/>
                  </a:schemeClr>
                </a:solidFill>
              </a:rPr>
              <a:t>. </a:t>
            </a:r>
            <a:r>
              <a:rPr lang="sk-SK" dirty="0">
                <a:solidFill>
                  <a:schemeClr val="tx1">
                    <a:lumMod val="95000"/>
                  </a:schemeClr>
                </a:solidFill>
              </a:rPr>
              <a:t>r</a:t>
            </a:r>
            <a:endParaRPr lang="sk-SK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137160" indent="0">
              <a:buNone/>
            </a:pPr>
            <a:r>
              <a:rPr lang="sk-SK" dirty="0">
                <a:solidFill>
                  <a:schemeClr val="tx1">
                    <a:lumMod val="95000"/>
                  </a:schemeClr>
                </a:solidFill>
              </a:rPr>
              <a:t>r</a:t>
            </a:r>
            <a:r>
              <a:rPr lang="sk-SK" dirty="0" smtClean="0">
                <a:solidFill>
                  <a:schemeClr val="tx1">
                    <a:lumMod val="95000"/>
                  </a:schemeClr>
                </a:solidFill>
              </a:rPr>
              <a:t> = o : 2. 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</a:rPr>
              <a:t>π</a:t>
            </a:r>
            <a:endParaRPr lang="sk-SK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137160" indent="0">
              <a:buNone/>
            </a:pPr>
            <a:r>
              <a:rPr lang="sk-SK" dirty="0">
                <a:solidFill>
                  <a:schemeClr val="tx1">
                    <a:lumMod val="95000"/>
                  </a:schemeClr>
                </a:solidFill>
              </a:rPr>
              <a:t>r</a:t>
            </a:r>
            <a:r>
              <a:rPr lang="sk-SK" dirty="0" smtClean="0">
                <a:solidFill>
                  <a:schemeClr val="tx1">
                    <a:lumMod val="95000"/>
                  </a:schemeClr>
                </a:solidFill>
              </a:rPr>
              <a:t> = 31,4 : (2 . 3,14)</a:t>
            </a:r>
          </a:p>
          <a:p>
            <a:pPr marL="137160" indent="0">
              <a:buNone/>
            </a:pPr>
            <a:r>
              <a:rPr lang="sk-SK" dirty="0">
                <a:solidFill>
                  <a:schemeClr val="tx1">
                    <a:lumMod val="95000"/>
                  </a:schemeClr>
                </a:solidFill>
              </a:rPr>
              <a:t>r</a:t>
            </a:r>
            <a:r>
              <a:rPr lang="sk-SK" dirty="0" smtClean="0">
                <a:solidFill>
                  <a:schemeClr val="tx1">
                    <a:lumMod val="95000"/>
                  </a:schemeClr>
                </a:solidFill>
              </a:rPr>
              <a:t> = 5 m                    d = 2. 5m = 10 m</a:t>
            </a:r>
          </a:p>
          <a:p>
            <a:pPr marL="137160" indent="0">
              <a:buNone/>
            </a:pPr>
            <a:r>
              <a:rPr lang="sk-SK" b="1" dirty="0" smtClean="0">
                <a:solidFill>
                  <a:schemeClr val="tx1">
                    <a:lumMod val="95000"/>
                  </a:schemeClr>
                </a:solidFill>
              </a:rPr>
              <a:t>Polomer kružnice(kruhu) je </a:t>
            </a:r>
            <a:r>
              <a:rPr lang="sk-SK" b="1" dirty="0" smtClean="0">
                <a:solidFill>
                  <a:schemeClr val="tx1">
                    <a:lumMod val="95000"/>
                  </a:schemeClr>
                </a:solidFill>
              </a:rPr>
              <a:t>5m</a:t>
            </a:r>
            <a:r>
              <a:rPr lang="sk-SK" b="1" dirty="0" smtClean="0">
                <a:solidFill>
                  <a:schemeClr val="tx1">
                    <a:lumMod val="95000"/>
                  </a:schemeClr>
                </a:solidFill>
              </a:rPr>
              <a:t>.</a:t>
            </a:r>
          </a:p>
          <a:p>
            <a:pPr marL="137160" indent="0">
              <a:buNone/>
            </a:pPr>
            <a:r>
              <a:rPr lang="sk-SK" b="1" dirty="0" smtClean="0">
                <a:solidFill>
                  <a:schemeClr val="tx1">
                    <a:lumMod val="95000"/>
                  </a:schemeClr>
                </a:solidFill>
              </a:rPr>
              <a:t>Priemer kruhu je 10m.</a:t>
            </a:r>
            <a:endParaRPr lang="sk-SK" b="1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873669"/>
      </p:ext>
    </p:extLst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Príklady na výpočet 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lvl="0" indent="0">
              <a:buNone/>
            </a:pPr>
            <a:r>
              <a:rPr lang="sk-SK" dirty="0" smtClean="0"/>
              <a:t>1.</a:t>
            </a:r>
            <a:r>
              <a:rPr lang="sk-SK" dirty="0"/>
              <a:t> Vypočítaj obvod kruhu, ak jeho polomer je  3,4 cm.</a:t>
            </a:r>
          </a:p>
          <a:p>
            <a:pPr marL="137160" lvl="0" indent="0">
              <a:buNone/>
            </a:pPr>
            <a:r>
              <a:rPr lang="sk-SK" dirty="0" smtClean="0"/>
              <a:t>2.</a:t>
            </a:r>
            <a:r>
              <a:rPr lang="sk-SK" dirty="0"/>
              <a:t> Vypočítaj dĺžku kružnice, ak jej polomer je  4,8 </a:t>
            </a:r>
            <a:r>
              <a:rPr lang="sk-SK" dirty="0" smtClean="0"/>
              <a:t>dm</a:t>
            </a:r>
            <a:r>
              <a:rPr lang="sk-SK" dirty="0"/>
              <a:t>.</a:t>
            </a:r>
          </a:p>
          <a:p>
            <a:pPr marL="137160" lvl="0" indent="0">
              <a:buNone/>
            </a:pPr>
            <a:r>
              <a:rPr lang="sk-SK" dirty="0" smtClean="0"/>
              <a:t>3.</a:t>
            </a:r>
            <a:r>
              <a:rPr lang="sk-SK" dirty="0"/>
              <a:t> Vypočítaj dĺžku kružnice, ak jej priemer je  5,2 </a:t>
            </a:r>
            <a:r>
              <a:rPr lang="sk-SK" dirty="0" smtClean="0"/>
              <a:t>m.</a:t>
            </a:r>
          </a:p>
          <a:p>
            <a:pPr marL="137160" lvl="0" indent="0" algn="just">
              <a:buNone/>
            </a:pPr>
            <a:r>
              <a:rPr lang="sk-SK" dirty="0" smtClean="0"/>
              <a:t>4. Vypočítaj priemer kružnice, ak jej obvod je 28,26cm.</a:t>
            </a:r>
          </a:p>
          <a:p>
            <a:pPr marL="137160" lvl="0" indent="0" algn="just">
              <a:buNone/>
            </a:pPr>
            <a:r>
              <a:rPr lang="sk-SK" dirty="0" smtClean="0"/>
              <a:t>5. Vypočítaj polomer kružnice, ak jej dĺžka (obvod) je 69,08 m.</a:t>
            </a:r>
            <a:endParaRPr lang="sk-SK" dirty="0"/>
          </a:p>
          <a:p>
            <a:pPr marL="137160" indent="0" algn="just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1898232"/>
      </p:ext>
    </p:extLst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</a:t>
            </a:r>
            <a:endParaRPr lang="fr-FR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hlinkClick r:id="rId2"/>
              </a:rPr>
              <a:t>http://www.aristoteles.cz/matematika/planimetrie/kruh.gif</a:t>
            </a:r>
            <a:endParaRPr lang="sk-SK" dirty="0" smtClean="0"/>
          </a:p>
          <a:p>
            <a:r>
              <a:rPr lang="fr-FR" dirty="0" smtClean="0">
                <a:hlinkClick r:id="rId3"/>
              </a:rPr>
              <a:t>http://mathematica.sk/Geometria1/Theory/07Theory.xml</a:t>
            </a:r>
            <a:endParaRPr lang="sk-SK" dirty="0" smtClean="0"/>
          </a:p>
          <a:p>
            <a:r>
              <a:rPr lang="fr-FR" dirty="0" smtClean="0">
                <a:hlinkClick r:id="rId3"/>
              </a:rPr>
              <a:t>http://fractal.dam.fmph.uniba.sk/~kg/sklenarikova/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ička">
  <a:themeElements>
    <a:clrScheme name="Špička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Špička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Špička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164</TotalTime>
  <Words>328</Words>
  <Application>Microsoft Office PowerPoint</Application>
  <PresentationFormat>Prezentácia na obrazovke (4:3)</PresentationFormat>
  <Paragraphs>60</Paragraphs>
  <Slides>8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Špička</vt:lpstr>
      <vt:lpstr>Obvod kruhu</vt:lpstr>
      <vt:lpstr>Obvod kruhu= dĺžka kružnice</vt:lpstr>
      <vt:lpstr>   o = π.d = 2.π.r</vt:lpstr>
      <vt:lpstr>Príklad 1</vt:lpstr>
      <vt:lpstr>Príklad 2</vt:lpstr>
      <vt:lpstr>Príklad 3</vt:lpstr>
      <vt:lpstr>Príklady na výpočet :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Obvod kruhu</dc:title>
  <dc:creator>Guest</dc:creator>
  <cp:lastModifiedBy>PC</cp:lastModifiedBy>
  <cp:revision>17</cp:revision>
  <dcterms:created xsi:type="dcterms:W3CDTF">2012-06-02T10:04:05Z</dcterms:created>
  <dcterms:modified xsi:type="dcterms:W3CDTF">2020-04-01T11:14:38Z</dcterms:modified>
</cp:coreProperties>
</file>