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68A754-CCC0-4A35-9A3D-5245717347A7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A6D91B-8E09-4CA8-91A6-0BE4486ED01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Bratislava – hlavné mesto Uhorska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Pre 7. ročník ZŠ</a:t>
            </a:r>
          </a:p>
          <a:p>
            <a:r>
              <a:rPr lang="sk-SK" dirty="0" smtClean="0"/>
              <a:t>Tematický celok: Habsburská monarchia v novoveku</a:t>
            </a:r>
          </a:p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endParaRPr lang="sk-SK" dirty="0" smtClean="0"/>
          </a:p>
          <a:p>
            <a:r>
              <a:rPr lang="sk-SK" dirty="0" smtClean="0"/>
              <a:t>ZŠ s MŠ Kalinčiakova 12</a:t>
            </a:r>
            <a:endParaRPr lang="sk-SK" dirty="0"/>
          </a:p>
        </p:txBody>
      </p:sp>
      <p:pic>
        <p:nvPicPr>
          <p:cNvPr id="2050" name="Picture 2" descr="Bratislavský erb je opradený tajomstvom | TVnoviny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0260" y="4214818"/>
            <a:ext cx="3013740" cy="2643182"/>
          </a:xfrm>
          <a:prstGeom prst="rect">
            <a:avLst/>
          </a:prstGeom>
          <a:noFill/>
        </p:spPr>
      </p:pic>
      <p:pic>
        <p:nvPicPr>
          <p:cNvPr id="5" name="Picture 2" descr="Uhorská koruna (klenot) –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713" y="0"/>
            <a:ext cx="3226287" cy="1643050"/>
          </a:xfrm>
          <a:prstGeom prst="rect">
            <a:avLst/>
          </a:prstGeom>
          <a:noFill/>
        </p:spPr>
      </p:pic>
      <p:pic>
        <p:nvPicPr>
          <p:cNvPr id="6" name="Picture 6" descr="Katedrála svätého Martina (Bratislava) – Wikipé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71736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Nové hlavné mesto Uhorska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857364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Bratislava, vtedajší </a:t>
            </a:r>
            <a:r>
              <a:rPr lang="sk-SK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Prešporok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sa v roku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1536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stala </a:t>
            </a:r>
            <a:r>
              <a:rPr lang="sk-SK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hlavným mestom Uhorska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sk-SK" sz="2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viacerých príčin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3571868" y="407194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4286248" y="3929066"/>
            <a:ext cx="218842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Osmanská hrozba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214810" y="4500570"/>
            <a:ext cx="16866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Blízko Viedne</a:t>
            </a:r>
            <a:endParaRPr lang="sk-SK" b="1" dirty="0"/>
          </a:p>
        </p:txBody>
      </p:sp>
      <p:cxnSp>
        <p:nvCxnSpPr>
          <p:cNvPr id="11" name="Rovná spojovacia šípka 10"/>
          <p:cNvCxnSpPr/>
          <p:nvPr/>
        </p:nvCxnSpPr>
        <p:spPr>
          <a:xfrm rot="16200000" flipH="1">
            <a:off x="3607587" y="410766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4071934" y="5286388"/>
            <a:ext cx="339387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Ležala severnejšie ako Budín</a:t>
            </a:r>
            <a:endParaRPr lang="sk-SK" b="1" dirty="0"/>
          </a:p>
        </p:txBody>
      </p:sp>
      <p:cxnSp>
        <p:nvCxnSpPr>
          <p:cNvPr id="14" name="Rovná spojovacia šípka 13"/>
          <p:cNvCxnSpPr/>
          <p:nvPr/>
        </p:nvCxnSpPr>
        <p:spPr>
          <a:xfrm rot="16200000" flipH="1">
            <a:off x="3143240" y="4572008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Budínský ejálet – Wikipe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6780"/>
            <a:ext cx="3109570" cy="2021220"/>
          </a:xfrm>
          <a:prstGeom prst="rect">
            <a:avLst/>
          </a:prstGeom>
          <a:noFill/>
        </p:spPr>
      </p:pic>
      <p:cxnSp>
        <p:nvCxnSpPr>
          <p:cNvPr id="17" name="Rovná spojovacia šípka 16"/>
          <p:cNvCxnSpPr/>
          <p:nvPr/>
        </p:nvCxnSpPr>
        <p:spPr>
          <a:xfrm flipV="1">
            <a:off x="1357290" y="6286520"/>
            <a:ext cx="250033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3857620" y="6000768"/>
            <a:ext cx="486222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Budín</a:t>
            </a:r>
            <a:r>
              <a:rPr lang="sk-SK" dirty="0" smtClean="0"/>
              <a:t>, hl.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Uhorska obsadili </a:t>
            </a:r>
            <a:r>
              <a:rPr lang="sk-SK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Osmania</a:t>
            </a:r>
            <a:endParaRPr lang="sk-SK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dirty="0" smtClean="0"/>
              <a:t>=&gt; </a:t>
            </a:r>
            <a:r>
              <a:rPr lang="sk-SK" b="1" dirty="0" smtClean="0"/>
              <a:t>BUDÍNSKY PAŠALÍK</a:t>
            </a:r>
            <a:endParaRPr lang="sk-SK" b="1" dirty="0"/>
          </a:p>
        </p:txBody>
      </p:sp>
      <p:pic>
        <p:nvPicPr>
          <p:cNvPr id="1028" name="Picture 4" descr="Ferdinand I. (Svätá rímska ríša) – Wikipé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5" y="0"/>
            <a:ext cx="1928795" cy="2285992"/>
          </a:xfrm>
          <a:prstGeom prst="rect">
            <a:avLst/>
          </a:prstGeom>
          <a:noFill/>
        </p:spPr>
      </p:pic>
      <p:sp>
        <p:nvSpPr>
          <p:cNvPr id="20" name="BlokTextu 19"/>
          <p:cNvSpPr txBox="1"/>
          <p:nvPr/>
        </p:nvSpPr>
        <p:spPr>
          <a:xfrm>
            <a:off x="214282" y="1714488"/>
            <a:ext cx="641233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Bratislava, Prešporok, </a:t>
            </a:r>
            <a:r>
              <a:rPr lang="sk-SK" b="1" dirty="0" err="1" smtClean="0"/>
              <a:t>Pressburg</a:t>
            </a:r>
            <a:r>
              <a:rPr lang="sk-SK" b="1" dirty="0" smtClean="0"/>
              <a:t> </a:t>
            </a:r>
            <a:r>
              <a:rPr lang="sk-SK" dirty="0" smtClean="0"/>
              <a:t>alebo </a:t>
            </a:r>
            <a:r>
              <a:rPr lang="sk-SK" b="1" dirty="0" err="1" smtClean="0"/>
              <a:t>Pozsony</a:t>
            </a:r>
            <a:r>
              <a:rPr lang="sk-SK" dirty="0" smtClean="0"/>
              <a:t> mala</a:t>
            </a:r>
          </a:p>
          <a:p>
            <a:pPr algn="ctr"/>
            <a:r>
              <a:rPr lang="sk-SK" dirty="0" smtClean="0"/>
              <a:t>byť </a:t>
            </a:r>
            <a:r>
              <a:rPr lang="sk-SK" b="1" u="sng" dirty="0" smtClean="0"/>
              <a:t>hlavným mestom Uhorska </a:t>
            </a:r>
            <a:r>
              <a:rPr lang="sk-SK" dirty="0" smtClean="0"/>
              <a:t>dovtedy, pokým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sk-SK" dirty="0" smtClean="0"/>
              <a:t> </a:t>
            </a:r>
            <a:r>
              <a:rPr lang="sk-SK" b="1" dirty="0" smtClean="0"/>
              <a:t>Budín</a:t>
            </a:r>
          </a:p>
          <a:p>
            <a:pPr algn="ctr"/>
            <a:r>
              <a:rPr lang="sk-SK" dirty="0" smtClean="0"/>
              <a:t>v rukách </a:t>
            </a:r>
            <a:r>
              <a:rPr lang="sk-SK" b="1" dirty="0" smtClean="0"/>
              <a:t>osmanských Turkov</a:t>
            </a:r>
            <a:endParaRPr lang="sk-SK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5715008" y="0"/>
            <a:ext cx="154561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Ferdinand I.</a:t>
            </a:r>
          </a:p>
          <a:p>
            <a:pPr algn="ctr"/>
            <a:r>
              <a:rPr lang="sk-SK" b="1" dirty="0" smtClean="0"/>
              <a:t>Habsburský </a:t>
            </a:r>
            <a:endParaRPr lang="sk-SK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Uhorské úrady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2000240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Bratislava sa stala sídlom </a:t>
            </a:r>
            <a:r>
              <a:rPr lang="sk-SK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centrálnych uhorských úradov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1./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UHORSKEJ KOMORY</a:t>
            </a:r>
          </a:p>
          <a:p>
            <a:pPr lvl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2./ </a:t>
            </a: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UHORSKÉHO SNEMU</a:t>
            </a:r>
          </a:p>
          <a:p>
            <a:pPr lvl="1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3./ </a:t>
            </a:r>
            <a:r>
              <a:rPr lang="sk-S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MIESTODRŽITEĽSKEJ RADY</a:t>
            </a:r>
          </a:p>
        </p:txBody>
      </p:sp>
      <p:pic>
        <p:nvPicPr>
          <p:cNvPr id="21506" name="Picture 2" descr="Palác Uhorskej kráľovskej kom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857364"/>
            <a:ext cx="2143108" cy="1643050"/>
          </a:xfrm>
          <a:prstGeom prst="rect">
            <a:avLst/>
          </a:prstGeom>
          <a:noFill/>
        </p:spPr>
      </p:pic>
      <p:pic>
        <p:nvPicPr>
          <p:cNvPr id="21508" name="Picture 4" descr="Uhorský snem – Wikipé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257" y="5072074"/>
            <a:ext cx="2843743" cy="1785926"/>
          </a:xfrm>
          <a:prstGeom prst="rect">
            <a:avLst/>
          </a:prstGeom>
          <a:noFill/>
        </p:spPr>
      </p:pic>
      <p:pic>
        <p:nvPicPr>
          <p:cNvPr id="21510" name="Picture 6" descr="Hlavné námestie 3 april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67300"/>
            <a:ext cx="2571750" cy="1790700"/>
          </a:xfrm>
          <a:prstGeom prst="rect">
            <a:avLst/>
          </a:prstGeom>
          <a:noFill/>
        </p:spPr>
      </p:pic>
      <p:cxnSp>
        <p:nvCxnSpPr>
          <p:cNvPr id="8" name="Rovná spojovacia šípka 7"/>
          <p:cNvCxnSpPr>
            <a:endCxn id="21510" idx="3"/>
          </p:cNvCxnSpPr>
          <p:nvPr/>
        </p:nvCxnSpPr>
        <p:spPr>
          <a:xfrm rot="10800000" flipV="1">
            <a:off x="2571750" y="5000636"/>
            <a:ext cx="1214432" cy="962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5072066" y="4286256"/>
            <a:ext cx="271464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4929190" y="3286124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785786" y="1285860"/>
            <a:ext cx="579998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 Bratislave sídlil aj </a:t>
            </a:r>
            <a:r>
              <a:rPr lang="sk-SK" b="1" dirty="0" smtClean="0"/>
              <a:t>MIESTODRŽITEĽ </a:t>
            </a:r>
            <a:r>
              <a:rPr lang="sk-SK" dirty="0" smtClean="0"/>
              <a:t>=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zástupca kráľa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554830" y="3571876"/>
            <a:ext cx="258917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spravovala kráľovské</a:t>
            </a:r>
          </a:p>
          <a:p>
            <a:pPr algn="ctr"/>
            <a:r>
              <a:rPr lang="sk-SK" b="1" dirty="0" smtClean="0"/>
              <a:t>majetky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2000240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Bratislave zasadal aj </a:t>
            </a:r>
            <a:r>
              <a:rPr lang="sk-SK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najvyšší kráľovský súd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schádzal sa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krajinský snem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zhromaždenie zástupcov </a:t>
            </a:r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miest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šľachty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duchovenstva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Uhorská koruna (klenot) –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26287" cy="219227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14678" y="0"/>
            <a:ext cx="484940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Na </a:t>
            </a:r>
            <a:r>
              <a:rPr lang="sk-SK" b="1" dirty="0" smtClean="0"/>
              <a:t>Bratislavskom hrade </a:t>
            </a:r>
            <a:r>
              <a:rPr lang="sk-SK" dirty="0" smtClean="0"/>
              <a:t>bola uschovaná</a:t>
            </a:r>
          </a:p>
          <a:p>
            <a:pPr algn="ctr"/>
            <a:r>
              <a:rPr lang="sk-SK" b="1" dirty="0" smtClean="0"/>
              <a:t>v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korunnej veži </a:t>
            </a:r>
            <a:r>
              <a:rPr lang="sk-SK" b="1" dirty="0" smtClean="0"/>
              <a:t>uhorská kráľovská koruna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2357430"/>
            <a:ext cx="43364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Korunovačné insígnie </a:t>
            </a:r>
            <a:r>
              <a:rPr lang="sk-SK" dirty="0" smtClean="0"/>
              <a:t>sa odovzdávali</a:t>
            </a:r>
          </a:p>
          <a:p>
            <a:pPr algn="ctr"/>
            <a:r>
              <a:rPr lang="sk-SK" dirty="0" smtClean="0"/>
              <a:t>panovníkovi ako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symboly moci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858016" y="1214422"/>
            <a:ext cx="207460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Kráľovská koruna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858016" y="2357430"/>
            <a:ext cx="80502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Žezlo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6858016" y="3000372"/>
            <a:ext cx="7649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Meč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858016" y="1785926"/>
            <a:ext cx="187423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Krajinské jablko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878636" y="714356"/>
            <a:ext cx="22653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Korunovačný plášť</a:t>
            </a:r>
            <a:endParaRPr lang="sk-SK" dirty="0"/>
          </a:p>
        </p:txBody>
      </p:sp>
      <p:cxnSp>
        <p:nvCxnSpPr>
          <p:cNvPr id="13" name="Rovná spojovacia šípka 12"/>
          <p:cNvCxnSpPr>
            <a:stCxn id="6" idx="3"/>
          </p:cNvCxnSpPr>
          <p:nvPr/>
        </p:nvCxnSpPr>
        <p:spPr>
          <a:xfrm flipV="1">
            <a:off x="4336444" y="928670"/>
            <a:ext cx="2450134" cy="1751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>
            <a:endCxn id="7" idx="1"/>
          </p:cNvCxnSpPr>
          <p:nvPr/>
        </p:nvCxnSpPr>
        <p:spPr>
          <a:xfrm flipV="1">
            <a:off x="4357686" y="1399088"/>
            <a:ext cx="2500330" cy="1315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>
            <a:stCxn id="6" idx="3"/>
            <a:endCxn id="10" idx="1"/>
          </p:cNvCxnSpPr>
          <p:nvPr/>
        </p:nvCxnSpPr>
        <p:spPr>
          <a:xfrm flipV="1">
            <a:off x="4336444" y="1970592"/>
            <a:ext cx="2521572" cy="71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endCxn id="8" idx="1"/>
          </p:cNvCxnSpPr>
          <p:nvPr/>
        </p:nvCxnSpPr>
        <p:spPr>
          <a:xfrm flipV="1">
            <a:off x="4429124" y="2542096"/>
            <a:ext cx="2428892" cy="172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endCxn id="9" idx="1"/>
          </p:cNvCxnSpPr>
          <p:nvPr/>
        </p:nvCxnSpPr>
        <p:spPr>
          <a:xfrm>
            <a:off x="4357686" y="2786058"/>
            <a:ext cx="2500330" cy="398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2143108" y="4857760"/>
            <a:ext cx="44310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18. stor. bola Bratislava najväčším a 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najľudnatejším mestom Uhorska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Obrázok 22" descr="vykricn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786322"/>
            <a:ext cx="714374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Mária Terézia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428736"/>
            <a:ext cx="6400800" cy="5000660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Už predtým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Bratislava patrila k najvýznamnejším mestám Uhorska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slobodné kráľovské mesto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tvorilo viacero obcí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...chránili ho </a:t>
            </a:r>
            <a:r>
              <a:rPr lang="sk-SK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mestské hradby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nad nimi sa týčil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BRATISLAVSKÝ HRAD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 lvl="1"/>
            <a:r>
              <a:rPr lang="sk-SK" sz="2400" dirty="0" smtClean="0">
                <a:latin typeface="Arial" pitchFamily="34" charset="0"/>
                <a:cs typeface="Arial" pitchFamily="34" charset="0"/>
              </a:rPr>
              <a:t>Za panovania 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MÁRIE TERÉZIE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mesto zažilo </a:t>
            </a:r>
            <a:r>
              <a:rPr lang="sk-SK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najväčší rozkvet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a rozmach...</a:t>
            </a:r>
          </a:p>
          <a:p>
            <a:pPr lvl="1"/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Viaceré šľachtické rody </a:t>
            </a:r>
            <a:r>
              <a:rPr lang="sk-SK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v BA  </a:t>
            </a: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paláce</a:t>
            </a:r>
            <a:r>
              <a:rPr lang="sk-SK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...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Mária Terézia tancovala celé noci, dojímala aj plačom - plus.sme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131" y="0"/>
            <a:ext cx="3143869" cy="2100234"/>
          </a:xfrm>
          <a:prstGeom prst="rect">
            <a:avLst/>
          </a:prstGeom>
          <a:noFill/>
        </p:spPr>
      </p:pic>
      <p:cxnSp>
        <p:nvCxnSpPr>
          <p:cNvPr id="8" name="Rovná spojovacia šípka 7"/>
          <p:cNvCxnSpPr/>
          <p:nvPr/>
        </p:nvCxnSpPr>
        <p:spPr>
          <a:xfrm>
            <a:off x="4786314" y="78579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714348" y="1357298"/>
            <a:ext cx="425469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Poznáš niektoré </a:t>
            </a:r>
            <a:r>
              <a:rPr lang="sk-SK" b="1" dirty="0" smtClean="0"/>
              <a:t>paláce v Bratislave?</a:t>
            </a:r>
            <a:endParaRPr lang="sk-SK" b="1" dirty="0"/>
          </a:p>
        </p:txBody>
      </p:sp>
      <p:pic>
        <p:nvPicPr>
          <p:cNvPr id="10" name="Obrázok 9" descr="obazn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928670"/>
            <a:ext cx="531494" cy="785794"/>
          </a:xfrm>
          <a:prstGeom prst="rect">
            <a:avLst/>
          </a:prstGeom>
        </p:spPr>
      </p:pic>
      <p:sp>
        <p:nvSpPr>
          <p:cNvPr id="3074" name="AutoShape 2" descr="Sad Janka Kráľa | Miesta | Visit Bratisl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6" name="Picture 4" descr="Na špacírke po Bratislave: Sad Janka Kráľa - BratislavaDen.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708" y="5195573"/>
            <a:ext cx="2600292" cy="1662427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2357422" y="5934670"/>
            <a:ext cx="422263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Sad Janka Kráľa </a:t>
            </a:r>
            <a:r>
              <a:rPr lang="sk-SK" dirty="0" smtClean="0"/>
              <a:t>založila </a:t>
            </a:r>
            <a:r>
              <a:rPr lang="sk-SK" dirty="0" smtClean="0">
                <a:solidFill>
                  <a:srgbClr val="FF0000"/>
                </a:solidFill>
              </a:rPr>
              <a:t>M. Terézia </a:t>
            </a:r>
            <a:r>
              <a:rPr lang="sk-SK" dirty="0" smtClean="0"/>
              <a:t>v</a:t>
            </a:r>
          </a:p>
          <a:p>
            <a:pPr algn="ctr"/>
            <a:r>
              <a:rPr lang="sk-SK" dirty="0" smtClean="0"/>
              <a:t>roku </a:t>
            </a:r>
            <a:r>
              <a:rPr lang="sk-SK" b="1" dirty="0" smtClean="0"/>
              <a:t>1774</a:t>
            </a:r>
            <a:r>
              <a:rPr lang="sk-SK" dirty="0" smtClean="0"/>
              <a:t> ako 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najstarší verejný park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strednej Európe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korunovácie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928802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Veľkolepé korunovácie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zvyšovali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lesk a slávu Bratislavy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...hlavne po tom, čo sa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bývalé korunovačné mesto </a:t>
            </a:r>
            <a:r>
              <a:rPr lang="sk-SK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Stoličný Belehrad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Székesfehervár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 dostal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rúk Turkom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 lvl="1"/>
            <a:r>
              <a:rPr lang="sk-SK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Korunovačný obrad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=&gt; v najväčšom bratislavskom kostole =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Dóme svätého Martina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Korunovačný sprievod Márie Terézie v Bratislave | Galéria mest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222" y="0"/>
            <a:ext cx="2690778" cy="194408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285984" y="1571612"/>
            <a:ext cx="421301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Korunovačný sprievod </a:t>
            </a:r>
            <a:r>
              <a:rPr lang="sk-SK" b="1" dirty="0" smtClean="0"/>
              <a:t>Márie Terézie</a:t>
            </a:r>
            <a:endParaRPr lang="sk-SK" b="1" dirty="0"/>
          </a:p>
        </p:txBody>
      </p:sp>
      <p:pic>
        <p:nvPicPr>
          <p:cNvPr id="24582" name="Picture 6" descr="Katedrála svätého Martina (Bratislava) – Wikipé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143512"/>
            <a:ext cx="2571736" cy="1714488"/>
          </a:xfrm>
          <a:prstGeom prst="rect">
            <a:avLst/>
          </a:prstGeom>
          <a:noFill/>
        </p:spPr>
      </p:pic>
      <p:cxnSp>
        <p:nvCxnSpPr>
          <p:cNvPr id="9" name="Rovná spojovacia šípka 8"/>
          <p:cNvCxnSpPr/>
          <p:nvPr/>
        </p:nvCxnSpPr>
        <p:spPr>
          <a:xfrm>
            <a:off x="6643702" y="4786322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1000100" y="6000768"/>
            <a:ext cx="49135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Od roku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1563 do roku 1830 </a:t>
            </a:r>
            <a:r>
              <a:rPr lang="sk-SK" b="1" dirty="0" smtClean="0"/>
              <a:t>sa v BA </a:t>
            </a:r>
            <a:r>
              <a:rPr lang="sk-SK" dirty="0" smtClean="0"/>
              <a:t>konalo </a:t>
            </a:r>
          </a:p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korunovácií 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rázok 10" descr="vykricni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000768"/>
            <a:ext cx="714374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2000240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Prvým panovníkom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ktorý bol </a:t>
            </a:r>
            <a:r>
              <a:rPr lang="sk-SK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korunovaný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sk-SK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Katedrále sv. Martina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Maximilián II. Habsburský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 roku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1563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A naopak ako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posledný bol v Bratislave korunovaný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Ferdinand V. Habsburský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 roku </a:t>
            </a:r>
            <a:r>
              <a:rPr lang="sk-SK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1830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aximilián II. (Svätá rímska ríša) – Wikipé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2419351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714612" y="0"/>
            <a:ext cx="452720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Maximilián II. Habsburský </a:t>
            </a:r>
            <a:r>
              <a:rPr lang="sk-SK" dirty="0" smtClean="0"/>
              <a:t>(1564 – 1576)</a:t>
            </a:r>
            <a:endParaRPr lang="sk-SK" dirty="0"/>
          </a:p>
        </p:txBody>
      </p:sp>
      <p:pic>
        <p:nvPicPr>
          <p:cNvPr id="1030" name="Picture 6" descr="Dóm sv. Martina | Miesta | Visit Bratisl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42" cy="2428868"/>
          </a:xfrm>
          <a:prstGeom prst="rect">
            <a:avLst/>
          </a:prstGeom>
          <a:noFill/>
        </p:spPr>
      </p:pic>
      <p:pic>
        <p:nvPicPr>
          <p:cNvPr id="1032" name="Picture 8" descr="Francesco Hayez, Portrét cisára Ferdinanda I., 1840, olej na plátne, Museo del Risorgimento, Milá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643446"/>
            <a:ext cx="1928794" cy="2214554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2857488" y="6488668"/>
            <a:ext cx="433163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Ferdinand V. Habsburský </a:t>
            </a:r>
            <a:r>
              <a:rPr lang="sk-SK" dirty="0" smtClean="0"/>
              <a:t>(1835 -1848)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Postupný úpadok mesta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857364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Bratislava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ostala </a:t>
            </a:r>
            <a:r>
              <a:rPr lang="sk-SK" sz="2600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hlavným mestom Uhorska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aj po oslobodení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Budína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(koncom 17. stor.)...</a:t>
            </a:r>
            <a:r>
              <a:rPr lang="sk-SK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uhorskej šľachte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nechcelo odísť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...mali tu svoje honosné sídla a na skok do Viedne, sídla Habsburgovcov...</a:t>
            </a:r>
          </a:p>
          <a:p>
            <a:pPr lvl="1"/>
            <a:r>
              <a:rPr lang="sk-SK" sz="2400" dirty="0" smtClean="0">
                <a:latin typeface="Arial" pitchFamily="34" charset="0"/>
                <a:cs typeface="Arial" pitchFamily="34" charset="0"/>
              </a:rPr>
              <a:t>Až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Jozef II.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určil, že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hlavným mestom Uhorska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sa opäť stane </a:t>
            </a:r>
            <a:r>
              <a:rPr lang="sk-SK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Budín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(1783)</a:t>
            </a:r>
            <a:endParaRPr lang="sk-SK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Jozef II. (Svätá rímska ríša) – Wikipé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645006"/>
            <a:ext cx="1785918" cy="221299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00430" y="6488668"/>
            <a:ext cx="384271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Jozef II. Habsburský </a:t>
            </a:r>
            <a:r>
              <a:rPr lang="sk-SK" dirty="0" smtClean="0"/>
              <a:t>(1780 - 1790)</a:t>
            </a:r>
            <a:endParaRPr lang="sk-SK" dirty="0"/>
          </a:p>
        </p:txBody>
      </p:sp>
      <p:pic>
        <p:nvPicPr>
          <p:cNvPr id="26628" name="Picture 4" descr="Budín – Wikipé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64"/>
            <a:ext cx="3481373" cy="1428736"/>
          </a:xfrm>
          <a:prstGeom prst="rect">
            <a:avLst/>
          </a:prstGeom>
          <a:noFill/>
        </p:spPr>
      </p:pic>
      <p:cxnSp>
        <p:nvCxnSpPr>
          <p:cNvPr id="8" name="Rovná spojovacia šípka 7"/>
          <p:cNvCxnSpPr/>
          <p:nvPr/>
        </p:nvCxnSpPr>
        <p:spPr>
          <a:xfrm rot="10800000" flipV="1">
            <a:off x="3571868" y="5286388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1643042" y="1071546"/>
            <a:ext cx="421140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Bratislava hlavným mestom Uhorska</a:t>
            </a:r>
            <a:endParaRPr lang="sk-SK" b="1" dirty="0"/>
          </a:p>
        </p:txBody>
      </p:sp>
      <p:cxnSp>
        <p:nvCxnSpPr>
          <p:cNvPr id="11" name="Rovná spojnica 10"/>
          <p:cNvCxnSpPr/>
          <p:nvPr/>
        </p:nvCxnSpPr>
        <p:spPr>
          <a:xfrm>
            <a:off x="642910" y="1785926"/>
            <a:ext cx="600079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428596" y="1428736"/>
            <a:ext cx="69762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1536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286512" y="1428736"/>
            <a:ext cx="6976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1783</a:t>
            </a:r>
            <a:endParaRPr lang="sk-SK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6858016" y="2214554"/>
            <a:ext cx="21467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Postupný úpadok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Bratislavy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Rovná spojovacia šípka 16"/>
          <p:cNvCxnSpPr>
            <a:endCxn id="15" idx="0"/>
          </p:cNvCxnSpPr>
          <p:nvPr/>
        </p:nvCxnSpPr>
        <p:spPr>
          <a:xfrm>
            <a:off x="7000892" y="1785926"/>
            <a:ext cx="930495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Slávny Prešporok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857364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Máloktoré mesto sa môže pýšiť tým, že sa v ňom konali korunovačné slávnosti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Bratislava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mala túto výsadu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viac ako 250 rokov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Uhorský snem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tam zasadal dokonca až do roku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1848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istorický Prešporok - fotogaléria - bratislava.sme.sk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395" y="4610123"/>
            <a:ext cx="3771605" cy="2247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1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Motív1</Template>
  <TotalTime>214</TotalTime>
  <Words>475</Words>
  <Application>Microsoft Office PowerPoint</Application>
  <PresentationFormat>Prezentácia na obrazovke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Motív1</vt:lpstr>
      <vt:lpstr>Bratislava – hlavné mesto Uhorska</vt:lpstr>
      <vt:lpstr>Nové hlavné mesto Uhorska</vt:lpstr>
      <vt:lpstr>Uhorské úrady</vt:lpstr>
      <vt:lpstr>Prezentácia programu PowerPoint</vt:lpstr>
      <vt:lpstr>Mária Terézia</vt:lpstr>
      <vt:lpstr>korunovácie</vt:lpstr>
      <vt:lpstr>Prezentácia programu PowerPoint</vt:lpstr>
      <vt:lpstr>Postupný úpadok mesta</vt:lpstr>
      <vt:lpstr>Slávny Prešporok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Bratislava – hlavné mesto Uhorska</dc:title>
  <dc:creator>Branislav Benčič</dc:creator>
  <cp:lastModifiedBy>MS Vinbarg</cp:lastModifiedBy>
  <cp:revision>47</cp:revision>
  <dcterms:created xsi:type="dcterms:W3CDTF">2020-05-04T06:40:31Z</dcterms:created>
  <dcterms:modified xsi:type="dcterms:W3CDTF">2022-04-06T19:55:24Z</dcterms:modified>
</cp:coreProperties>
</file>