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64" r:id="rId2"/>
  </p:sld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6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38BE4-2A18-4E28-AC65-61672E8E85EA}" type="doc">
      <dgm:prSet loTypeId="urn:microsoft.com/office/officeart/2005/8/layout/vList2" loCatId="list" qsTypeId="urn:microsoft.com/office/officeart/2005/8/quickstyle/simple4" qsCatId="simple" csTypeId="urn:microsoft.com/office/officeart/2005/8/colors/accent6_4" csCatId="accent6"/>
      <dgm:spPr/>
      <dgm:t>
        <a:bodyPr/>
        <a:lstStyle/>
        <a:p>
          <a:endParaRPr lang="sk-SK"/>
        </a:p>
      </dgm:t>
    </dgm:pt>
    <dgm:pt modelId="{797A66AB-DC7A-4494-A74F-632D59A1CA18}">
      <dgm:prSet custT="1"/>
      <dgm:spPr/>
      <dgm:t>
        <a:bodyPr/>
        <a:lstStyle/>
        <a:p>
          <a:r>
            <a:rPr lang="sk-SK" sz="2400" dirty="0"/>
            <a:t>Mešťania boli slobodní, neboli majetkom pána ako roľnícki poddaní.</a:t>
          </a:r>
        </a:p>
      </dgm:t>
    </dgm:pt>
    <dgm:pt modelId="{EFA4AF6C-683F-4271-A807-409B93FC680F}" type="parTrans" cxnId="{EDB45C3D-CB87-4334-958F-EEA9DF673BE9}">
      <dgm:prSet/>
      <dgm:spPr/>
      <dgm:t>
        <a:bodyPr/>
        <a:lstStyle/>
        <a:p>
          <a:endParaRPr lang="sk-SK"/>
        </a:p>
      </dgm:t>
    </dgm:pt>
    <dgm:pt modelId="{FC7E719B-B4CC-4E14-BA8A-4E1FF47458C7}" type="sibTrans" cxnId="{EDB45C3D-CB87-4334-958F-EEA9DF673BE9}">
      <dgm:prSet/>
      <dgm:spPr/>
      <dgm:t>
        <a:bodyPr/>
        <a:lstStyle/>
        <a:p>
          <a:endParaRPr lang="sk-SK"/>
        </a:p>
      </dgm:t>
    </dgm:pt>
    <dgm:pt modelId="{A44E81BA-98DC-4D27-9DFC-115682803E48}" type="pres">
      <dgm:prSet presAssocID="{8DE38BE4-2A18-4E28-AC65-61672E8E85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D36501B-FB73-45C9-8AE2-2099A3E03A61}" type="pres">
      <dgm:prSet presAssocID="{797A66AB-DC7A-4494-A74F-632D59A1CA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7CF8842-FA27-4022-98C5-F06C19B9B548}" type="presOf" srcId="{797A66AB-DC7A-4494-A74F-632D59A1CA18}" destId="{ED36501B-FB73-45C9-8AE2-2099A3E03A61}" srcOrd="0" destOrd="0" presId="urn:microsoft.com/office/officeart/2005/8/layout/vList2"/>
    <dgm:cxn modelId="{EDB45C3D-CB87-4334-958F-EEA9DF673BE9}" srcId="{8DE38BE4-2A18-4E28-AC65-61672E8E85EA}" destId="{797A66AB-DC7A-4494-A74F-632D59A1CA18}" srcOrd="0" destOrd="0" parTransId="{EFA4AF6C-683F-4271-A807-409B93FC680F}" sibTransId="{FC7E719B-B4CC-4E14-BA8A-4E1FF47458C7}"/>
    <dgm:cxn modelId="{9175174F-A250-47BC-9B47-E9E91401D295}" type="presOf" srcId="{8DE38BE4-2A18-4E28-AC65-61672E8E85EA}" destId="{A44E81BA-98DC-4D27-9DFC-115682803E48}" srcOrd="0" destOrd="0" presId="urn:microsoft.com/office/officeart/2005/8/layout/vList2"/>
    <dgm:cxn modelId="{BFAEB884-F834-4A64-8B98-B688D44F7267}" type="presParOf" srcId="{A44E81BA-98DC-4D27-9DFC-115682803E48}" destId="{ED36501B-FB73-45C9-8AE2-2099A3E03A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38BE4-2A18-4E28-AC65-61672E8E85EA}" type="doc">
      <dgm:prSet loTypeId="urn:microsoft.com/office/officeart/2005/8/layout/vList2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sk-SK"/>
        </a:p>
      </dgm:t>
    </dgm:pt>
    <dgm:pt modelId="{797A66AB-DC7A-4494-A74F-632D59A1CA18}">
      <dgm:prSet custT="1"/>
      <dgm:spPr/>
      <dgm:t>
        <a:bodyPr/>
        <a:lstStyle/>
        <a:p>
          <a:r>
            <a:rPr lang="sk-SK" sz="2400" dirty="0"/>
            <a:t>Ulička remesiel v Košiciach.</a:t>
          </a:r>
        </a:p>
      </dgm:t>
    </dgm:pt>
    <dgm:pt modelId="{EFA4AF6C-683F-4271-A807-409B93FC680F}" type="parTrans" cxnId="{EDB45C3D-CB87-4334-958F-EEA9DF673BE9}">
      <dgm:prSet/>
      <dgm:spPr/>
      <dgm:t>
        <a:bodyPr/>
        <a:lstStyle/>
        <a:p>
          <a:endParaRPr lang="sk-SK"/>
        </a:p>
      </dgm:t>
    </dgm:pt>
    <dgm:pt modelId="{FC7E719B-B4CC-4E14-BA8A-4E1FF47458C7}" type="sibTrans" cxnId="{EDB45C3D-CB87-4334-958F-EEA9DF673BE9}">
      <dgm:prSet/>
      <dgm:spPr/>
      <dgm:t>
        <a:bodyPr/>
        <a:lstStyle/>
        <a:p>
          <a:endParaRPr lang="sk-SK"/>
        </a:p>
      </dgm:t>
    </dgm:pt>
    <dgm:pt modelId="{A44E81BA-98DC-4D27-9DFC-115682803E48}" type="pres">
      <dgm:prSet presAssocID="{8DE38BE4-2A18-4E28-AC65-61672E8E85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D36501B-FB73-45C9-8AE2-2099A3E03A61}" type="pres">
      <dgm:prSet presAssocID="{797A66AB-DC7A-4494-A74F-632D59A1CA18}" presName="parentText" presStyleLbl="node1" presStyleIdx="0" presStyleCnt="1" custScaleX="97133" custScaleY="9327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7CF8842-FA27-4022-98C5-F06C19B9B548}" type="presOf" srcId="{797A66AB-DC7A-4494-A74F-632D59A1CA18}" destId="{ED36501B-FB73-45C9-8AE2-2099A3E03A61}" srcOrd="0" destOrd="0" presId="urn:microsoft.com/office/officeart/2005/8/layout/vList2"/>
    <dgm:cxn modelId="{EDB45C3D-CB87-4334-958F-EEA9DF673BE9}" srcId="{8DE38BE4-2A18-4E28-AC65-61672E8E85EA}" destId="{797A66AB-DC7A-4494-A74F-632D59A1CA18}" srcOrd="0" destOrd="0" parTransId="{EFA4AF6C-683F-4271-A807-409B93FC680F}" sibTransId="{FC7E719B-B4CC-4E14-BA8A-4E1FF47458C7}"/>
    <dgm:cxn modelId="{9175174F-A250-47BC-9B47-E9E91401D295}" type="presOf" srcId="{8DE38BE4-2A18-4E28-AC65-61672E8E85EA}" destId="{A44E81BA-98DC-4D27-9DFC-115682803E48}" srcOrd="0" destOrd="0" presId="urn:microsoft.com/office/officeart/2005/8/layout/vList2"/>
    <dgm:cxn modelId="{BFAEB884-F834-4A64-8B98-B688D44F7267}" type="presParOf" srcId="{A44E81BA-98DC-4D27-9DFC-115682803E48}" destId="{ED36501B-FB73-45C9-8AE2-2099A3E03A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6501B-FB73-45C9-8AE2-2099A3E03A61}">
      <dsp:nvSpPr>
        <dsp:cNvPr id="0" name=""/>
        <dsp:cNvSpPr/>
      </dsp:nvSpPr>
      <dsp:spPr>
        <a:xfrm>
          <a:off x="0" y="445"/>
          <a:ext cx="4904509" cy="83010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Mešťania boli slobodní, neboli majetkom pána ako roľnícki poddaní.</a:t>
          </a:r>
        </a:p>
      </dsp:txBody>
      <dsp:txXfrm>
        <a:off x="40522" y="40967"/>
        <a:ext cx="4823465" cy="749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6501B-FB73-45C9-8AE2-2099A3E03A61}">
      <dsp:nvSpPr>
        <dsp:cNvPr id="0" name=""/>
        <dsp:cNvSpPr/>
      </dsp:nvSpPr>
      <dsp:spPr>
        <a:xfrm>
          <a:off x="56974" y="42"/>
          <a:ext cx="3860536" cy="83091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Ulička remesiel v Košiciach.</a:t>
          </a:r>
        </a:p>
      </dsp:txBody>
      <dsp:txXfrm>
        <a:off x="97536" y="40604"/>
        <a:ext cx="3779412" cy="749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1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4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0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374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47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142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232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067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22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02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7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46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7378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504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1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0041AE-65E9-4748-8860-4489B256C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6509" y="1470991"/>
            <a:ext cx="3268665" cy="3434364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Ako sa žilo </a:t>
            </a:r>
            <a:b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stredoveku</a:t>
            </a:r>
          </a:p>
        </p:txBody>
      </p:sp>
      <p:pic>
        <p:nvPicPr>
          <p:cNvPr id="29" name="Obrázok 28" descr="Obrázok, na ktorom je budova, vonkajšie, dom, mesto&#10;&#10;Automaticky generovaný popis">
            <a:extLst>
              <a:ext uri="{FF2B5EF4-FFF2-40B4-BE49-F238E27FC236}">
                <a16:creationId xmlns:a16="http://schemas.microsoft.com/office/drawing/2014/main" xmlns="" id="{63C2360F-ADCB-4979-A2B6-82DA19D01D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10171" b="1"/>
          <a:stretch/>
        </p:blipFill>
        <p:spPr>
          <a:xfrm>
            <a:off x="5498278" y="1322095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22" name="Obrázok 21" descr="Obrázok, na ktorom je trávnik, vonkajšie, pole, zelené&#10;&#10;Automaticky generovaný popis">
            <a:extLst>
              <a:ext uri="{FF2B5EF4-FFF2-40B4-BE49-F238E27FC236}">
                <a16:creationId xmlns:a16="http://schemas.microsoft.com/office/drawing/2014/main" xmlns="" id="{84B8BECD-9444-41F1-B27A-CC730A243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4643" b="-1"/>
          <a:stretch/>
        </p:blipFill>
        <p:spPr>
          <a:xfrm>
            <a:off x="2" y="1"/>
            <a:ext cx="6948167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18" name="Obrázok 17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DA9A6967-FAD3-49DC-AFC4-B397E694E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 r="-2" b="10980"/>
          <a:stretch/>
        </p:blipFill>
        <p:spPr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8CFC448-4AEE-4460-B2EB-F32866CE5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6755" y="6050680"/>
            <a:ext cx="3626941" cy="651331"/>
          </a:xfrm>
        </p:spPr>
        <p:txBody>
          <a:bodyPr>
            <a:normAutofit/>
          </a:bodyPr>
          <a:lstStyle/>
          <a:p>
            <a:pPr algn="r"/>
            <a:r>
              <a:rPr lang="sk-SK" dirty="0"/>
              <a:t>Mgr. Zuzana Puchalová</a:t>
            </a:r>
          </a:p>
        </p:txBody>
      </p:sp>
    </p:spTree>
    <p:extLst>
      <p:ext uri="{BB962C8B-B14F-4D97-AF65-F5344CB8AC3E}">
        <p14:creationId xmlns:p14="http://schemas.microsoft.com/office/powerpoint/2010/main" val="175341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01FCA9-ACCF-4011-8EE7-197B14C8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6" y="340468"/>
            <a:ext cx="11751012" cy="1536969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Najstaršie mestské privilégia na Slovensku má mesto </a:t>
            </a:r>
            <a:r>
              <a:rPr lang="sk-SK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</a:t>
            </a:r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(1238).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E66EAF35-81AD-4FB9-ABC8-E2092F42D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6" y="2116810"/>
            <a:ext cx="9605988" cy="405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88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budova, vonkajšie, žltý, ulica&#10;&#10;Automaticky generovaný popis">
            <a:extLst>
              <a:ext uri="{FF2B5EF4-FFF2-40B4-BE49-F238E27FC236}">
                <a16:creationId xmlns:a16="http://schemas.microsoft.com/office/drawing/2014/main" xmlns="" id="{5C4E3422-9062-436C-890C-4D421EB2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r="29267"/>
          <a:stretch/>
        </p:blipFill>
        <p:spPr>
          <a:xfrm>
            <a:off x="7364078" y="1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Obrázok 4" descr="Obrázok, na ktorom je fotografia, mačkovitá šelma, staré, sedenie&#10;&#10;Automaticky generovaný popis">
            <a:extLst>
              <a:ext uri="{FF2B5EF4-FFF2-40B4-BE49-F238E27FC236}">
                <a16:creationId xmlns:a16="http://schemas.microsoft.com/office/drawing/2014/main" xmlns="" id="{056133A1-72C4-40DD-8C09-3AA4B1463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r="2" b="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ED1125-B417-416E-AFE8-7A2A22DF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41E0820-EFFD-4229-9A86-12580429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3" y="2246433"/>
            <a:ext cx="3326859" cy="4008452"/>
          </a:xfrm>
        </p:spPr>
        <p:txBody>
          <a:bodyPr>
            <a:normAutofit/>
          </a:bodyPr>
          <a:lstStyle/>
          <a:p>
            <a:r>
              <a:rPr lang="sk-SK" sz="2400" dirty="0"/>
              <a:t>=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združenie remeselníkov rovnakej výroby</a:t>
            </a:r>
          </a:p>
          <a:p>
            <a:r>
              <a:rPr lang="sk-SK" sz="2400" dirty="0"/>
              <a:t>spravidla bývali na jednej ulici</a:t>
            </a:r>
          </a:p>
          <a:p>
            <a:r>
              <a:rPr lang="sk-SK" sz="2400" dirty="0"/>
              <a:t>ulice boli pomenované podľa nich: hrnčiarska, mäsiarska, obuvnícka...</a:t>
            </a:r>
          </a:p>
          <a:p>
            <a:endParaRPr lang="sk-SK" sz="18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D2F3810A-3273-4320-8950-16E822E32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345799"/>
              </p:ext>
            </p:extLst>
          </p:nvPr>
        </p:nvGraphicFramePr>
        <p:xfrm>
          <a:off x="8085650" y="5766513"/>
          <a:ext cx="3974485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400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4" descr="Obrázok, na ktorom je hračka, stôl, rôzne, veľa&#10;&#10;Automaticky generovaný popis">
            <a:extLst>
              <a:ext uri="{FF2B5EF4-FFF2-40B4-BE49-F238E27FC236}">
                <a16:creationId xmlns:a16="http://schemas.microsoft.com/office/drawing/2014/main" xmlns="" id="{59D8688D-5913-432F-A6D2-54DEFED77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r="22380" b="-2"/>
          <a:stretch/>
        </p:blipFill>
        <p:spPr>
          <a:xfrm>
            <a:off x="5797848" y="142874"/>
            <a:ext cx="6394152" cy="657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5210BF-0A9B-4A20-8342-015855C2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42874"/>
            <a:ext cx="6191250" cy="2047875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Zopakujme si </a:t>
            </a:r>
            <a:r>
              <a:rPr lang="sk-SK" sz="2800" dirty="0">
                <a:solidFill>
                  <a:srgbClr val="000000"/>
                </a:solidFill>
              </a:rPr>
              <a:t/>
            </a:r>
            <a:br>
              <a:rPr lang="sk-SK" sz="2800" dirty="0">
                <a:solidFill>
                  <a:srgbClr val="000000"/>
                </a:solidFill>
              </a:rPr>
            </a:b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Ako sa delila stredoveká spoločnosť?</a:t>
            </a:r>
            <a:endParaRPr lang="sk-SK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90A5DD3-82FB-4AC0-993B-08165BB73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2"/>
            <a:ext cx="5147568" cy="3796963"/>
          </a:xfrm>
        </p:spPr>
        <p:txBody>
          <a:bodyPr anchor="ctr">
            <a:normAutofit/>
          </a:bodyPr>
          <a:lstStyle/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kráľ</a:t>
            </a:r>
          </a:p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šľachta (vyššia a nižšia)</a:t>
            </a:r>
          </a:p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cirkev</a:t>
            </a:r>
          </a:p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poddaní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8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1557A916-FDD1-44A1-A7A1-70009FD6B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FB5C3C-7452-44E4-ADB7-62364CDD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29" y="233734"/>
            <a:ext cx="3689091" cy="196015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Stredoveká dedina</a:t>
            </a:r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89E109E4-3B54-489A-B996-DDB9E72D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6886" b="-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C546DEB-20EB-4F2B-BA57-39E488B4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949" y="2057400"/>
            <a:ext cx="4448030" cy="4800590"/>
          </a:xfrm>
        </p:spPr>
        <p:txBody>
          <a:bodyPr>
            <a:normAutofit fontScale="92500"/>
          </a:bodyPr>
          <a:lstStyle/>
          <a:p>
            <a:r>
              <a:rPr lang="sk-SK" sz="2400" b="1" dirty="0">
                <a:solidFill>
                  <a:schemeClr val="accent2">
                    <a:lumMod val="75000"/>
                  </a:schemeClr>
                </a:solidFill>
              </a:rPr>
              <a:t>väčšina ľudí (poddaných) žila na dedine</a:t>
            </a:r>
          </a:p>
          <a:p>
            <a:r>
              <a:rPr lang="sk-SK" sz="2400" dirty="0"/>
              <a:t>hlavnou obživou bolo </a:t>
            </a:r>
            <a:r>
              <a:rPr lang="sk-SK" sz="2400" b="1" dirty="0"/>
              <a:t>poľnohospodárstvo</a:t>
            </a:r>
          </a:p>
          <a:p>
            <a:pPr lvl="1"/>
            <a:r>
              <a:rPr lang="sk-SK" b="1" dirty="0"/>
              <a:t>tvrdá práca</a:t>
            </a:r>
            <a:r>
              <a:rPr lang="sk-SK" dirty="0"/>
              <a:t>, do ktorej bola zapojená celá rodina</a:t>
            </a:r>
          </a:p>
          <a:p>
            <a:pPr lvl="1"/>
            <a:r>
              <a:rPr lang="sk-SK" dirty="0"/>
              <a:t>príliš závislé od počasia</a:t>
            </a:r>
          </a:p>
          <a:p>
            <a:r>
              <a:rPr lang="sk-SK" sz="2400" dirty="0"/>
              <a:t>využíval sa </a:t>
            </a:r>
            <a:r>
              <a:rPr lang="sk-SK" sz="2400" b="1" dirty="0"/>
              <a:t>trojpoľný systém</a:t>
            </a:r>
            <a:r>
              <a:rPr lang="sk-SK" sz="2400" dirty="0"/>
              <a:t>: jariny, oziminy, úhor (neobrobená pôda)</a:t>
            </a:r>
          </a:p>
          <a:p>
            <a:r>
              <a:rPr lang="sk-SK" sz="2400" dirty="0"/>
              <a:t>spočiatku len obrábanie </a:t>
            </a:r>
            <a:r>
              <a:rPr lang="sk-SK" sz="2400" b="1" dirty="0"/>
              <a:t>motykou</a:t>
            </a:r>
            <a:r>
              <a:rPr lang="sk-SK" sz="2400" dirty="0"/>
              <a:t>, neskôr aj </a:t>
            </a:r>
            <a:r>
              <a:rPr lang="sk-SK" sz="2400" b="1" dirty="0"/>
              <a:t>železným pluhom</a:t>
            </a:r>
          </a:p>
          <a:p>
            <a:r>
              <a:rPr lang="sk-SK" sz="2400" b="1" dirty="0"/>
              <a:t>všetko čo potrebovali, si vyrobili sami</a:t>
            </a:r>
          </a:p>
          <a:p>
            <a:endParaRPr lang="sk-SK" sz="1100" dirty="0"/>
          </a:p>
          <a:p>
            <a:pPr marL="274320" lvl="1" indent="0">
              <a:buNone/>
            </a:pPr>
            <a:endParaRPr lang="sk-SK" sz="1100" dirty="0"/>
          </a:p>
          <a:p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61518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Zástupný objekt pre obsah 4" descr="Obrázok, na ktorom je kopec, hra&#10;&#10;Automaticky generovaný popis">
            <a:extLst>
              <a:ext uri="{FF2B5EF4-FFF2-40B4-BE49-F238E27FC236}">
                <a16:creationId xmlns:a16="http://schemas.microsoft.com/office/drawing/2014/main" xmlns="" id="{A87BBC24-9185-40BE-A7E8-BD6E483AD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" b="1"/>
          <a:stretch/>
        </p:blipFill>
        <p:spPr>
          <a:xfrm rot="21480000">
            <a:off x="1137836" y="1003257"/>
            <a:ext cx="9916327" cy="476439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EECA9402-A718-4083-AA2B-B32A8874EE8A}"/>
              </a:ext>
            </a:extLst>
          </p:cNvPr>
          <p:cNvSpPr txBox="1"/>
          <p:nvPr/>
        </p:nvSpPr>
        <p:spPr>
          <a:xfrm>
            <a:off x="6442360" y="918760"/>
            <a:ext cx="307311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kostol, väčšinou blízko panovníckeho sídla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543C7886-BC72-42A2-A51B-DEFBAC9FB689}"/>
              </a:ext>
            </a:extLst>
          </p:cNvPr>
          <p:cNvSpPr txBox="1"/>
          <p:nvPr/>
        </p:nvSpPr>
        <p:spPr>
          <a:xfrm>
            <a:off x="2815936" y="2120611"/>
            <a:ext cx="296400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hrad, kamenné sídlo panovníka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46D486E8-6371-4F67-BD92-CE6B1AE30238}"/>
              </a:ext>
            </a:extLst>
          </p:cNvPr>
          <p:cNvSpPr txBox="1"/>
          <p:nvPr/>
        </p:nvSpPr>
        <p:spPr>
          <a:xfrm>
            <a:off x="9515471" y="1445971"/>
            <a:ext cx="1618810" cy="727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k-SK" sz="2400" b="1" dirty="0"/>
              <a:t>pasienky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86ECD1B8-D18C-4198-8D4D-E39F0BFFE907}"/>
              </a:ext>
            </a:extLst>
          </p:cNvPr>
          <p:cNvSpPr txBox="1"/>
          <p:nvPr/>
        </p:nvSpPr>
        <p:spPr>
          <a:xfrm rot="21346731">
            <a:off x="1181263" y="4086286"/>
            <a:ext cx="43996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200" b="1" dirty="0"/>
              <a:t>políčka roľníkov v blízkosti obydlí,</a:t>
            </a:r>
          </a:p>
          <a:p>
            <a:pPr algn="ctr"/>
            <a:r>
              <a:rPr lang="sk-SK" sz="2200" b="1" dirty="0"/>
              <a:t>malé statky vedľa domčekov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D70E1C72-4070-4525-ACF2-2660D7203E2C}"/>
              </a:ext>
            </a:extLst>
          </p:cNvPr>
          <p:cNvSpPr txBox="1"/>
          <p:nvPr/>
        </p:nvSpPr>
        <p:spPr>
          <a:xfrm>
            <a:off x="10124631" y="3676759"/>
            <a:ext cx="20193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kováčska dielňa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B56CD590-4A76-44B9-A83C-95FBF5FCF8BE}"/>
              </a:ext>
            </a:extLst>
          </p:cNvPr>
          <p:cNvSpPr txBox="1"/>
          <p:nvPr/>
        </p:nvSpPr>
        <p:spPr>
          <a:xfrm>
            <a:off x="8776888" y="4711846"/>
            <a:ext cx="20193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mlyn</a:t>
            </a:r>
          </a:p>
        </p:txBody>
      </p:sp>
    </p:spTree>
    <p:extLst>
      <p:ext uri="{BB962C8B-B14F-4D97-AF65-F5344CB8AC3E}">
        <p14:creationId xmlns:p14="http://schemas.microsoft.com/office/powerpoint/2010/main" val="206434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xmlns="" id="{B3F59054-3394-4D87-8BD0-A28DCD47F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vonkajšie, budova, dom, kamenný&#10;&#10;Automaticky generovaný popis">
            <a:extLst>
              <a:ext uri="{FF2B5EF4-FFF2-40B4-BE49-F238E27FC236}">
                <a16:creationId xmlns:a16="http://schemas.microsoft.com/office/drawing/2014/main" xmlns="" id="{8478E0E0-8F83-4674-87B5-8A442CD86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3858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13" name="Obrázok 12" descr="Obrázok, na ktorom je budova, vnútri, staré, drevené&#10;&#10;Automaticky generovaný popis">
            <a:extLst>
              <a:ext uri="{FF2B5EF4-FFF2-40B4-BE49-F238E27FC236}">
                <a16:creationId xmlns:a16="http://schemas.microsoft.com/office/drawing/2014/main" xmlns="" id="{0FF6F1DE-4E6F-4596-A341-E929DC8189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r="-3" b="-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Obrázok 4" descr="Obrázok, na ktorom je trávnik, vonkajšie, drevené, budova&#10;&#10;Automaticky generovaný popis">
            <a:extLst>
              <a:ext uri="{FF2B5EF4-FFF2-40B4-BE49-F238E27FC236}">
                <a16:creationId xmlns:a16="http://schemas.microsoft.com/office/drawing/2014/main" xmlns="" id="{5A87BB12-950F-43E5-9F61-9CA3D8AF7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xmlns="" id="{2FE0ABA9-CAF1-4816-837D-5F28AAA08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xmlns="" id="{BC8B9C14-70F0-4F42-85FF-0DD3D5A58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9210B6-384A-412B-B9C2-BC72207E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Obydlie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7927F23-8277-49DE-AA80-70DFC8F4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163093"/>
            <a:ext cx="3607405" cy="4773485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/>
              <a:t>jednoduché</a:t>
            </a:r>
          </a:p>
          <a:p>
            <a:r>
              <a:rPr lang="sk-SK" sz="2400" dirty="0"/>
              <a:t>malé </a:t>
            </a:r>
            <a:r>
              <a:rPr lang="sk-SK" sz="2400" b="1" dirty="0"/>
              <a:t>drevené domčeky </a:t>
            </a:r>
            <a:r>
              <a:rPr lang="sk-SK" sz="2400" dirty="0"/>
              <a:t>s malými oknami</a:t>
            </a:r>
          </a:p>
          <a:p>
            <a:r>
              <a:rPr lang="sk-SK" sz="2400" dirty="0"/>
              <a:t>častokrát </a:t>
            </a:r>
            <a:r>
              <a:rPr lang="sk-SK" sz="2400" b="1" dirty="0"/>
              <a:t>len jedna miestnosť </a:t>
            </a:r>
          </a:p>
          <a:p>
            <a:pPr lvl="1"/>
            <a:r>
              <a:rPr lang="sk-SK" dirty="0"/>
              <a:t>no viacpočetné rodiny</a:t>
            </a:r>
          </a:p>
          <a:p>
            <a:r>
              <a:rPr lang="sk-SK" sz="2400" dirty="0"/>
              <a:t>v dome bolo aj otvorené </a:t>
            </a:r>
            <a:r>
              <a:rPr lang="sk-SK" sz="2400" b="1" dirty="0"/>
              <a:t>ohnisko</a:t>
            </a:r>
          </a:p>
          <a:p>
            <a:r>
              <a:rPr lang="sk-SK" sz="2400" dirty="0"/>
              <a:t>v zime bol v dome úkryt aj pre zvieratá</a:t>
            </a:r>
          </a:p>
          <a:p>
            <a:r>
              <a:rPr lang="sk-SK" sz="2400" b="1" dirty="0"/>
              <a:t>jednoduchá strava </a:t>
            </a:r>
            <a:r>
              <a:rPr lang="sk-SK" sz="2400" dirty="0"/>
              <a:t>(obilniny, strukoviny, mliečne produkty, málo mäsa)</a:t>
            </a:r>
          </a:p>
          <a:p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360293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 descr="Obrázok, na ktorom je budova, vonkajšie, dom, mesto&#10;&#10;Automaticky generovaný popis">
            <a:extLst>
              <a:ext uri="{FF2B5EF4-FFF2-40B4-BE49-F238E27FC236}">
                <a16:creationId xmlns:a16="http://schemas.microsoft.com/office/drawing/2014/main" xmlns="" id="{803B4CB4-71C2-45FF-9A42-80976ECFF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8" r="-2" b="385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Zástupný objekt pre obsah 6" descr="Obrázok, na ktorom je budova, staré, vonkajšie, obrovské&#10;&#10;Automaticky generovaný popis">
            <a:extLst>
              <a:ext uri="{FF2B5EF4-FFF2-40B4-BE49-F238E27FC236}">
                <a16:creationId xmlns:a16="http://schemas.microsoft.com/office/drawing/2014/main" xmlns="" id="{67074A20-E37A-47D6-9C2D-82A8E12A3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8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46E105-2F78-46A2-B465-B0B6DDAB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Stredoveké mestá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BAAC2661-625F-4E29-83AD-B1A6D02FC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395729"/>
            <a:ext cx="5152843" cy="3781233"/>
          </a:xfrm>
        </p:spPr>
        <p:txBody>
          <a:bodyPr>
            <a:normAutofit/>
          </a:bodyPr>
          <a:lstStyle/>
          <a:p>
            <a:r>
              <a:rPr lang="sk-SK" sz="2400" dirty="0"/>
              <a:t>bolo ich </a:t>
            </a:r>
            <a:r>
              <a:rPr lang="sk-SK" sz="2400" b="1" dirty="0"/>
              <a:t>málo</a:t>
            </a:r>
          </a:p>
          <a:p>
            <a:r>
              <a:rPr lang="sk-SK" sz="2400" b="1" dirty="0"/>
              <a:t>rozlohou malé </a:t>
            </a:r>
            <a:r>
              <a:rPr lang="sk-SK" sz="2000" dirty="0"/>
              <a:t>(2000 až 3000 obyv.)</a:t>
            </a:r>
          </a:p>
          <a:p>
            <a:r>
              <a:rPr lang="sk-SK" sz="2400" b="1" dirty="0"/>
              <a:t>vznikali s potrebou obchodovať</a:t>
            </a:r>
            <a:r>
              <a:rPr lang="sk-SK" sz="2400" dirty="0"/>
              <a:t>, vymieňať tovaru, získavať suroviny, ktoré si ľudia nevedeli sami vyrobiť</a:t>
            </a:r>
          </a:p>
          <a:p>
            <a:r>
              <a:rPr lang="sk-SK" sz="2400" b="1" dirty="0"/>
              <a:t>centrá remesiel a obchodu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3E3A2A4B-1A84-4D00-9462-2CFF251FC11F}"/>
              </a:ext>
            </a:extLst>
          </p:cNvPr>
          <p:cNvSpPr txBox="1"/>
          <p:nvPr/>
        </p:nvSpPr>
        <p:spPr>
          <a:xfrm>
            <a:off x="128015" y="5051954"/>
            <a:ext cx="4902892" cy="1015663"/>
          </a:xfrm>
          <a:prstGeom prst="rect">
            <a:avLst/>
          </a:prstGeom>
          <a:pattFill prst="pct25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k-SK" sz="2000" b="1" dirty="0"/>
              <a:t>V MINULOSTI:</a:t>
            </a:r>
            <a:r>
              <a:rPr lang="sk-SK" sz="2000" dirty="0"/>
              <a:t>		</a:t>
            </a:r>
            <a:r>
              <a:rPr lang="sk-SK" sz="2000" b="1" dirty="0"/>
              <a:t>DNES:</a:t>
            </a:r>
          </a:p>
          <a:p>
            <a:r>
              <a:rPr lang="sk-SK" sz="2000" b="1" dirty="0"/>
              <a:t>Londýn</a:t>
            </a:r>
            <a:r>
              <a:rPr lang="sk-SK" sz="2000" dirty="0"/>
              <a:t> 			</a:t>
            </a:r>
            <a:r>
              <a:rPr lang="sk-SK" sz="2000" b="1" dirty="0"/>
              <a:t>Londýn</a:t>
            </a:r>
            <a:r>
              <a:rPr lang="sk-SK" sz="2000" dirty="0"/>
              <a:t> 8 908 081</a:t>
            </a:r>
          </a:p>
          <a:p>
            <a:r>
              <a:rPr lang="sk-SK" sz="2000" b="1" dirty="0"/>
              <a:t>Paríž</a:t>
            </a:r>
            <a:r>
              <a:rPr lang="sk-SK" sz="2000" dirty="0"/>
              <a:t>			</a:t>
            </a:r>
            <a:r>
              <a:rPr lang="sk-SK" sz="2000" b="1" dirty="0"/>
              <a:t>Paríž</a:t>
            </a:r>
            <a:r>
              <a:rPr lang="sk-SK" sz="2000" dirty="0"/>
              <a:t> 2 229 621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5F3E8A72-CD2D-46C0-B1E0-48BF9E320C1F}"/>
              </a:ext>
            </a:extLst>
          </p:cNvPr>
          <p:cNvSpPr txBox="1"/>
          <p:nvPr/>
        </p:nvSpPr>
        <p:spPr>
          <a:xfrm>
            <a:off x="1166900" y="5349027"/>
            <a:ext cx="15375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mali niečo  nad 10 000</a:t>
            </a:r>
            <a:r>
              <a:rPr lang="sk-S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926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sedenie, stôl, dáždnik&#10;&#10;Automaticky generovaný popis">
            <a:extLst>
              <a:ext uri="{FF2B5EF4-FFF2-40B4-BE49-F238E27FC236}">
                <a16:creationId xmlns:a16="http://schemas.microsoft.com/office/drawing/2014/main" xmlns="" id="{7558D4AC-4B9C-482B-A925-5E81386C8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 b="20952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6F8EFA-2FAA-4561-9ED6-ED872817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39" y="4666938"/>
            <a:ext cx="5021782" cy="15099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Stredoveký trh</a:t>
            </a:r>
            <a:r>
              <a:rPr lang="sk-SK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71803E46-0914-4059-B521-2A714D4F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082" y="4547359"/>
            <a:ext cx="4926411" cy="1509935"/>
          </a:xfrm>
        </p:spPr>
        <p:txBody>
          <a:bodyPr anchor="ctr">
            <a:normAutofit lnSpcReduction="10000"/>
          </a:bodyPr>
          <a:lstStyle/>
          <a:p>
            <a:r>
              <a:rPr lang="sk-SK" sz="2400">
                <a:solidFill>
                  <a:srgbClr val="000000"/>
                </a:solidFill>
              </a:rPr>
              <a:t>na križovatkách ciest, pri brodoch riek, pri morských brehoch</a:t>
            </a:r>
          </a:p>
          <a:p>
            <a:r>
              <a:rPr lang="sk-SK" sz="2400">
                <a:solidFill>
                  <a:srgbClr val="000000"/>
                </a:solidFill>
              </a:rPr>
              <a:t> remeselníci a obchodníci predávali svoje výrobky za peniaze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8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9" name="Zástupný objekt pre obsah 8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DED3BA57-15F3-4052-9C81-75A4FA7D8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" r="1" b="679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29E4028D-A462-469B-BC39-B1F640EC62DB}"/>
              </a:ext>
            </a:extLst>
          </p:cNvPr>
          <p:cNvSpPr txBox="1"/>
          <p:nvPr/>
        </p:nvSpPr>
        <p:spPr>
          <a:xfrm>
            <a:off x="7944462" y="704752"/>
            <a:ext cx="3073111" cy="2246769"/>
          </a:xfrm>
          <a:prstGeom prst="rect">
            <a:avLst/>
          </a:prstGeo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 diaľkového obchodu</a:t>
            </a:r>
          </a:p>
          <a:p>
            <a:pPr algn="ctr"/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stredoveku: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Janov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Benátky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BBD64CBE-F4C0-486B-B881-149187F2F516}"/>
              </a:ext>
            </a:extLst>
          </p:cNvPr>
          <p:cNvSpPr/>
          <p:nvPr/>
        </p:nvSpPr>
        <p:spPr>
          <a:xfrm>
            <a:off x="5611091" y="4000500"/>
            <a:ext cx="484909" cy="27016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xmlns="" id="{E6DF6646-F54D-4A45-94F3-4D62457B119D}"/>
              </a:ext>
            </a:extLst>
          </p:cNvPr>
          <p:cNvSpPr/>
          <p:nvPr/>
        </p:nvSpPr>
        <p:spPr>
          <a:xfrm>
            <a:off x="6187008" y="3813463"/>
            <a:ext cx="633248" cy="27016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xmlns="" id="{8F16C5E4-ABB2-427A-8AAD-1A86F72D5EA4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853546" y="2235784"/>
            <a:ext cx="2208605" cy="176471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xmlns="" id="{6876D367-9678-49FF-A65B-3C486D029848}"/>
              </a:ext>
            </a:extLst>
          </p:cNvPr>
          <p:cNvCxnSpPr>
            <a:cxnSpLocks/>
          </p:cNvCxnSpPr>
          <p:nvPr/>
        </p:nvCxnSpPr>
        <p:spPr>
          <a:xfrm flipH="1">
            <a:off x="6561437" y="2665387"/>
            <a:ext cx="1500714" cy="111671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>
            <a:extLst>
              <a:ext uri="{FF2B5EF4-FFF2-40B4-BE49-F238E27FC236}">
                <a16:creationId xmlns:a16="http://schemas.microsoft.com/office/drawing/2014/main" xmlns="" id="{762395B4-C82B-475F-B7DC-F2783BFB1956}"/>
              </a:ext>
            </a:extLst>
          </p:cNvPr>
          <p:cNvSpPr txBox="1"/>
          <p:nvPr/>
        </p:nvSpPr>
        <p:spPr>
          <a:xfrm>
            <a:off x="84859" y="5896220"/>
            <a:ext cx="12022281" cy="830997"/>
          </a:xfrm>
          <a:prstGeom prst="rect">
            <a:avLst/>
          </a:prstGeo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Úloha:</a:t>
            </a:r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</a:rPr>
              <a:t>Skús z mapy vyčítať, s čím všetkým sa v stredoveku obchodovalo na diaľku. </a:t>
            </a:r>
          </a:p>
          <a:p>
            <a:pPr algn="ctr"/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</a:rPr>
              <a:t>Ak potrebuješ, pomôž si anglickým slovníkom.</a:t>
            </a:r>
          </a:p>
        </p:txBody>
      </p:sp>
    </p:spTree>
    <p:extLst>
      <p:ext uri="{BB962C8B-B14F-4D97-AF65-F5344CB8AC3E}">
        <p14:creationId xmlns:p14="http://schemas.microsoft.com/office/powerpoint/2010/main" val="175009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54C010-0E95-4467-A701-6C446C93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1901"/>
            <a:ext cx="12074235" cy="1325563"/>
          </a:xfrm>
          <a:pattFill prst="pct3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Správa mesta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C421A6D-BD6D-43A5-8865-0A85B62D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7464"/>
            <a:ext cx="12074236" cy="5112327"/>
          </a:xfrm>
          <a:pattFill prst="pct2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sk-SK" dirty="0"/>
              <a:t>stredoveké mesto patrilo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kráľovi alebo zemepánovi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/>
              <a:t>(šľachtic), ktorí mu dávali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privilégia = výsady, práva</a:t>
            </a:r>
          </a:p>
          <a:p>
            <a:pPr lvl="1"/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právo raziť vlastné mince</a:t>
            </a:r>
          </a:p>
          <a:p>
            <a:pPr lvl="1"/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právo konať trh</a:t>
            </a:r>
          </a:p>
          <a:p>
            <a:pPr lvl="1"/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právo variť pivo</a:t>
            </a:r>
          </a:p>
          <a:p>
            <a:r>
              <a:rPr lang="sk-SK" dirty="0"/>
              <a:t>mesto spravovala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mestská rada </a:t>
            </a:r>
            <a:r>
              <a:rPr lang="sk-SK" dirty="0"/>
              <a:t>(väčšinou tvorená z bohatých kupcov), ktorú si volili obyvatelia mesta =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mešťania</a:t>
            </a:r>
          </a:p>
          <a:p>
            <a:pPr lvl="1"/>
            <a:r>
              <a:rPr lang="sk-SK" dirty="0"/>
              <a:t>boli to: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kupci, obchodníci, remeselníci, finančníci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na čele mesta bol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richtár</a:t>
            </a:r>
            <a:r>
              <a:rPr lang="sk-SK" dirty="0"/>
              <a:t> (dnes starosta, primátor)</a:t>
            </a:r>
          </a:p>
          <a:p>
            <a:r>
              <a:rPr lang="sk-SK" dirty="0"/>
              <a:t>v meste žili ľudia od najbohatších až po najchudobnejších = žobrákov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A85AF56-E13D-4A79-BFD9-53849B813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513998"/>
              </p:ext>
            </p:extLst>
          </p:nvPr>
        </p:nvGraphicFramePr>
        <p:xfrm>
          <a:off x="7043267" y="4375457"/>
          <a:ext cx="4904509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37460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370</Words>
  <Application>Microsoft Office PowerPoint</Application>
  <PresentationFormat>Širokouhlá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Elephant</vt:lpstr>
      <vt:lpstr>Impact</vt:lpstr>
      <vt:lpstr>BrushVTI</vt:lpstr>
      <vt:lpstr>Office Theme</vt:lpstr>
      <vt:lpstr>Ako sa žilo  v stredoveku</vt:lpstr>
      <vt:lpstr>Zopakujme si  Ako sa delila stredoveká spoločnosť?</vt:lpstr>
      <vt:lpstr>Stredoveká dedina</vt:lpstr>
      <vt:lpstr>Prezentácia programu PowerPoint</vt:lpstr>
      <vt:lpstr>Obydlie </vt:lpstr>
      <vt:lpstr>Stredoveké mestá</vt:lpstr>
      <vt:lpstr>Stredoveký trh </vt:lpstr>
      <vt:lpstr>Prezentácia programu PowerPoint</vt:lpstr>
      <vt:lpstr>Správa mesta</vt:lpstr>
      <vt:lpstr>Najstaršie mestské privilégia na Slovensku má mesto Trnava (1238).</vt:lpstr>
      <vt:lpstr>Cechy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žilo  v stredoveku</dc:title>
  <dc:creator>Zuzana Puchalová</dc:creator>
  <cp:lastModifiedBy>MS Vinbarg</cp:lastModifiedBy>
  <cp:revision>3</cp:revision>
  <dcterms:created xsi:type="dcterms:W3CDTF">2020-04-29T15:26:47Z</dcterms:created>
  <dcterms:modified xsi:type="dcterms:W3CDTF">2021-04-20T18:43:27Z</dcterms:modified>
</cp:coreProperties>
</file>