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9" r:id="rId5"/>
    <p:sldId id="258" r:id="rId6"/>
    <p:sldId id="266" r:id="rId7"/>
    <p:sldId id="263" r:id="rId8"/>
    <p:sldId id="260" r:id="rId9"/>
    <p:sldId id="261" r:id="rId10"/>
    <p:sldId id="264" r:id="rId11"/>
    <p:sldId id="267" r:id="rId12"/>
    <p:sldId id="268" r:id="rId13"/>
    <p:sldId id="262" r:id="rId14"/>
    <p:sldId id="269" r:id="rId1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0C3-1654-4A26-B040-AC3CF3AA12AB}" type="datetimeFigureOut">
              <a:rPr lang="sk-SK" smtClean="0"/>
              <a:t>6.6.2016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93EDD-05E1-4041-AA02-AF96E8A92C1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6883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0C3-1654-4A26-B040-AC3CF3AA12AB}" type="datetimeFigureOut">
              <a:rPr lang="sk-SK" smtClean="0"/>
              <a:t>6.6.2016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93EDD-05E1-4041-AA02-AF96E8A92C1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0182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0C3-1654-4A26-B040-AC3CF3AA12AB}" type="datetimeFigureOut">
              <a:rPr lang="sk-SK" smtClean="0"/>
              <a:t>6.6.2016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93EDD-05E1-4041-AA02-AF96E8A92C1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5680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0C3-1654-4A26-B040-AC3CF3AA12AB}" type="datetimeFigureOut">
              <a:rPr lang="sk-SK" smtClean="0"/>
              <a:t>6.6.2016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93EDD-05E1-4041-AA02-AF96E8A92C1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95068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0C3-1654-4A26-B040-AC3CF3AA12AB}" type="datetimeFigureOut">
              <a:rPr lang="sk-SK" smtClean="0"/>
              <a:t>6.6.2016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93EDD-05E1-4041-AA02-AF96E8A92C1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115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0C3-1654-4A26-B040-AC3CF3AA12AB}" type="datetimeFigureOut">
              <a:rPr lang="sk-SK" smtClean="0"/>
              <a:t>6.6.2016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93EDD-05E1-4041-AA02-AF96E8A92C1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9650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0C3-1654-4A26-B040-AC3CF3AA12AB}" type="datetimeFigureOut">
              <a:rPr lang="sk-SK" smtClean="0"/>
              <a:t>6.6.2016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93EDD-05E1-4041-AA02-AF96E8A92C1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17353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0C3-1654-4A26-B040-AC3CF3AA12AB}" type="datetimeFigureOut">
              <a:rPr lang="sk-SK" smtClean="0"/>
              <a:t>6.6.2016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93EDD-05E1-4041-AA02-AF96E8A92C1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7647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0C3-1654-4A26-B040-AC3CF3AA12AB}" type="datetimeFigureOut">
              <a:rPr lang="sk-SK" smtClean="0"/>
              <a:t>6.6.2016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93EDD-05E1-4041-AA02-AF96E8A92C1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65385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0C3-1654-4A26-B040-AC3CF3AA12AB}" type="datetimeFigureOut">
              <a:rPr lang="sk-SK" smtClean="0"/>
              <a:t>6.6.2016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93EDD-05E1-4041-AA02-AF96E8A92C1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4895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0C3-1654-4A26-B040-AC3CF3AA12AB}" type="datetimeFigureOut">
              <a:rPr lang="sk-SK" smtClean="0"/>
              <a:t>6.6.2016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93EDD-05E1-4041-AA02-AF96E8A92C1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27308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D50C3-1654-4A26-B040-AC3CF3AA12AB}" type="datetimeFigureOut">
              <a:rPr lang="sk-SK" smtClean="0"/>
              <a:t>6.6.2016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93EDD-05E1-4041-AA02-AF96E8A92C1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29854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986" y="1122363"/>
            <a:ext cx="5912422" cy="2387600"/>
          </a:xfrm>
        </p:spPr>
        <p:txBody>
          <a:bodyPr/>
          <a:lstStyle/>
          <a:p>
            <a:r>
              <a:rPr lang="sk-SK" dirty="0" smtClean="0"/>
              <a:t>Tomáš </a:t>
            </a:r>
            <a:r>
              <a:rPr lang="sk-SK" dirty="0" err="1" smtClean="0"/>
              <a:t>Garrigue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Masaryk</a:t>
            </a:r>
            <a:endParaRPr lang="sk-SK" dirty="0"/>
          </a:p>
        </p:txBody>
      </p:sp>
      <p:pic>
        <p:nvPicPr>
          <p:cNvPr id="2050" name="Picture 2" descr="https://upload.wikimedia.org/wikipedia/commons/thumb/0/00/T._G._Masaryk_Signature.svg/264px-T._G._Masaryk_Signatur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674" y="4403762"/>
            <a:ext cx="4513046" cy="1726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historie.stoplusjednicka.cz/sites/default/files/obrazky/2016/03/tomas_garrigue_masaryk_1925_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1823" y="362123"/>
            <a:ext cx="4750983" cy="6093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32505" y="537588"/>
            <a:ext cx="37453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3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sk-SK" sz="32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Nebát</a:t>
            </a:r>
            <a:r>
              <a:rPr lang="sk-SK" sz="3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32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</a:t>
            </a:r>
            <a:r>
              <a:rPr lang="sk-SK" sz="3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 </a:t>
            </a:r>
            <a:r>
              <a:rPr lang="sk-SK" sz="32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nekrást</a:t>
            </a:r>
            <a:r>
              <a:rPr lang="sk-SK" sz="3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.“.</a:t>
            </a:r>
            <a:endParaRPr lang="sk-SK" sz="3200" i="1" dirty="0"/>
          </a:p>
        </p:txBody>
      </p:sp>
    </p:spTree>
    <p:extLst>
      <p:ext uri="{BB962C8B-B14F-4D97-AF65-F5344CB8AC3E}">
        <p14:creationId xmlns:p14="http://schemas.microsoft.com/office/powerpoint/2010/main" val="3551035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9218" name="Picture 2" descr="Posmrtné foto T. G. Masary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383" y="41186"/>
            <a:ext cx="10455235" cy="6816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92780" y="5653743"/>
            <a:ext cx="5425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Posmrtná </a:t>
            </a:r>
            <a:r>
              <a:rPr lang="sk-SK" sz="2800" dirty="0" smtClean="0"/>
              <a:t>fotografia </a:t>
            </a:r>
            <a:r>
              <a:rPr lang="sk-SK" sz="2800" dirty="0" smtClean="0"/>
              <a:t>zo 14.9. 1937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2619673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Zaujímavosti 1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060" y="1825625"/>
            <a:ext cx="10515600" cy="4351338"/>
          </a:xfrm>
        </p:spPr>
        <p:txBody>
          <a:bodyPr>
            <a:normAutofit/>
          </a:bodyPr>
          <a:lstStyle/>
          <a:p>
            <a:r>
              <a:rPr lang="sk-SK" dirty="0" smtClean="0"/>
              <a:t>Prezidentské letné sídla na Slovensku – obľúbený kaštieľ v Topoľčiankach. </a:t>
            </a:r>
          </a:p>
          <a:p>
            <a:r>
              <a:rPr lang="sk-SK" dirty="0"/>
              <a:t>„Rodina – to </a:t>
            </a:r>
            <a:r>
              <a:rPr lang="sk-SK" dirty="0" smtClean="0"/>
              <a:t>bol </a:t>
            </a:r>
            <a:r>
              <a:rPr lang="sk-SK" dirty="0"/>
              <a:t>hrad. </a:t>
            </a:r>
            <a:r>
              <a:rPr lang="sk-SK" dirty="0" smtClean="0"/>
              <a:t>Moja manželka bola </a:t>
            </a:r>
            <a:r>
              <a:rPr lang="sk-SK" dirty="0"/>
              <a:t>v </a:t>
            </a:r>
            <a:r>
              <a:rPr lang="sk-SK" dirty="0" smtClean="0"/>
              <a:t>Prahe cudzia, zo začiatku nehovorila po česky</a:t>
            </a:r>
            <a:r>
              <a:rPr lang="sk-SK" dirty="0"/>
              <a:t>. </a:t>
            </a:r>
            <a:r>
              <a:rPr lang="sk-SK" dirty="0" smtClean="0"/>
              <a:t>Bola </a:t>
            </a:r>
            <a:r>
              <a:rPr lang="sk-SK" dirty="0"/>
              <a:t>to žena </a:t>
            </a:r>
            <a:r>
              <a:rPr lang="sk-SK" dirty="0" smtClean="0"/>
              <a:t>veľmi </a:t>
            </a:r>
            <a:r>
              <a:rPr lang="sk-SK" dirty="0"/>
              <a:t>nadaná, </a:t>
            </a:r>
            <a:r>
              <a:rPr lang="sk-SK" dirty="0" smtClean="0"/>
              <a:t>ktorej </a:t>
            </a:r>
            <a:r>
              <a:rPr lang="sk-SK" dirty="0"/>
              <a:t>ď</a:t>
            </a:r>
            <a:r>
              <a:rPr lang="sk-SK" dirty="0" smtClean="0"/>
              <a:t>akujem </a:t>
            </a:r>
            <a:r>
              <a:rPr lang="sk-SK" dirty="0"/>
              <a:t>za mnohé</a:t>
            </a:r>
            <a:r>
              <a:rPr lang="sk-SK" dirty="0" smtClean="0"/>
              <a:t>… Bola podivuhodne </a:t>
            </a:r>
            <a:r>
              <a:rPr lang="sk-SK" dirty="0"/>
              <a:t>nadaná – matematika, šachy, hudba, </a:t>
            </a:r>
            <a:r>
              <a:rPr lang="sk-SK" dirty="0" smtClean="0"/>
              <a:t>literatúra</a:t>
            </a:r>
            <a:r>
              <a:rPr lang="sk-SK" dirty="0"/>
              <a:t>. </a:t>
            </a:r>
            <a:r>
              <a:rPr lang="sk-SK" dirty="0" smtClean="0"/>
              <a:t>Pritom veľmi náboženská. Mala veľký vplyv </a:t>
            </a:r>
            <a:r>
              <a:rPr lang="sk-SK" dirty="0"/>
              <a:t>na </a:t>
            </a:r>
            <a:r>
              <a:rPr lang="sk-SK" dirty="0" smtClean="0"/>
              <a:t>deti</a:t>
            </a:r>
            <a:r>
              <a:rPr lang="sk-SK" dirty="0"/>
              <a:t>. </a:t>
            </a:r>
            <a:r>
              <a:rPr lang="sk-SK" dirty="0" smtClean="0"/>
              <a:t>Bola tým najlepším, </a:t>
            </a:r>
            <a:r>
              <a:rPr lang="sk-SK" dirty="0"/>
              <a:t>čím </a:t>
            </a:r>
            <a:r>
              <a:rPr lang="sk-SK" dirty="0" smtClean="0"/>
              <a:t>môže byť </a:t>
            </a:r>
            <a:r>
              <a:rPr lang="sk-SK" dirty="0"/>
              <a:t>žena </a:t>
            </a:r>
            <a:r>
              <a:rPr lang="sk-SK" dirty="0" smtClean="0"/>
              <a:t>mužovi </a:t>
            </a:r>
            <a:r>
              <a:rPr lang="sk-SK" dirty="0"/>
              <a:t>v </a:t>
            </a:r>
            <a:r>
              <a:rPr lang="sk-SK" dirty="0" smtClean="0"/>
              <a:t>rodine.“ </a:t>
            </a:r>
            <a:r>
              <a:rPr lang="sk-SK" dirty="0"/>
              <a:t>TGM</a:t>
            </a:r>
          </a:p>
          <a:p>
            <a:r>
              <a:rPr lang="sk-SK" dirty="0"/>
              <a:t>„Ľudia vedia mnoho, veľmi mnoho, ale ich vedenie nemá na ich život zďaleka taký vplyv, aký by mať malo, a v tom je veľká chyba: učíme sa príliš veľa pre školu a neučíme sa dosť pre život.“ TGM</a:t>
            </a:r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93635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Zaujímavosti 2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Počas štúdií na gymnáziu si Tomáš Masaryk zmenil meno. Pôvodne sa totiž volal </a:t>
            </a:r>
            <a:r>
              <a:rPr lang="sk-SK" dirty="0" err="1" smtClean="0"/>
              <a:t>Masarik</a:t>
            </a:r>
            <a:r>
              <a:rPr lang="sk-SK" dirty="0" smtClean="0"/>
              <a:t>. Teraz si počeštil meno na Masaryk.</a:t>
            </a:r>
            <a:endParaRPr lang="sk-SK" dirty="0"/>
          </a:p>
          <a:p>
            <a:r>
              <a:rPr lang="sk-SK" dirty="0"/>
              <a:t>„</a:t>
            </a:r>
            <a:r>
              <a:rPr lang="sk-SK" dirty="0" smtClean="0"/>
              <a:t>Keď som varila</a:t>
            </a:r>
            <a:r>
              <a:rPr lang="sk-SK" dirty="0"/>
              <a:t>, </a:t>
            </a:r>
            <a:r>
              <a:rPr lang="sk-SK" dirty="0" smtClean="0"/>
              <a:t>vždy som chcela vedieť, </a:t>
            </a:r>
            <a:r>
              <a:rPr lang="sk-SK" dirty="0"/>
              <a:t>č</a:t>
            </a:r>
            <a:r>
              <a:rPr lang="sk-SK" dirty="0" smtClean="0"/>
              <a:t>o pán </a:t>
            </a:r>
            <a:r>
              <a:rPr lang="sk-SK" dirty="0"/>
              <a:t>prezident </a:t>
            </a:r>
            <a:r>
              <a:rPr lang="sk-SK" dirty="0" smtClean="0"/>
              <a:t>rád je. </a:t>
            </a:r>
            <a:r>
              <a:rPr lang="sk-SK" dirty="0"/>
              <a:t>Po čase </a:t>
            </a:r>
            <a:r>
              <a:rPr lang="sk-SK" dirty="0" smtClean="0"/>
              <a:t>som spoznala</a:t>
            </a:r>
            <a:r>
              <a:rPr lang="sk-SK" dirty="0"/>
              <a:t>, že mu </a:t>
            </a:r>
            <a:r>
              <a:rPr lang="sk-SK" dirty="0" smtClean="0"/>
              <a:t>chutí jednoduchá domáca </a:t>
            </a:r>
            <a:r>
              <a:rPr lang="sk-SK" dirty="0"/>
              <a:t>strava. </a:t>
            </a:r>
            <a:r>
              <a:rPr lang="sk-SK" dirty="0" smtClean="0"/>
              <a:t>Raz mi povedal: Ja </a:t>
            </a:r>
            <a:r>
              <a:rPr lang="sk-SK" dirty="0"/>
              <a:t>mám </a:t>
            </a:r>
            <a:r>
              <a:rPr lang="sk-SK" dirty="0" smtClean="0"/>
              <a:t>najradšej jedlá, aké varila </a:t>
            </a:r>
            <a:r>
              <a:rPr lang="sk-SK" dirty="0"/>
              <a:t>doma maminka,“ s</a:t>
            </a:r>
            <a:r>
              <a:rPr lang="sk-SK" dirty="0" smtClean="0"/>
              <a:t>pomína </a:t>
            </a:r>
            <a:r>
              <a:rPr lang="sk-SK" dirty="0"/>
              <a:t>na T. G. Masaryka Anna Černá, </a:t>
            </a:r>
            <a:r>
              <a:rPr lang="sk-SK" dirty="0" smtClean="0"/>
              <a:t>kuchárka na </a:t>
            </a:r>
            <a:r>
              <a:rPr lang="sk-SK" dirty="0"/>
              <a:t>zámku v </a:t>
            </a:r>
            <a:r>
              <a:rPr lang="sk-SK" dirty="0" err="1"/>
              <a:t>Lánech</a:t>
            </a:r>
            <a:r>
              <a:rPr lang="sk-SK" dirty="0"/>
              <a:t>.</a:t>
            </a:r>
          </a:p>
          <a:p>
            <a:r>
              <a:rPr lang="sk-SK" dirty="0" smtClean="0"/>
              <a:t>Obľúbené jedlá TGM boli: slivkové gule, </a:t>
            </a:r>
            <a:r>
              <a:rPr lang="sk-SK" dirty="0" err="1" smtClean="0"/>
              <a:t>topinky</a:t>
            </a:r>
            <a:r>
              <a:rPr lang="sk-SK" dirty="0" smtClean="0"/>
              <a:t> s cesnakom, </a:t>
            </a:r>
            <a:r>
              <a:rPr lang="sk-SK" dirty="0" err="1" smtClean="0"/>
              <a:t>škubánky</a:t>
            </a:r>
            <a:r>
              <a:rPr lang="sk-SK" dirty="0" smtClean="0"/>
              <a:t>, bryndzové halušky, ovsená kaša, zemiaková polievka, hlávkový šalát... Tiež mal rád vianočné cukrovinky.</a:t>
            </a:r>
          </a:p>
          <a:p>
            <a:r>
              <a:rPr lang="sk-SK" dirty="0" smtClean="0"/>
              <a:t>Nikdy nefajčil a s alkoholom v staršom veku prestal.</a:t>
            </a:r>
          </a:p>
          <a:p>
            <a:r>
              <a:rPr lang="sk-SK" dirty="0" smtClean="0"/>
              <a:t>1921 neúspešný pokus o atentát na TGM.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15341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Zaujímavosti 3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5122" name="Picture 2" descr="Bol prvý &amp;ccaron;eskoslovenský prezident naozaj &amp;lcaron;avobo&amp;ccaron;kom cisára pána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0" y="1825625"/>
            <a:ext cx="8572500" cy="481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3775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Kniha Cisárov prezident.</a:t>
            </a:r>
          </a:p>
          <a:p>
            <a:r>
              <a:rPr lang="sk-SK" dirty="0" smtClean="0"/>
              <a:t>Autori prichádzajú s domnienkou, že otcom TGM bol cisár František Jozef I.</a:t>
            </a:r>
          </a:p>
          <a:p>
            <a:r>
              <a:rPr lang="sk-SK" dirty="0" smtClean="0"/>
              <a:t>1849 F.J. I. „vybavil </a:t>
            </a:r>
            <a:r>
              <a:rPr lang="sk-SK" dirty="0" err="1" smtClean="0"/>
              <a:t>Kropáčkovú</a:t>
            </a:r>
            <a:r>
              <a:rPr lang="sk-SK" dirty="0" smtClean="0"/>
              <a:t>“ – </a:t>
            </a:r>
            <a:r>
              <a:rPr lang="sk-SK" dirty="0" err="1" smtClean="0"/>
              <a:t>t.j</a:t>
            </a:r>
            <a:r>
              <a:rPr lang="sk-SK" dirty="0" smtClean="0"/>
              <a:t>. Tomášovu matku v </a:t>
            </a:r>
            <a:r>
              <a:rPr lang="sk-SK" dirty="0" err="1" smtClean="0"/>
              <a:t>Hodoníne</a:t>
            </a:r>
            <a:r>
              <a:rPr lang="sk-SK" dirty="0" smtClean="0"/>
              <a:t>.</a:t>
            </a:r>
          </a:p>
          <a:p>
            <a:r>
              <a:rPr lang="sk-SK" dirty="0" smtClean="0"/>
              <a:t>Po narodení Tomáša rodina postúpila hore.</a:t>
            </a:r>
          </a:p>
          <a:p>
            <a:r>
              <a:rPr lang="sk-SK" dirty="0" smtClean="0"/>
              <a:t>Tomáš mal tiež „šťastie“ – vždy sa dostal k rodine spojenej s cisárskym dvorom.</a:t>
            </a:r>
          </a:p>
          <a:p>
            <a:r>
              <a:rPr lang="sk-SK" dirty="0" smtClean="0"/>
              <a:t>Je to pravda či domnienka?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85291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Detstvo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Narodil sa 7.3. 1850 v </a:t>
            </a:r>
            <a:r>
              <a:rPr lang="sk-SK" dirty="0" err="1" smtClean="0"/>
              <a:t>Hodoníně</a:t>
            </a:r>
            <a:r>
              <a:rPr lang="sk-SK" dirty="0" smtClean="0"/>
              <a:t>.</a:t>
            </a:r>
          </a:p>
          <a:p>
            <a:r>
              <a:rPr lang="sk-SK" dirty="0" smtClean="0"/>
              <a:t>Matka Terézia, otec Jozef (z Kopčian).</a:t>
            </a:r>
          </a:p>
          <a:p>
            <a:r>
              <a:rPr lang="sk-SK" dirty="0" smtClean="0"/>
              <a:t>Veľmi nadaný.</a:t>
            </a:r>
          </a:p>
          <a:p>
            <a:r>
              <a:rPr lang="sk-SK" dirty="0" smtClean="0"/>
              <a:t>Túžba po vzdelaní.</a:t>
            </a:r>
          </a:p>
          <a:p>
            <a:r>
              <a:rPr lang="sk-SK" dirty="0" smtClean="0"/>
              <a:t>Veľa čítal. </a:t>
            </a:r>
          </a:p>
          <a:p>
            <a:r>
              <a:rPr lang="sk-SK" dirty="0" smtClean="0"/>
              <a:t>Učil sa cudzie jazyky – česky a nemecky + </a:t>
            </a:r>
            <a:br>
              <a:rPr lang="sk-SK" dirty="0" smtClean="0"/>
            </a:br>
            <a:r>
              <a:rPr lang="sk-SK" dirty="0" smtClean="0"/>
              <a:t>latinčina, francúzština a poľština.</a:t>
            </a:r>
            <a:br>
              <a:rPr lang="sk-SK" dirty="0" smtClean="0"/>
            </a:br>
            <a:r>
              <a:rPr lang="sk-SK" dirty="0" smtClean="0"/>
              <a:t>Ako dospelý potom angličtina a ruština. </a:t>
            </a:r>
            <a:endParaRPr lang="sk-SK" dirty="0"/>
          </a:p>
        </p:txBody>
      </p:sp>
      <p:pic>
        <p:nvPicPr>
          <p:cNvPr id="3078" name="Picture 6" descr="Tomáš Masaryk t&amp;rcaron;ináctilet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3368" y="21852"/>
            <a:ext cx="4301860" cy="6857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046720" y="6199823"/>
            <a:ext cx="2903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>
                <a:solidFill>
                  <a:schemeClr val="bg1"/>
                </a:solidFill>
              </a:rPr>
              <a:t>Ako trinásťročný</a:t>
            </a:r>
            <a:endParaRPr lang="sk-SK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665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k-SK" dirty="0" smtClean="0"/>
              <a:t>Študentské roky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7700" y="1825625"/>
            <a:ext cx="6896100" cy="4351338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Štúdium na nemeckom gymnáziu v Brne.</a:t>
            </a:r>
          </a:p>
          <a:p>
            <a:r>
              <a:rPr lang="sk-SK" dirty="0" smtClean="0"/>
              <a:t>Peniaze získaval ako domáci učiteľ.</a:t>
            </a:r>
          </a:p>
          <a:p>
            <a:endParaRPr lang="sk-SK" dirty="0" smtClean="0"/>
          </a:p>
          <a:p>
            <a:r>
              <a:rPr lang="sk-SK" dirty="0" smtClean="0"/>
              <a:t>Spor s vedením školy.</a:t>
            </a:r>
          </a:p>
          <a:p>
            <a:r>
              <a:rPr lang="sk-SK" dirty="0" smtClean="0"/>
              <a:t>Vylúčený z Brna.</a:t>
            </a:r>
          </a:p>
          <a:p>
            <a:endParaRPr lang="sk-SK" dirty="0" smtClean="0"/>
          </a:p>
          <a:p>
            <a:r>
              <a:rPr lang="sk-SK" dirty="0" smtClean="0"/>
              <a:t>Štúdiá dokončil vo Viedni.</a:t>
            </a:r>
          </a:p>
          <a:p>
            <a:r>
              <a:rPr lang="sk-SK" dirty="0" smtClean="0"/>
              <a:t>1872 skončil gymnázium a nastúpil na univerzitu – odbor filozofia. </a:t>
            </a:r>
            <a:endParaRPr lang="sk-SK" dirty="0"/>
          </a:p>
        </p:txBody>
      </p:sp>
      <p:pic>
        <p:nvPicPr>
          <p:cNvPr id="4" name="Picture 8" descr="Tomáš Masaryk matura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274820" cy="6831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5800" y="6176963"/>
            <a:ext cx="2903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>
                <a:solidFill>
                  <a:schemeClr val="bg1"/>
                </a:solidFill>
              </a:rPr>
              <a:t>Ako maturant</a:t>
            </a:r>
            <a:endParaRPr lang="sk-SK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786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Tomáš a Charlotte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1876-1877 študijný pobyt v Nemecku </a:t>
            </a:r>
            <a:br>
              <a:rPr lang="sk-SK" dirty="0" smtClean="0"/>
            </a:br>
            <a:r>
              <a:rPr lang="sk-SK" dirty="0" smtClean="0"/>
              <a:t>na univerzite v Lipsku.</a:t>
            </a:r>
          </a:p>
          <a:p>
            <a:r>
              <a:rPr lang="sk-SK" dirty="0" smtClean="0"/>
              <a:t>Penzión rodiny </a:t>
            </a:r>
            <a:r>
              <a:rPr lang="sk-SK" dirty="0" err="1" smtClean="0"/>
              <a:t>Göringovcov</a:t>
            </a:r>
            <a:r>
              <a:rPr lang="sk-SK" dirty="0" smtClean="0"/>
              <a:t>.</a:t>
            </a:r>
          </a:p>
          <a:p>
            <a:r>
              <a:rPr lang="sk-SK" dirty="0" smtClean="0"/>
              <a:t>Charlotte </a:t>
            </a:r>
            <a:r>
              <a:rPr lang="sk-SK" dirty="0" err="1" smtClean="0"/>
              <a:t>Garrigue</a:t>
            </a:r>
            <a:r>
              <a:rPr lang="sk-SK" dirty="0" smtClean="0"/>
              <a:t> – bývalá študentka </a:t>
            </a:r>
            <a:br>
              <a:rPr lang="sk-SK" dirty="0" smtClean="0"/>
            </a:br>
            <a:r>
              <a:rPr lang="sk-SK" dirty="0" smtClean="0"/>
              <a:t>z USA konzervatória v odbore </a:t>
            </a:r>
            <a:br>
              <a:rPr lang="sk-SK" dirty="0" smtClean="0"/>
            </a:br>
            <a:r>
              <a:rPr lang="sk-SK" dirty="0" smtClean="0"/>
              <a:t>hra na klavír.</a:t>
            </a:r>
          </a:p>
          <a:p>
            <a:r>
              <a:rPr lang="sk-SK" dirty="0" smtClean="0"/>
              <a:t>V júni 1877 prišla na návštevu do Lipska.</a:t>
            </a:r>
          </a:p>
          <a:p>
            <a:r>
              <a:rPr lang="sk-SK" dirty="0" smtClean="0"/>
              <a:t>S Tomášom si dobre rozumeli.</a:t>
            </a:r>
            <a:endParaRPr lang="sk-SK" dirty="0"/>
          </a:p>
        </p:txBody>
      </p:sp>
      <p:pic>
        <p:nvPicPr>
          <p:cNvPr id="4104" name="Picture 8" descr="Tomáš Masaryk sedmadvacetilet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2176" y="0"/>
            <a:ext cx="4343596" cy="6836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475220" y="5996161"/>
            <a:ext cx="38785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Ako d</a:t>
            </a:r>
            <a:r>
              <a:rPr lang="sk-SK" sz="2800" dirty="0" smtClean="0">
                <a:solidFill>
                  <a:schemeClr val="bg1"/>
                </a:solidFill>
              </a:rPr>
              <a:t>vadsaťsedem </a:t>
            </a:r>
            <a:r>
              <a:rPr lang="sk-SK" sz="2800" dirty="0" smtClean="0"/>
              <a:t>ročný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2007395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k-SK" dirty="0" smtClean="0"/>
              <a:t>Osudový výlet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0744" y="1825625"/>
            <a:ext cx="5103056" cy="4351338"/>
          </a:xfrm>
        </p:spPr>
        <p:txBody>
          <a:bodyPr/>
          <a:lstStyle/>
          <a:p>
            <a:r>
              <a:rPr lang="sk-SK" dirty="0" smtClean="0"/>
              <a:t>Júl 1877 výlet s </a:t>
            </a:r>
            <a:r>
              <a:rPr lang="sk-SK" dirty="0" err="1" smtClean="0"/>
              <a:t>Göringovcami</a:t>
            </a:r>
            <a:r>
              <a:rPr lang="sk-SK" dirty="0" smtClean="0"/>
              <a:t> a Charlotte na plavbu na loďke.</a:t>
            </a:r>
          </a:p>
          <a:p>
            <a:r>
              <a:rPr lang="sk-SK" dirty="0" smtClean="0"/>
              <a:t>Tomáš zachránil pani </a:t>
            </a:r>
            <a:r>
              <a:rPr lang="sk-SK" dirty="0" err="1" smtClean="0"/>
              <a:t>Göringovú</a:t>
            </a:r>
            <a:r>
              <a:rPr lang="sk-SK" dirty="0" smtClean="0"/>
              <a:t>.</a:t>
            </a:r>
          </a:p>
          <a:p>
            <a:r>
              <a:rPr lang="sk-SK" dirty="0" smtClean="0"/>
              <a:t>Tomáš napísal Charlotte vášnivý list, v ktorom jej vyznal lásku.</a:t>
            </a:r>
          </a:p>
          <a:p>
            <a:r>
              <a:rPr lang="sk-SK" dirty="0" smtClean="0"/>
              <a:t>Požiadal ju o ruku.</a:t>
            </a:r>
          </a:p>
          <a:p>
            <a:endParaRPr lang="sk-SK" dirty="0"/>
          </a:p>
          <a:p>
            <a:r>
              <a:rPr lang="sk-SK" dirty="0" smtClean="0"/>
              <a:t>Odmietala, ale v auguste 1877 jeho ponuku prijala.</a:t>
            </a:r>
            <a:endParaRPr lang="sk-SK" dirty="0"/>
          </a:p>
        </p:txBody>
      </p:sp>
      <p:pic>
        <p:nvPicPr>
          <p:cNvPr id="1026" name="Picture 2" descr="https://upload.wikimedia.org/wikipedia/commons/thumb/d/d0/Charlotta_Garrigue.jpg/800px-Charlotta_Garrigu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8200" y="0"/>
            <a:ext cx="54125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211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Tomáš </a:t>
            </a:r>
            <a:r>
              <a:rPr lang="sk-SK" dirty="0" err="1" smtClean="0"/>
              <a:t>Garrigue</a:t>
            </a:r>
            <a:r>
              <a:rPr lang="sk-SK" dirty="0" smtClean="0"/>
              <a:t> Masaryk 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0915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Po zásnubách Charlotte odcestovala domov do USA.</a:t>
            </a:r>
          </a:p>
          <a:p>
            <a:r>
              <a:rPr lang="sk-SK" dirty="0" smtClean="0"/>
              <a:t>Tomáš pracoval na docentúre, aby zabezpečil financie.</a:t>
            </a:r>
          </a:p>
          <a:p>
            <a:r>
              <a:rPr lang="sk-SK" dirty="0" smtClean="0"/>
              <a:t>Charlotte utrpela v USA úraz.</a:t>
            </a:r>
          </a:p>
          <a:p>
            <a:r>
              <a:rPr lang="sk-SK" dirty="0" smtClean="0"/>
              <a:t>Tomáš sa za ňou ponáhľal.</a:t>
            </a:r>
          </a:p>
          <a:p>
            <a:r>
              <a:rPr lang="sk-SK" dirty="0" smtClean="0"/>
              <a:t>15. marca 1878 sa zosobášili a vrátili do Viedne.</a:t>
            </a:r>
          </a:p>
          <a:p>
            <a:r>
              <a:rPr lang="sk-SK" dirty="0" smtClean="0"/>
              <a:t>Charlotte sa začala učiť po česky.</a:t>
            </a:r>
          </a:p>
          <a:p>
            <a:r>
              <a:rPr lang="sk-SK" dirty="0" smtClean="0"/>
              <a:t>Tomáš Masaryk prijal ako dôkaz obdivu a vážnosti svojej manželky </a:t>
            </a:r>
            <a:r>
              <a:rPr lang="sk-SK" dirty="0" smtClean="0"/>
              <a:t>jej </a:t>
            </a:r>
            <a:r>
              <a:rPr lang="sk-SK" dirty="0" smtClean="0"/>
              <a:t>meno „</a:t>
            </a:r>
            <a:r>
              <a:rPr lang="sk-SK" dirty="0" err="1" smtClean="0"/>
              <a:t>Garrigue</a:t>
            </a:r>
            <a:r>
              <a:rPr lang="sk-SK" dirty="0" smtClean="0"/>
              <a:t>“.</a:t>
            </a:r>
          </a:p>
          <a:p>
            <a:r>
              <a:rPr lang="sk-SK" dirty="0" smtClean="0"/>
              <a:t>Narodilo sa im </a:t>
            </a:r>
            <a:r>
              <a:rPr lang="sk-SK" dirty="0" smtClean="0"/>
              <a:t>šesť</a:t>
            </a:r>
            <a:r>
              <a:rPr lang="sk-SK" dirty="0" smtClean="0"/>
              <a:t> </a:t>
            </a:r>
            <a:r>
              <a:rPr lang="sk-SK" dirty="0" smtClean="0"/>
              <a:t>detí (prežili štyri): Alica, </a:t>
            </a:r>
            <a:r>
              <a:rPr lang="sk-SK" dirty="0" err="1" smtClean="0"/>
              <a:t>Herbert</a:t>
            </a:r>
            <a:r>
              <a:rPr lang="sk-SK" dirty="0" smtClean="0"/>
              <a:t>, Ján a Oľga.</a:t>
            </a:r>
          </a:p>
          <a:p>
            <a:r>
              <a:rPr lang="sk-SK" dirty="0" smtClean="0"/>
              <a:t>Tomáš v parku tlačil kočík, čím sa stal terčom posmechu.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83889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Masarykova kariéra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10630"/>
          </a:xfrm>
        </p:spPr>
        <p:txBody>
          <a:bodyPr>
            <a:normAutofit/>
          </a:bodyPr>
          <a:lstStyle/>
          <a:p>
            <a:r>
              <a:rPr lang="sk-SK" dirty="0" smtClean="0"/>
              <a:t>1876 získal doktorát z filozofie.</a:t>
            </a:r>
          </a:p>
          <a:p>
            <a:r>
              <a:rPr lang="sk-SK" dirty="0" smtClean="0"/>
              <a:t>1882 sa stal profesorom v Prahe.</a:t>
            </a:r>
          </a:p>
          <a:p>
            <a:endParaRPr lang="sk-SK" dirty="0"/>
          </a:p>
          <a:p>
            <a:r>
              <a:rPr lang="sk-SK" dirty="0" smtClean="0"/>
              <a:t>Angažoval sa v politike.</a:t>
            </a:r>
          </a:p>
          <a:p>
            <a:r>
              <a:rPr lang="sk-SK" dirty="0" smtClean="0"/>
              <a:t>1900 „</a:t>
            </a:r>
            <a:r>
              <a:rPr lang="sk-SK" dirty="0" err="1" smtClean="0"/>
              <a:t>Hilsneriáda</a:t>
            </a:r>
            <a:r>
              <a:rPr lang="sk-SK" dirty="0" smtClean="0"/>
              <a:t>“.</a:t>
            </a:r>
          </a:p>
          <a:p>
            <a:r>
              <a:rPr lang="sk-SK" dirty="0" smtClean="0"/>
              <a:t>Kritik pomerov v R-U.</a:t>
            </a:r>
          </a:p>
          <a:p>
            <a:r>
              <a:rPr lang="sk-SK" dirty="0" smtClean="0"/>
              <a:t>Po vypuknutí vojny odišiel do </a:t>
            </a:r>
            <a:br>
              <a:rPr lang="sk-SK" dirty="0" smtClean="0"/>
            </a:br>
            <a:r>
              <a:rPr lang="sk-SK" dirty="0" smtClean="0"/>
              <a:t>Švajčiarska.</a:t>
            </a:r>
          </a:p>
          <a:p>
            <a:r>
              <a:rPr lang="sk-SK" dirty="0" smtClean="0"/>
              <a:t>1916 založil ČS Národnú radu </a:t>
            </a:r>
            <a:br>
              <a:rPr lang="sk-SK" dirty="0" smtClean="0"/>
            </a:br>
            <a:r>
              <a:rPr lang="sk-SK" dirty="0" smtClean="0"/>
              <a:t>v Paríži.</a:t>
            </a:r>
            <a:endParaRPr lang="sk-SK" dirty="0"/>
          </a:p>
        </p:txBody>
      </p:sp>
      <p:pic>
        <p:nvPicPr>
          <p:cNvPr id="7170" name="Picture 2" descr="T.G. Masaryk v roce 1910 jako &amp;rcaron;íšský poslanec ve Vídni 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6" t="-275" r="436" b="27915"/>
          <a:stretch/>
        </p:blipFill>
        <p:spPr bwMode="auto">
          <a:xfrm>
            <a:off x="6238412" y="0"/>
            <a:ext cx="5869677" cy="673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926580" y="5915353"/>
            <a:ext cx="3474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>
                <a:solidFill>
                  <a:schemeClr val="bg1"/>
                </a:solidFill>
              </a:rPr>
              <a:t>Masaryk v roku 1910.</a:t>
            </a:r>
            <a:endParaRPr lang="sk-SK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937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k-SK" dirty="0" smtClean="0"/>
              <a:t>Prezident Masaryk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8760" y="1825625"/>
            <a:ext cx="6035040" cy="4351338"/>
          </a:xfrm>
        </p:spPr>
        <p:txBody>
          <a:bodyPr/>
          <a:lstStyle/>
          <a:p>
            <a:r>
              <a:rPr lang="sk-SK" dirty="0" smtClean="0"/>
              <a:t>Po vzniku ČSR bol Masaryk zvolený za prezidenta.</a:t>
            </a:r>
          </a:p>
          <a:p>
            <a:r>
              <a:rPr lang="sk-SK" dirty="0" smtClean="0"/>
              <a:t>Celkovo bol zvolený 4-krát.</a:t>
            </a:r>
          </a:p>
          <a:p>
            <a:r>
              <a:rPr lang="sk-SK" dirty="0" smtClean="0"/>
              <a:t>1923 zomiera Charlotte.</a:t>
            </a:r>
          </a:p>
          <a:p>
            <a:r>
              <a:rPr lang="sk-SK" dirty="0" smtClean="0"/>
              <a:t>Úradovanie sa skončilo v r. 1935.</a:t>
            </a:r>
          </a:p>
          <a:p>
            <a:endParaRPr lang="sk-SK" dirty="0"/>
          </a:p>
          <a:p>
            <a:r>
              <a:rPr lang="sk-SK" dirty="0" smtClean="0"/>
              <a:t>14.9. 1937 zomiera.</a:t>
            </a:r>
          </a:p>
          <a:p>
            <a:r>
              <a:rPr lang="sk-SK" dirty="0" smtClean="0"/>
              <a:t>Mal 87 rokov.</a:t>
            </a:r>
            <a:endParaRPr lang="sk-SK" dirty="0"/>
          </a:p>
        </p:txBody>
      </p:sp>
      <p:pic>
        <p:nvPicPr>
          <p:cNvPr id="6146" name="Picture 2" descr="Tomáš Garrigue Masaryk je pre starú generáciu &amp;Ccaron;echov nedotknute&amp;lcaron;nou osobnos&amp;tcaron;ou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0"/>
            <a:ext cx="4480560" cy="6823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6983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8194" name="Picture 2" descr="Abdikace T. G. Masary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036" y="40338"/>
            <a:ext cx="9971928" cy="6760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89760" y="5788680"/>
            <a:ext cx="2903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>
                <a:solidFill>
                  <a:schemeClr val="bg1"/>
                </a:solidFill>
              </a:rPr>
              <a:t>V deň abdikácie</a:t>
            </a:r>
            <a:endParaRPr lang="sk-SK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940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647</Words>
  <Application>Microsoft Office PowerPoint</Application>
  <PresentationFormat>Widescreen</PresentationFormat>
  <Paragraphs>81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Tomáš Garrigue Masaryk</vt:lpstr>
      <vt:lpstr>Detstvo</vt:lpstr>
      <vt:lpstr>Študentské roky</vt:lpstr>
      <vt:lpstr>Tomáš a Charlotte</vt:lpstr>
      <vt:lpstr>Osudový výlet</vt:lpstr>
      <vt:lpstr>Tomáš Garrigue Masaryk </vt:lpstr>
      <vt:lpstr>Masarykova kariéra</vt:lpstr>
      <vt:lpstr>Prezident Masaryk</vt:lpstr>
      <vt:lpstr>PowerPoint Presentation</vt:lpstr>
      <vt:lpstr>PowerPoint Presentation</vt:lpstr>
      <vt:lpstr>Zaujímavosti 1</vt:lpstr>
      <vt:lpstr>Zaujímavosti 2</vt:lpstr>
      <vt:lpstr>Zaujímavosti 3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Marquest</dc:creator>
  <cp:lastModifiedBy>Marquest</cp:lastModifiedBy>
  <cp:revision>19</cp:revision>
  <dcterms:created xsi:type="dcterms:W3CDTF">2016-05-22T11:32:32Z</dcterms:created>
  <dcterms:modified xsi:type="dcterms:W3CDTF">2016-06-06T18:19:26Z</dcterms:modified>
</cp:coreProperties>
</file>