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9" r:id="rId2"/>
    <p:sldId id="280" r:id="rId3"/>
    <p:sldId id="291" r:id="rId4"/>
    <p:sldId id="281" r:id="rId5"/>
    <p:sldId id="282" r:id="rId6"/>
    <p:sldId id="283" r:id="rId7"/>
    <p:sldId id="292" r:id="rId8"/>
    <p:sldId id="284" r:id="rId9"/>
    <p:sldId id="285" r:id="rId10"/>
    <p:sldId id="293" r:id="rId11"/>
    <p:sldId id="286" r:id="rId12"/>
    <p:sldId id="287" r:id="rId13"/>
    <p:sldId id="289" r:id="rId14"/>
    <p:sldId id="290" r:id="rId15"/>
  </p:sldIdLst>
  <p:sldSz cx="6858000" cy="9144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304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sk-SK"/>
              <a:t>Upravte štýly predlohy textu</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k-SK"/>
              <a:t>Kliknutím upravte štýl predlohy podnadpisov</a:t>
            </a:r>
            <a:endParaRPr lang="en-US" dirty="0"/>
          </a:p>
        </p:txBody>
      </p:sp>
      <p:sp>
        <p:nvSpPr>
          <p:cNvPr id="4" name="Date Placeholder 3"/>
          <p:cNvSpPr>
            <a:spLocks noGrp="1"/>
          </p:cNvSpPr>
          <p:nvPr>
            <p:ph type="dt" sz="half" idx="10"/>
          </p:nvPr>
        </p:nvSpPr>
        <p:spPr/>
        <p:txBody>
          <a:bodyPr/>
          <a:lstStyle/>
          <a:p>
            <a:fld id="{B736AF7E-3844-496C-B7F8-091E7D6B8C24}" type="datetimeFigureOut">
              <a:rPr lang="sk-SK" smtClean="0"/>
              <a:t>25.06.2021</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ABB9C4E-3E12-4277-94E8-13CDEB40F744}" type="slidenum">
              <a:rPr lang="sk-SK" smtClean="0"/>
              <a:t>‹#›</a:t>
            </a:fld>
            <a:endParaRPr lang="sk-SK" dirty="0"/>
          </a:p>
        </p:txBody>
      </p:sp>
    </p:spTree>
    <p:extLst>
      <p:ext uri="{BB962C8B-B14F-4D97-AF65-F5344CB8AC3E}">
        <p14:creationId xmlns:p14="http://schemas.microsoft.com/office/powerpoint/2010/main" val="2689943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Vertical Text Placeholder 2"/>
          <p:cNvSpPr>
            <a:spLocks noGrp="1"/>
          </p:cNvSpPr>
          <p:nvPr>
            <p:ph type="body" orient="vert" idx="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B736AF7E-3844-496C-B7F8-091E7D6B8C24}" type="datetimeFigureOut">
              <a:rPr lang="sk-SK" smtClean="0"/>
              <a:t>25.06.2021</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ABB9C4E-3E12-4277-94E8-13CDEB40F744}" type="slidenum">
              <a:rPr lang="sk-SK" smtClean="0"/>
              <a:t>‹#›</a:t>
            </a:fld>
            <a:endParaRPr lang="sk-SK" dirty="0"/>
          </a:p>
        </p:txBody>
      </p:sp>
    </p:spTree>
    <p:extLst>
      <p:ext uri="{BB962C8B-B14F-4D97-AF65-F5344CB8AC3E}">
        <p14:creationId xmlns:p14="http://schemas.microsoft.com/office/powerpoint/2010/main" val="2942311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sk-SK"/>
              <a:t>Upravte štýly predlohy textu</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B736AF7E-3844-496C-B7F8-091E7D6B8C24}" type="datetimeFigureOut">
              <a:rPr lang="sk-SK" smtClean="0"/>
              <a:t>25.06.2021</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ABB9C4E-3E12-4277-94E8-13CDEB40F744}" type="slidenum">
              <a:rPr lang="sk-SK" smtClean="0"/>
              <a:t>‹#›</a:t>
            </a:fld>
            <a:endParaRPr lang="sk-SK" dirty="0"/>
          </a:p>
        </p:txBody>
      </p:sp>
    </p:spTree>
    <p:extLst>
      <p:ext uri="{BB962C8B-B14F-4D97-AF65-F5344CB8AC3E}">
        <p14:creationId xmlns:p14="http://schemas.microsoft.com/office/powerpoint/2010/main" val="1965430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Content Placeholder 2"/>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B736AF7E-3844-496C-B7F8-091E7D6B8C24}" type="datetimeFigureOut">
              <a:rPr lang="sk-SK" smtClean="0"/>
              <a:t>25.06.2021</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ABB9C4E-3E12-4277-94E8-13CDEB40F744}" type="slidenum">
              <a:rPr lang="sk-SK" smtClean="0"/>
              <a:t>‹#›</a:t>
            </a:fld>
            <a:endParaRPr lang="sk-SK" dirty="0"/>
          </a:p>
        </p:txBody>
      </p:sp>
    </p:spTree>
    <p:extLst>
      <p:ext uri="{BB962C8B-B14F-4D97-AF65-F5344CB8AC3E}">
        <p14:creationId xmlns:p14="http://schemas.microsoft.com/office/powerpoint/2010/main" val="3846304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sk-SK"/>
              <a:t>Upravte štýly predlohy textu</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B736AF7E-3844-496C-B7F8-091E7D6B8C24}" type="datetimeFigureOut">
              <a:rPr lang="sk-SK" smtClean="0"/>
              <a:t>25.06.2021</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ABB9C4E-3E12-4277-94E8-13CDEB40F744}" type="slidenum">
              <a:rPr lang="sk-SK" smtClean="0"/>
              <a:t>‹#›</a:t>
            </a:fld>
            <a:endParaRPr lang="sk-SK" dirty="0"/>
          </a:p>
        </p:txBody>
      </p:sp>
    </p:spTree>
    <p:extLst>
      <p:ext uri="{BB962C8B-B14F-4D97-AF65-F5344CB8AC3E}">
        <p14:creationId xmlns:p14="http://schemas.microsoft.com/office/powerpoint/2010/main" val="2845192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B736AF7E-3844-496C-B7F8-091E7D6B8C24}" type="datetimeFigureOut">
              <a:rPr lang="sk-SK" smtClean="0"/>
              <a:t>25.06.2021</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ABB9C4E-3E12-4277-94E8-13CDEB40F744}" type="slidenum">
              <a:rPr lang="sk-SK" smtClean="0"/>
              <a:t>‹#›</a:t>
            </a:fld>
            <a:endParaRPr lang="sk-SK" dirty="0"/>
          </a:p>
        </p:txBody>
      </p:sp>
    </p:spTree>
    <p:extLst>
      <p:ext uri="{BB962C8B-B14F-4D97-AF65-F5344CB8AC3E}">
        <p14:creationId xmlns:p14="http://schemas.microsoft.com/office/powerpoint/2010/main" val="3953671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sk-SK"/>
              <a:t>Upravte štýly predlohy textu</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k-SK"/>
              <a:t>Upraviť štýly predlohy textu</a:t>
            </a:r>
          </a:p>
        </p:txBody>
      </p:sp>
      <p:sp>
        <p:nvSpPr>
          <p:cNvPr id="4" name="Content Placeholder 3"/>
          <p:cNvSpPr>
            <a:spLocks noGrp="1"/>
          </p:cNvSpPr>
          <p:nvPr>
            <p:ph sz="half" idx="2"/>
          </p:nvPr>
        </p:nvSpPr>
        <p:spPr>
          <a:xfrm>
            <a:off x="472381" y="3340100"/>
            <a:ext cx="2901255" cy="4912784"/>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k-SK"/>
              <a:t>Upraviť štýly predlohy textu</a:t>
            </a:r>
          </a:p>
        </p:txBody>
      </p:sp>
      <p:sp>
        <p:nvSpPr>
          <p:cNvPr id="6" name="Content Placeholder 5"/>
          <p:cNvSpPr>
            <a:spLocks noGrp="1"/>
          </p:cNvSpPr>
          <p:nvPr>
            <p:ph sz="quarter" idx="4"/>
          </p:nvPr>
        </p:nvSpPr>
        <p:spPr>
          <a:xfrm>
            <a:off x="3471863" y="3340100"/>
            <a:ext cx="2915543" cy="4912784"/>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B736AF7E-3844-496C-B7F8-091E7D6B8C24}" type="datetimeFigureOut">
              <a:rPr lang="sk-SK" smtClean="0"/>
              <a:t>25.06.2021</a:t>
            </a:fld>
            <a:endParaRPr lang="sk-SK" dirty="0"/>
          </a:p>
        </p:txBody>
      </p:sp>
      <p:sp>
        <p:nvSpPr>
          <p:cNvPr id="8" name="Footer Placeholder 7"/>
          <p:cNvSpPr>
            <a:spLocks noGrp="1"/>
          </p:cNvSpPr>
          <p:nvPr>
            <p:ph type="ftr" sz="quarter" idx="11"/>
          </p:nvPr>
        </p:nvSpPr>
        <p:spPr/>
        <p:txBody>
          <a:bodyPr/>
          <a:lstStyle/>
          <a:p>
            <a:endParaRPr lang="sk-SK" dirty="0"/>
          </a:p>
        </p:txBody>
      </p:sp>
      <p:sp>
        <p:nvSpPr>
          <p:cNvPr id="9" name="Slide Number Placeholder 8"/>
          <p:cNvSpPr>
            <a:spLocks noGrp="1"/>
          </p:cNvSpPr>
          <p:nvPr>
            <p:ph type="sldNum" sz="quarter" idx="12"/>
          </p:nvPr>
        </p:nvSpPr>
        <p:spPr/>
        <p:txBody>
          <a:bodyPr/>
          <a:lstStyle/>
          <a:p>
            <a:fld id="{AABB9C4E-3E12-4277-94E8-13CDEB40F744}" type="slidenum">
              <a:rPr lang="sk-SK" smtClean="0"/>
              <a:t>‹#›</a:t>
            </a:fld>
            <a:endParaRPr lang="sk-SK" dirty="0"/>
          </a:p>
        </p:txBody>
      </p:sp>
    </p:spTree>
    <p:extLst>
      <p:ext uri="{BB962C8B-B14F-4D97-AF65-F5344CB8AC3E}">
        <p14:creationId xmlns:p14="http://schemas.microsoft.com/office/powerpoint/2010/main" val="3941615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Date Placeholder 2"/>
          <p:cNvSpPr>
            <a:spLocks noGrp="1"/>
          </p:cNvSpPr>
          <p:nvPr>
            <p:ph type="dt" sz="half" idx="10"/>
          </p:nvPr>
        </p:nvSpPr>
        <p:spPr/>
        <p:txBody>
          <a:bodyPr/>
          <a:lstStyle/>
          <a:p>
            <a:fld id="{B736AF7E-3844-496C-B7F8-091E7D6B8C24}" type="datetimeFigureOut">
              <a:rPr lang="sk-SK" smtClean="0"/>
              <a:t>25.06.2021</a:t>
            </a:fld>
            <a:endParaRPr lang="sk-SK" dirty="0"/>
          </a:p>
        </p:txBody>
      </p:sp>
      <p:sp>
        <p:nvSpPr>
          <p:cNvPr id="4" name="Footer Placeholder 3"/>
          <p:cNvSpPr>
            <a:spLocks noGrp="1"/>
          </p:cNvSpPr>
          <p:nvPr>
            <p:ph type="ftr" sz="quarter" idx="11"/>
          </p:nvPr>
        </p:nvSpPr>
        <p:spPr/>
        <p:txBody>
          <a:bodyPr/>
          <a:lstStyle/>
          <a:p>
            <a:endParaRPr lang="sk-SK" dirty="0"/>
          </a:p>
        </p:txBody>
      </p:sp>
      <p:sp>
        <p:nvSpPr>
          <p:cNvPr id="5" name="Slide Number Placeholder 4"/>
          <p:cNvSpPr>
            <a:spLocks noGrp="1"/>
          </p:cNvSpPr>
          <p:nvPr>
            <p:ph type="sldNum" sz="quarter" idx="12"/>
          </p:nvPr>
        </p:nvSpPr>
        <p:spPr/>
        <p:txBody>
          <a:bodyPr/>
          <a:lstStyle/>
          <a:p>
            <a:fld id="{AABB9C4E-3E12-4277-94E8-13CDEB40F744}" type="slidenum">
              <a:rPr lang="sk-SK" smtClean="0"/>
              <a:t>‹#›</a:t>
            </a:fld>
            <a:endParaRPr lang="sk-SK" dirty="0"/>
          </a:p>
        </p:txBody>
      </p:sp>
    </p:spTree>
    <p:extLst>
      <p:ext uri="{BB962C8B-B14F-4D97-AF65-F5344CB8AC3E}">
        <p14:creationId xmlns:p14="http://schemas.microsoft.com/office/powerpoint/2010/main" val="3962224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6AF7E-3844-496C-B7F8-091E7D6B8C24}" type="datetimeFigureOut">
              <a:rPr lang="sk-SK" smtClean="0"/>
              <a:t>25.06.2021</a:t>
            </a:fld>
            <a:endParaRPr lang="sk-SK" dirty="0"/>
          </a:p>
        </p:txBody>
      </p:sp>
      <p:sp>
        <p:nvSpPr>
          <p:cNvPr id="3" name="Footer Placeholder 2"/>
          <p:cNvSpPr>
            <a:spLocks noGrp="1"/>
          </p:cNvSpPr>
          <p:nvPr>
            <p:ph type="ftr" sz="quarter" idx="11"/>
          </p:nvPr>
        </p:nvSpPr>
        <p:spPr/>
        <p:txBody>
          <a:bodyPr/>
          <a:lstStyle/>
          <a:p>
            <a:endParaRPr lang="sk-SK" dirty="0"/>
          </a:p>
        </p:txBody>
      </p:sp>
      <p:sp>
        <p:nvSpPr>
          <p:cNvPr id="4" name="Slide Number Placeholder 3"/>
          <p:cNvSpPr>
            <a:spLocks noGrp="1"/>
          </p:cNvSpPr>
          <p:nvPr>
            <p:ph type="sldNum" sz="quarter" idx="12"/>
          </p:nvPr>
        </p:nvSpPr>
        <p:spPr/>
        <p:txBody>
          <a:bodyPr/>
          <a:lstStyle/>
          <a:p>
            <a:fld id="{AABB9C4E-3E12-4277-94E8-13CDEB40F744}" type="slidenum">
              <a:rPr lang="sk-SK" smtClean="0"/>
              <a:t>‹#›</a:t>
            </a:fld>
            <a:endParaRPr lang="sk-SK" dirty="0"/>
          </a:p>
        </p:txBody>
      </p:sp>
    </p:spTree>
    <p:extLst>
      <p:ext uri="{BB962C8B-B14F-4D97-AF65-F5344CB8AC3E}">
        <p14:creationId xmlns:p14="http://schemas.microsoft.com/office/powerpoint/2010/main" val="2757463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sk-SK"/>
              <a:t>Upravte štýly predlohy textu</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k-SK"/>
              <a:t>Upraviť štýly predlohy textu</a:t>
            </a:r>
          </a:p>
        </p:txBody>
      </p:sp>
      <p:sp>
        <p:nvSpPr>
          <p:cNvPr id="5" name="Date Placeholder 4"/>
          <p:cNvSpPr>
            <a:spLocks noGrp="1"/>
          </p:cNvSpPr>
          <p:nvPr>
            <p:ph type="dt" sz="half" idx="10"/>
          </p:nvPr>
        </p:nvSpPr>
        <p:spPr/>
        <p:txBody>
          <a:bodyPr/>
          <a:lstStyle/>
          <a:p>
            <a:fld id="{B736AF7E-3844-496C-B7F8-091E7D6B8C24}" type="datetimeFigureOut">
              <a:rPr lang="sk-SK" smtClean="0"/>
              <a:t>25.06.2021</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ABB9C4E-3E12-4277-94E8-13CDEB40F744}" type="slidenum">
              <a:rPr lang="sk-SK" smtClean="0"/>
              <a:t>‹#›</a:t>
            </a:fld>
            <a:endParaRPr lang="sk-SK" dirty="0"/>
          </a:p>
        </p:txBody>
      </p:sp>
    </p:spTree>
    <p:extLst>
      <p:ext uri="{BB962C8B-B14F-4D97-AF65-F5344CB8AC3E}">
        <p14:creationId xmlns:p14="http://schemas.microsoft.com/office/powerpoint/2010/main" val="1349817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sk-SK"/>
              <a:t>Upravte štýly predlohy textu</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k-SK" dirty="0"/>
              <a:t>Ak chcete pridať obrázok, kliknite na ikonu</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k-SK"/>
              <a:t>Upraviť štýly predlohy textu</a:t>
            </a:r>
          </a:p>
        </p:txBody>
      </p:sp>
      <p:sp>
        <p:nvSpPr>
          <p:cNvPr id="5" name="Date Placeholder 4"/>
          <p:cNvSpPr>
            <a:spLocks noGrp="1"/>
          </p:cNvSpPr>
          <p:nvPr>
            <p:ph type="dt" sz="half" idx="10"/>
          </p:nvPr>
        </p:nvSpPr>
        <p:spPr/>
        <p:txBody>
          <a:bodyPr/>
          <a:lstStyle/>
          <a:p>
            <a:fld id="{B736AF7E-3844-496C-B7F8-091E7D6B8C24}" type="datetimeFigureOut">
              <a:rPr lang="sk-SK" smtClean="0"/>
              <a:t>25.06.2021</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ABB9C4E-3E12-4277-94E8-13CDEB40F744}" type="slidenum">
              <a:rPr lang="sk-SK" smtClean="0"/>
              <a:t>‹#›</a:t>
            </a:fld>
            <a:endParaRPr lang="sk-SK" dirty="0"/>
          </a:p>
        </p:txBody>
      </p:sp>
    </p:spTree>
    <p:extLst>
      <p:ext uri="{BB962C8B-B14F-4D97-AF65-F5344CB8AC3E}">
        <p14:creationId xmlns:p14="http://schemas.microsoft.com/office/powerpoint/2010/main" val="3356934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sk-SK"/>
              <a:t>Upravte štýly predlohy textu</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736AF7E-3844-496C-B7F8-091E7D6B8C24}" type="datetimeFigureOut">
              <a:rPr lang="sk-SK" smtClean="0"/>
              <a:t>25.06.2021</a:t>
            </a:fld>
            <a:endParaRPr lang="sk-SK"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k-SK"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ABB9C4E-3E12-4277-94E8-13CDEB40F744}" type="slidenum">
              <a:rPr lang="sk-SK" smtClean="0"/>
              <a:t>‹#›</a:t>
            </a:fld>
            <a:endParaRPr lang="sk-SK" dirty="0"/>
          </a:p>
        </p:txBody>
      </p:sp>
    </p:spTree>
    <p:extLst>
      <p:ext uri="{BB962C8B-B14F-4D97-AF65-F5344CB8AC3E}">
        <p14:creationId xmlns:p14="http://schemas.microsoft.com/office/powerpoint/2010/main" val="15810258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5965"/>
            <a:ext cx="6736467" cy="1021726"/>
          </a:xfrm>
          <a:prstGeom prst="rect">
            <a:avLst/>
          </a:prstGeom>
        </p:spPr>
      </p:pic>
      <p:sp>
        <p:nvSpPr>
          <p:cNvPr id="11" name="Obdĺžnik 10"/>
          <p:cNvSpPr/>
          <p:nvPr/>
        </p:nvSpPr>
        <p:spPr>
          <a:xfrm>
            <a:off x="459550" y="1127691"/>
            <a:ext cx="5817363" cy="923330"/>
          </a:xfrm>
          <a:prstGeom prst="rect">
            <a:avLst/>
          </a:prstGeom>
          <a:noFill/>
        </p:spPr>
        <p:txBody>
          <a:bodyPr wrap="none" lIns="91440" tIns="45720" rIns="91440" bIns="45720">
            <a:spAutoFit/>
          </a:bodyPr>
          <a:lstStyle/>
          <a:p>
            <a:pPr algn="ctr"/>
            <a:r>
              <a:rPr lang="sk-SK" sz="5400" dirty="0">
                <a:ln w="0">
                  <a:solidFill>
                    <a:srgbClr val="FF0000"/>
                  </a:solidFill>
                </a:ln>
                <a:effectLst>
                  <a:glow rad="228600">
                    <a:schemeClr val="accent3">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Štefánikov Belianko</a:t>
            </a:r>
          </a:p>
        </p:txBody>
      </p:sp>
      <p:sp>
        <p:nvSpPr>
          <p:cNvPr id="12" name="BlokTextu 11"/>
          <p:cNvSpPr txBox="1"/>
          <p:nvPr/>
        </p:nvSpPr>
        <p:spPr>
          <a:xfrm>
            <a:off x="266215" y="2614027"/>
            <a:ext cx="6204031" cy="4708981"/>
          </a:xfrm>
          <a:prstGeom prst="rect">
            <a:avLst/>
          </a:prstGeom>
          <a:noFill/>
        </p:spPr>
        <p:txBody>
          <a:bodyPr wrap="square" rtlCol="0">
            <a:spAutoFit/>
          </a:bodyPr>
          <a:lstStyle/>
          <a:p>
            <a:pPr algn="just"/>
            <a:r>
              <a:rPr lang="sk-SK" sz="2000" dirty="0">
                <a:latin typeface="Times New Roman" panose="02020603050405020304" pitchFamily="18" charset="0"/>
                <a:cs typeface="Times New Roman" panose="02020603050405020304" pitchFamily="18" charset="0"/>
              </a:rPr>
              <a:t>Milí čitatelia! </a:t>
            </a:r>
          </a:p>
          <a:p>
            <a:pPr algn="just"/>
            <a:r>
              <a:rPr lang="sk-SK" sz="2000" dirty="0">
                <a:latin typeface="Times New Roman" panose="02020603050405020304" pitchFamily="18" charset="0"/>
                <a:cs typeface="Times New Roman" panose="02020603050405020304" pitchFamily="18" charset="0"/>
              </a:rPr>
              <a:t>Ani sme sa nenazdali a blíži sa koniec školského roka 2020/2021. Tak ako každý rok aj tento je niečím výnimočný. Viac času sme síce strávili doma na dištančnom vyučovaní, avšak situácia sa zlepšila a my sme opäť mohli po niekoľkomesačnom boji zasadnúť do školských lavíc. Veríme, že ste sa na opätovný nástup do školy tešili. Dúfame, že nám to vydrží čo najdlhšie a v septembri sa opäť stretneme v škole medzi svojimi spolužiakmi a učiteľmi. My sme si pre Vás pripravili posledné číslo časopisu Štefánikov </a:t>
            </a:r>
            <a:r>
              <a:rPr lang="sk-SK" sz="2000" dirty="0" err="1">
                <a:latin typeface="Times New Roman" panose="02020603050405020304" pitchFamily="18" charset="0"/>
                <a:cs typeface="Times New Roman" panose="02020603050405020304" pitchFamily="18" charset="0"/>
              </a:rPr>
              <a:t>Belianko</a:t>
            </a:r>
            <a:r>
              <a:rPr lang="sk-SK" sz="2000" dirty="0">
                <a:latin typeface="Times New Roman" panose="02020603050405020304" pitchFamily="18" charset="0"/>
                <a:cs typeface="Times New Roman" panose="02020603050405020304" pitchFamily="18" charset="0"/>
              </a:rPr>
              <a:t> v tomto školskom roku. Veríme, že sa Vám bude páčiť, pretože zameranie jednotlivých príspevkov je naozaj pestré.</a:t>
            </a:r>
          </a:p>
          <a:p>
            <a:pPr algn="just"/>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                                                                    M &amp; M</a:t>
            </a:r>
          </a:p>
        </p:txBody>
      </p:sp>
      <p:sp>
        <p:nvSpPr>
          <p:cNvPr id="2" name="BlokTextu 1"/>
          <p:cNvSpPr txBox="1"/>
          <p:nvPr/>
        </p:nvSpPr>
        <p:spPr>
          <a:xfrm>
            <a:off x="277792" y="1967696"/>
            <a:ext cx="5683170" cy="646331"/>
          </a:xfrm>
          <a:prstGeom prst="rect">
            <a:avLst/>
          </a:prstGeom>
          <a:noFill/>
        </p:spPr>
        <p:txBody>
          <a:bodyPr wrap="square" rtlCol="0">
            <a:spAutoFit/>
          </a:bodyPr>
          <a:lstStyle/>
          <a:p>
            <a:r>
              <a:rPr lang="sk-SK" dirty="0">
                <a:latin typeface="Times New Roman" panose="02020603050405020304" pitchFamily="18" charset="0"/>
                <a:cs typeface="Times New Roman" panose="02020603050405020304" pitchFamily="18" charset="0"/>
              </a:rPr>
              <a:t>Ročník II.</a:t>
            </a:r>
          </a:p>
          <a:p>
            <a:r>
              <a:rPr lang="sk-SK" dirty="0">
                <a:latin typeface="Times New Roman" panose="02020603050405020304" pitchFamily="18" charset="0"/>
                <a:cs typeface="Times New Roman" panose="02020603050405020304" pitchFamily="18" charset="0"/>
              </a:rPr>
              <a:t>Číslo: 3.</a:t>
            </a:r>
          </a:p>
        </p:txBody>
      </p:sp>
    </p:spTree>
    <p:extLst>
      <p:ext uri="{BB962C8B-B14F-4D97-AF65-F5344CB8AC3E}">
        <p14:creationId xmlns:p14="http://schemas.microsoft.com/office/powerpoint/2010/main" val="1819115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okTextu 11"/>
          <p:cNvSpPr txBox="1"/>
          <p:nvPr/>
        </p:nvSpPr>
        <p:spPr>
          <a:xfrm>
            <a:off x="266215" y="2614027"/>
            <a:ext cx="6204031" cy="707886"/>
          </a:xfrm>
          <a:prstGeom prst="rect">
            <a:avLst/>
          </a:prstGeom>
          <a:noFill/>
        </p:spPr>
        <p:txBody>
          <a:bodyPr wrap="square" rtlCol="0">
            <a:spAutoFit/>
          </a:bodyPr>
          <a:lstStyle/>
          <a:p>
            <a:pPr algn="just"/>
            <a:r>
              <a:rPr lang="sk-SK" sz="2000" b="1" i="1" dirty="0">
                <a:latin typeface="Times New Roman" panose="02020603050405020304" pitchFamily="18" charset="0"/>
                <a:cs typeface="Times New Roman" panose="02020603050405020304" pitchFamily="18" charset="0"/>
              </a:rPr>
              <a:t>.</a:t>
            </a:r>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 </a:t>
            </a:r>
          </a:p>
        </p:txBody>
      </p:sp>
      <p:pic>
        <p:nvPicPr>
          <p:cNvPr id="3" name="Obrázok 2">
            <a:extLst>
              <a:ext uri="{FF2B5EF4-FFF2-40B4-BE49-F238E27FC236}">
                <a16:creationId xmlns:a16="http://schemas.microsoft.com/office/drawing/2014/main" id="{A6BA2A0D-95CF-4326-AF02-1989D59B399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6858000" cy="9142134"/>
          </a:xfrm>
          <a:prstGeom prst="rect">
            <a:avLst/>
          </a:prstGeom>
        </p:spPr>
      </p:pic>
      <p:pic>
        <p:nvPicPr>
          <p:cNvPr id="4" name="Obrázok 3">
            <a:extLst>
              <a:ext uri="{FF2B5EF4-FFF2-40B4-BE49-F238E27FC236}">
                <a16:creationId xmlns:a16="http://schemas.microsoft.com/office/drawing/2014/main" id="{9004059E-551E-4594-843B-B3D2C1B8B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62400"/>
            <a:ext cx="6862680" cy="5181600"/>
          </a:xfrm>
          <a:prstGeom prst="rect">
            <a:avLst/>
          </a:prstGeom>
        </p:spPr>
      </p:pic>
      <p:sp>
        <p:nvSpPr>
          <p:cNvPr id="2" name="BlokTextu 1"/>
          <p:cNvSpPr txBox="1"/>
          <p:nvPr/>
        </p:nvSpPr>
        <p:spPr>
          <a:xfrm>
            <a:off x="266215" y="193964"/>
            <a:ext cx="6591785" cy="3693319"/>
          </a:xfrm>
          <a:prstGeom prst="rect">
            <a:avLst/>
          </a:prstGeom>
          <a:noFill/>
        </p:spPr>
        <p:txBody>
          <a:bodyPr wrap="square" rtlCol="0">
            <a:spAutoFit/>
          </a:bodyPr>
          <a:lstStyle/>
          <a:p>
            <a:r>
              <a:rPr lang="sk-SK" dirty="0" smtClean="0">
                <a:latin typeface="Times New Roman" panose="02020603050405020304" pitchFamily="18" charset="0"/>
                <a:cs typeface="Times New Roman" panose="02020603050405020304" pitchFamily="18" charset="0"/>
              </a:rPr>
              <a:t>Na slávnostnom otvorení sa okrem vedenia školy zúčastnili</a:t>
            </a:r>
            <a:r>
              <a:rPr lang="sk-SK" dirty="0">
                <a:latin typeface="Times New Roman" panose="02020603050405020304" pitchFamily="18" charset="0"/>
                <a:cs typeface="Times New Roman" panose="02020603050405020304" pitchFamily="18" charset="0"/>
              </a:rPr>
              <a:t> </a:t>
            </a:r>
            <a:r>
              <a:rPr lang="sk-SK" dirty="0" smtClean="0">
                <a:latin typeface="Times New Roman" panose="02020603050405020304" pitchFamily="18" charset="0"/>
                <a:cs typeface="Times New Roman" panose="02020603050405020304" pitchFamily="18" charset="0"/>
              </a:rPr>
              <a:t>primátor</a:t>
            </a:r>
            <a:r>
              <a:rPr lang="sk-SK" dirty="0">
                <a:latin typeface="Times New Roman" panose="02020603050405020304" pitchFamily="18" charset="0"/>
                <a:cs typeface="Times New Roman" panose="02020603050405020304" pitchFamily="18" charset="0"/>
              </a:rPr>
              <a:t> </a:t>
            </a:r>
            <a:r>
              <a:rPr lang="sk-SK" dirty="0" smtClean="0">
                <a:latin typeface="Times New Roman" panose="02020603050405020304" pitchFamily="18" charset="0"/>
                <a:cs typeface="Times New Roman" panose="02020603050405020304" pitchFamily="18" charset="0"/>
              </a:rPr>
              <a:t>mesta Spišská Belá </a:t>
            </a:r>
            <a:r>
              <a:rPr lang="sk-SK" b="1" dirty="0" smtClean="0">
                <a:latin typeface="Times New Roman" panose="02020603050405020304" pitchFamily="18" charset="0"/>
                <a:cs typeface="Times New Roman" panose="02020603050405020304" pitchFamily="18" charset="0"/>
              </a:rPr>
              <a:t>Jozef </a:t>
            </a:r>
            <a:r>
              <a:rPr lang="sk-SK" b="1" dirty="0">
                <a:latin typeface="Times New Roman" panose="02020603050405020304" pitchFamily="18" charset="0"/>
                <a:cs typeface="Times New Roman" panose="02020603050405020304" pitchFamily="18" charset="0"/>
              </a:rPr>
              <a:t>Kuna</a:t>
            </a:r>
            <a:r>
              <a:rPr lang="sk-SK" dirty="0">
                <a:latin typeface="Times New Roman" panose="02020603050405020304" pitchFamily="18" charset="0"/>
                <a:cs typeface="Times New Roman" panose="02020603050405020304" pitchFamily="18" charset="0"/>
              </a:rPr>
              <a:t> s pánom </a:t>
            </a:r>
            <a:r>
              <a:rPr lang="sk-SK" b="1" dirty="0">
                <a:latin typeface="Times New Roman" panose="02020603050405020304" pitchFamily="18" charset="0"/>
                <a:cs typeface="Times New Roman" panose="02020603050405020304" pitchFamily="18" charset="0"/>
              </a:rPr>
              <a:t>Mgr. Ľubomírom </a:t>
            </a:r>
            <a:r>
              <a:rPr lang="sk-SK" b="1" dirty="0" err="1">
                <a:latin typeface="Times New Roman" panose="02020603050405020304" pitchFamily="18" charset="0"/>
                <a:cs typeface="Times New Roman" panose="02020603050405020304" pitchFamily="18" charset="0"/>
              </a:rPr>
              <a:t>Germanom</a:t>
            </a:r>
            <a:r>
              <a:rPr lang="sk-SK" dirty="0">
                <a:latin typeface="Times New Roman" panose="02020603050405020304" pitchFamily="18" charset="0"/>
                <a:cs typeface="Times New Roman" panose="02020603050405020304" pitchFamily="18" charset="0"/>
              </a:rPr>
              <a:t>, </a:t>
            </a:r>
            <a:r>
              <a:rPr lang="sk-SK" b="1" dirty="0">
                <a:latin typeface="Times New Roman" panose="02020603050405020304" pitchFamily="18" charset="0"/>
                <a:cs typeface="Times New Roman" panose="02020603050405020304" pitchFamily="18" charset="0"/>
              </a:rPr>
              <a:t>Mgr. Jolana </a:t>
            </a:r>
            <a:r>
              <a:rPr lang="sk-SK" b="1" dirty="0" err="1">
                <a:latin typeface="Times New Roman" panose="02020603050405020304" pitchFamily="18" charset="0"/>
                <a:cs typeface="Times New Roman" panose="02020603050405020304" pitchFamily="18" charset="0"/>
              </a:rPr>
              <a:t>Prochotská</a:t>
            </a:r>
            <a:r>
              <a:rPr lang="sk-SK" b="1" dirty="0">
                <a:latin typeface="Times New Roman" panose="02020603050405020304" pitchFamily="18" charset="0"/>
                <a:cs typeface="Times New Roman" panose="02020603050405020304" pitchFamily="18" charset="0"/>
              </a:rPr>
              <a:t> </a:t>
            </a:r>
            <a:r>
              <a:rPr lang="sk-SK" dirty="0">
                <a:latin typeface="Times New Roman" panose="02020603050405020304" pitchFamily="18" charset="0"/>
                <a:cs typeface="Times New Roman" panose="02020603050405020304" pitchFamily="18" charset="0"/>
              </a:rPr>
              <a:t>- členka Správnej rady Spoločnosti Milana Rastislava Štefánika a iniciátorka celoslovenskej akcie Sto ruží pre Štefánika, </a:t>
            </a:r>
            <a:r>
              <a:rPr lang="sk-SK" b="1" dirty="0">
                <a:latin typeface="Times New Roman" panose="02020603050405020304" pitchFamily="18" charset="0"/>
                <a:cs typeface="Times New Roman" panose="02020603050405020304" pitchFamily="18" charset="0"/>
              </a:rPr>
              <a:t>RNDr. Vojtecha </a:t>
            </a:r>
            <a:r>
              <a:rPr lang="sk-SK" b="1" dirty="0" err="1">
                <a:latin typeface="Times New Roman" panose="02020603050405020304" pitchFamily="18" charset="0"/>
                <a:cs typeface="Times New Roman" panose="02020603050405020304" pitchFamily="18" charset="0"/>
              </a:rPr>
              <a:t>Rušin</a:t>
            </a:r>
            <a:r>
              <a:rPr lang="sk-SK" b="1" dirty="0">
                <a:latin typeface="Times New Roman" panose="02020603050405020304" pitchFamily="18" charset="0"/>
                <a:cs typeface="Times New Roman" panose="02020603050405020304" pitchFamily="18" charset="0"/>
              </a:rPr>
              <a:t>, DrSc.</a:t>
            </a:r>
            <a:r>
              <a:rPr lang="sk-SK" dirty="0">
                <a:latin typeface="Times New Roman" panose="02020603050405020304" pitchFamily="18" charset="0"/>
                <a:cs typeface="Times New Roman" panose="02020603050405020304" pitchFamily="18" charset="0"/>
              </a:rPr>
              <a:t> - vedec - astronóm, čestný člen Spoločnosti Milana Rastislava </a:t>
            </a:r>
            <a:r>
              <a:rPr lang="sk-SK" dirty="0" smtClean="0">
                <a:latin typeface="Times New Roman" panose="02020603050405020304" pitchFamily="18" charset="0"/>
                <a:cs typeface="Times New Roman" panose="02020603050405020304" pitchFamily="18" charset="0"/>
              </a:rPr>
              <a:t>Štefánika a  pani</a:t>
            </a:r>
            <a:r>
              <a:rPr lang="sk-SK" dirty="0">
                <a:latin typeface="Times New Roman" panose="02020603050405020304" pitchFamily="18" charset="0"/>
                <a:cs typeface="Times New Roman" panose="02020603050405020304" pitchFamily="18" charset="0"/>
              </a:rPr>
              <a:t> </a:t>
            </a:r>
            <a:r>
              <a:rPr lang="sk-SK" b="1" dirty="0">
                <a:latin typeface="Times New Roman" panose="02020603050405020304" pitchFamily="18" charset="0"/>
                <a:cs typeface="Times New Roman" panose="02020603050405020304" pitchFamily="18" charset="0"/>
              </a:rPr>
              <a:t>PhDr. Ružena </a:t>
            </a:r>
            <a:r>
              <a:rPr lang="sk-SK" b="1" dirty="0" err="1">
                <a:latin typeface="Times New Roman" panose="02020603050405020304" pitchFamily="18" charset="0"/>
                <a:cs typeface="Times New Roman" panose="02020603050405020304" pitchFamily="18" charset="0"/>
              </a:rPr>
              <a:t>Kormošová</a:t>
            </a:r>
            <a:r>
              <a:rPr lang="sk-SK" b="1" dirty="0">
                <a:latin typeface="Times New Roman" panose="02020603050405020304" pitchFamily="18" charset="0"/>
                <a:cs typeface="Times New Roman" panose="02020603050405020304" pitchFamily="18" charset="0"/>
              </a:rPr>
              <a:t>, PhD.</a:t>
            </a:r>
            <a:r>
              <a:rPr lang="sk-SK" dirty="0">
                <a:latin typeface="Times New Roman" panose="02020603050405020304" pitchFamily="18" charset="0"/>
                <a:cs typeface="Times New Roman" panose="02020603050405020304" pitchFamily="18" charset="0"/>
              </a:rPr>
              <a:t> - predsedníčka Klubu Spoločnosti Milana Rastislava Štefánika v Spišskej Novej Vsi, realizátorka sadenia ruží Generál Štefánik v regióne Spiša, autorka návrhu tabule a autorka výstavy M. R. Štefánik – Stopy minulosti.</a:t>
            </a:r>
            <a:r>
              <a:rPr lang="sk-SK" dirty="0" smtClean="0">
                <a:latin typeface="Times New Roman" panose="02020603050405020304" pitchFamily="18" charset="0"/>
                <a:cs typeface="Times New Roman" panose="02020603050405020304" pitchFamily="18" charset="0"/>
              </a:rPr>
              <a:t> Zároveň bola táto udalosť aj štartom putovnej výstavy o M. R. Štefánikovi. Táto výstava začala na našej škole, kde sa zdržala dva týždne a momentálne už putuje po Slovensku a ďalších </a:t>
            </a:r>
            <a:r>
              <a:rPr lang="sk-SK" dirty="0">
                <a:latin typeface="Times New Roman" panose="02020603050405020304" pitchFamily="18" charset="0"/>
                <a:cs typeface="Times New Roman" panose="02020603050405020304" pitchFamily="18" charset="0"/>
              </a:rPr>
              <a:t>š</a:t>
            </a:r>
            <a:r>
              <a:rPr lang="sk-SK" dirty="0" smtClean="0">
                <a:latin typeface="Times New Roman" panose="02020603050405020304" pitchFamily="18" charset="0"/>
                <a:cs typeface="Times New Roman" panose="02020603050405020304" pitchFamily="18" charset="0"/>
              </a:rPr>
              <a:t>kolách.</a:t>
            </a:r>
            <a:endParaRPr lang="sk-SK"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7535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okTextu 11"/>
          <p:cNvSpPr txBox="1"/>
          <p:nvPr/>
        </p:nvSpPr>
        <p:spPr>
          <a:xfrm>
            <a:off x="266215" y="2614027"/>
            <a:ext cx="6204031" cy="707886"/>
          </a:xfrm>
          <a:prstGeom prst="rect">
            <a:avLst/>
          </a:prstGeom>
          <a:noFill/>
        </p:spPr>
        <p:txBody>
          <a:bodyPr wrap="square" rtlCol="0">
            <a:spAutoFit/>
          </a:bodyPr>
          <a:lstStyle/>
          <a:p>
            <a:pPr algn="just"/>
            <a:r>
              <a:rPr lang="sk-SK" sz="2000" b="1" i="1" dirty="0">
                <a:latin typeface="Times New Roman" panose="02020603050405020304" pitchFamily="18" charset="0"/>
                <a:cs typeface="Times New Roman" panose="02020603050405020304" pitchFamily="18" charset="0"/>
              </a:rPr>
              <a:t>.</a:t>
            </a:r>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 </a:t>
            </a:r>
          </a:p>
        </p:txBody>
      </p:sp>
      <p:pic>
        <p:nvPicPr>
          <p:cNvPr id="2" name="Obrázok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rot="5400000">
            <a:off x="-1100118" y="2140783"/>
            <a:ext cx="8936694" cy="4655127"/>
          </a:xfrm>
          <a:prstGeom prst="rect">
            <a:avLst/>
          </a:prstGeom>
        </p:spPr>
      </p:pic>
      <p:sp>
        <p:nvSpPr>
          <p:cNvPr id="3" name="BlokTextu 2"/>
          <p:cNvSpPr txBox="1"/>
          <p:nvPr/>
        </p:nvSpPr>
        <p:spPr>
          <a:xfrm>
            <a:off x="266215" y="332509"/>
            <a:ext cx="6383967" cy="646331"/>
          </a:xfrm>
          <a:prstGeom prst="rect">
            <a:avLst/>
          </a:prstGeom>
          <a:noFill/>
        </p:spPr>
        <p:txBody>
          <a:bodyPr wrap="square" rtlCol="0">
            <a:spAutoFit/>
          </a:bodyPr>
          <a:lstStyle/>
          <a:p>
            <a:pPr algn="ctr"/>
            <a:r>
              <a:rPr lang="sk-SK" sz="3600" dirty="0" smtClean="0">
                <a:latin typeface="Jokerman" panose="04090605060D06020702" pitchFamily="82" charset="0"/>
              </a:rPr>
              <a:t>Štefánikov </a:t>
            </a:r>
            <a:r>
              <a:rPr lang="sk-SK" sz="3600" dirty="0" err="1" smtClean="0">
                <a:latin typeface="Jokerman" panose="04090605060D06020702" pitchFamily="82" charset="0"/>
              </a:rPr>
              <a:t>vševedko</a:t>
            </a:r>
            <a:endParaRPr lang="sk-SK" sz="3600" dirty="0">
              <a:latin typeface="Jokerman" panose="04090605060D06020702" pitchFamily="82" charset="0"/>
            </a:endParaRPr>
          </a:p>
        </p:txBody>
      </p:sp>
      <p:sp>
        <p:nvSpPr>
          <p:cNvPr id="4" name="BlokTextu 3"/>
          <p:cNvSpPr txBox="1"/>
          <p:nvPr/>
        </p:nvSpPr>
        <p:spPr>
          <a:xfrm>
            <a:off x="166255" y="978840"/>
            <a:ext cx="6483927" cy="3170099"/>
          </a:xfrm>
          <a:prstGeom prst="rect">
            <a:avLst/>
          </a:prstGeom>
          <a:noFill/>
        </p:spPr>
        <p:txBody>
          <a:bodyPr wrap="square" rtlCol="0">
            <a:spAutoFit/>
          </a:bodyPr>
          <a:lstStyle/>
          <a:p>
            <a:r>
              <a:rPr lang="sk-SK" sz="2000" dirty="0" smtClean="0">
                <a:latin typeface="Times New Roman" panose="02020603050405020304" pitchFamily="18" charset="0"/>
                <a:cs typeface="Times New Roman" panose="02020603050405020304" pitchFamily="18" charset="0"/>
              </a:rPr>
              <a:t>Tento ročník bol znovu poznačený </a:t>
            </a:r>
            <a:r>
              <a:rPr lang="sk-SK" sz="2000" dirty="0" err="1" smtClean="0">
                <a:latin typeface="Times New Roman" panose="02020603050405020304" pitchFamily="18" charset="0"/>
                <a:cs typeface="Times New Roman" panose="02020603050405020304" pitchFamily="18" charset="0"/>
              </a:rPr>
              <a:t>koronou</a:t>
            </a:r>
            <a:r>
              <a:rPr lang="sk-SK" sz="2000" dirty="0" smtClean="0">
                <a:latin typeface="Times New Roman" panose="02020603050405020304" pitchFamily="18" charset="0"/>
                <a:cs typeface="Times New Roman" panose="02020603050405020304" pitchFamily="18" charset="0"/>
              </a:rPr>
              <a:t> a s tým aj malým počtom súťaží. Niektoré sa ale organizovali, či už online alebo priamo v škole. Preto aj tento rok niekto vyhrá bicykel a kolobežku. To, kto to bude, sa dozvieme v posledný deň školského roku pri slávnostnom vyhlásení. Zatiaľ ale môžeme </a:t>
            </a:r>
            <a:r>
              <a:rPr lang="sk-SK" sz="2000" dirty="0" smtClean="0">
                <a:latin typeface="Times New Roman" panose="02020603050405020304" pitchFamily="18" charset="0"/>
                <a:cs typeface="Times New Roman" panose="02020603050405020304" pitchFamily="18" charset="0"/>
              </a:rPr>
              <a:t>povedať, že </a:t>
            </a:r>
            <a:r>
              <a:rPr lang="sk-SK" sz="2000" dirty="0" smtClean="0">
                <a:latin typeface="Times New Roman" panose="02020603050405020304" pitchFamily="18" charset="0"/>
                <a:cs typeface="Times New Roman" panose="02020603050405020304" pitchFamily="18" charset="0"/>
              </a:rPr>
              <a:t>to bude niekto z trojice Zoran </a:t>
            </a:r>
            <a:r>
              <a:rPr lang="sk-SK" sz="2000" dirty="0" err="1" smtClean="0">
                <a:latin typeface="Times New Roman" panose="02020603050405020304" pitchFamily="18" charset="0"/>
                <a:cs typeface="Times New Roman" panose="02020603050405020304" pitchFamily="18" charset="0"/>
              </a:rPr>
              <a:t>Grivalský</a:t>
            </a:r>
            <a:r>
              <a:rPr lang="sk-SK" sz="2000" dirty="0" smtClean="0">
                <a:latin typeface="Times New Roman" panose="02020603050405020304" pitchFamily="18" charset="0"/>
                <a:cs typeface="Times New Roman" panose="02020603050405020304" pitchFamily="18" charset="0"/>
              </a:rPr>
              <a:t>, Patrik </a:t>
            </a:r>
            <a:r>
              <a:rPr lang="sk-SK" sz="2000" dirty="0" err="1">
                <a:latin typeface="Times New Roman" panose="02020603050405020304" pitchFamily="18" charset="0"/>
                <a:cs typeface="Times New Roman" panose="02020603050405020304" pitchFamily="18" charset="0"/>
              </a:rPr>
              <a:t>P</a:t>
            </a:r>
            <a:r>
              <a:rPr lang="sk-SK" sz="2000" dirty="0" err="1" smtClean="0">
                <a:latin typeface="Times New Roman" panose="02020603050405020304" pitchFamily="18" charset="0"/>
                <a:cs typeface="Times New Roman" panose="02020603050405020304" pitchFamily="18" charset="0"/>
              </a:rPr>
              <a:t>ataky</a:t>
            </a:r>
            <a:r>
              <a:rPr lang="sk-SK" sz="2000" dirty="0" smtClean="0">
                <a:latin typeface="Times New Roman" panose="02020603050405020304" pitchFamily="18" charset="0"/>
                <a:cs typeface="Times New Roman" panose="02020603050405020304" pitchFamily="18" charset="0"/>
              </a:rPr>
              <a:t> </a:t>
            </a:r>
            <a:r>
              <a:rPr lang="sk-SK" sz="2000" dirty="0" smtClean="0">
                <a:latin typeface="Times New Roman" panose="02020603050405020304" pitchFamily="18" charset="0"/>
                <a:cs typeface="Times New Roman" panose="02020603050405020304" pitchFamily="18" charset="0"/>
              </a:rPr>
              <a:t>alebo Dominika </a:t>
            </a:r>
            <a:r>
              <a:rPr lang="sk-SK" sz="2000" dirty="0" err="1" smtClean="0">
                <a:latin typeface="Times New Roman" panose="02020603050405020304" pitchFamily="18" charset="0"/>
                <a:cs typeface="Times New Roman" panose="02020603050405020304" pitchFamily="18" charset="0"/>
              </a:rPr>
              <a:t>Halčinová</a:t>
            </a:r>
            <a:r>
              <a:rPr lang="sk-SK" sz="2000" dirty="0" smtClean="0">
                <a:latin typeface="Times New Roman" panose="02020603050405020304" pitchFamily="18" charset="0"/>
                <a:cs typeface="Times New Roman" panose="02020603050405020304" pitchFamily="18" charset="0"/>
              </a:rPr>
              <a:t>. Týchto troch delí od seba len pár bodov a všetko rozhodnú výsledky zo súťaží, ktoré sa písali len nedávno, ako aj body za prospech, ktoré ešte neboli pridelené.</a:t>
            </a:r>
            <a:endParaRPr lang="sk-SK" sz="2000" dirty="0">
              <a:latin typeface="Times New Roman" panose="02020603050405020304" pitchFamily="18" charset="0"/>
              <a:cs typeface="Times New Roman" panose="02020603050405020304" pitchFamily="18" charset="0"/>
            </a:endParaRPr>
          </a:p>
        </p:txBody>
      </p:sp>
      <p:pic>
        <p:nvPicPr>
          <p:cNvPr id="6" name="Obrázo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841" y="4015372"/>
            <a:ext cx="3914775" cy="4876800"/>
          </a:xfrm>
          <a:prstGeom prst="rect">
            <a:avLst/>
          </a:prstGeom>
        </p:spPr>
      </p:pic>
      <p:pic>
        <p:nvPicPr>
          <p:cNvPr id="7" name="Obrázo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605656">
            <a:off x="0" y="4368511"/>
            <a:ext cx="2298989" cy="1867410"/>
          </a:xfrm>
          <a:prstGeom prst="rect">
            <a:avLst/>
          </a:prstGeom>
        </p:spPr>
      </p:pic>
      <p:pic>
        <p:nvPicPr>
          <p:cNvPr id="9" name="Obrázo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1925">
            <a:off x="-236579" y="7161256"/>
            <a:ext cx="2298989" cy="1867410"/>
          </a:xfrm>
          <a:prstGeom prst="rect">
            <a:avLst/>
          </a:prstGeom>
        </p:spPr>
      </p:pic>
      <p:pic>
        <p:nvPicPr>
          <p:cNvPr id="10" name="Obrázo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699932">
            <a:off x="4546298" y="6931087"/>
            <a:ext cx="2298989" cy="1867410"/>
          </a:xfrm>
          <a:prstGeom prst="rect">
            <a:avLst/>
          </a:prstGeom>
        </p:spPr>
      </p:pic>
      <p:pic>
        <p:nvPicPr>
          <p:cNvPr id="11" name="Obrázo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96205">
            <a:off x="4176121" y="3640471"/>
            <a:ext cx="2298989" cy="1867410"/>
          </a:xfrm>
          <a:prstGeom prst="rect">
            <a:avLst/>
          </a:prstGeom>
        </p:spPr>
      </p:pic>
    </p:spTree>
    <p:extLst>
      <p:ext uri="{BB962C8B-B14F-4D97-AF65-F5344CB8AC3E}">
        <p14:creationId xmlns:p14="http://schemas.microsoft.com/office/powerpoint/2010/main" val="1257592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okTextu 11"/>
          <p:cNvSpPr txBox="1"/>
          <p:nvPr/>
        </p:nvSpPr>
        <p:spPr>
          <a:xfrm>
            <a:off x="266215" y="2614027"/>
            <a:ext cx="6204031" cy="707886"/>
          </a:xfrm>
          <a:prstGeom prst="rect">
            <a:avLst/>
          </a:prstGeom>
          <a:noFill/>
        </p:spPr>
        <p:txBody>
          <a:bodyPr wrap="square" rtlCol="0">
            <a:spAutoFit/>
          </a:bodyPr>
          <a:lstStyle/>
          <a:p>
            <a:pPr algn="just"/>
            <a:r>
              <a:rPr lang="sk-SK" sz="2000" b="1" i="1" dirty="0">
                <a:latin typeface="Times New Roman" panose="02020603050405020304" pitchFamily="18" charset="0"/>
                <a:cs typeface="Times New Roman" panose="02020603050405020304" pitchFamily="18" charset="0"/>
              </a:rPr>
              <a:t>.</a:t>
            </a:r>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 </a:t>
            </a:r>
          </a:p>
        </p:txBody>
      </p:sp>
      <p:pic>
        <p:nvPicPr>
          <p:cNvPr id="2" name="Obrázok 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6858000" cy="4570857"/>
          </a:xfrm>
          <a:prstGeom prst="rect">
            <a:avLst/>
          </a:prstGeom>
        </p:spPr>
      </p:pic>
      <p:pic>
        <p:nvPicPr>
          <p:cNvPr id="4" name="Obrázok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4570857"/>
            <a:ext cx="6858000" cy="4570857"/>
          </a:xfrm>
          <a:prstGeom prst="rect">
            <a:avLst/>
          </a:prstGeom>
        </p:spPr>
      </p:pic>
      <p:sp>
        <p:nvSpPr>
          <p:cNvPr id="3" name="BlokTextu 2"/>
          <p:cNvSpPr txBox="1"/>
          <p:nvPr/>
        </p:nvSpPr>
        <p:spPr>
          <a:xfrm>
            <a:off x="266215" y="277091"/>
            <a:ext cx="6204031" cy="646331"/>
          </a:xfrm>
          <a:prstGeom prst="rect">
            <a:avLst/>
          </a:prstGeom>
          <a:noFill/>
        </p:spPr>
        <p:txBody>
          <a:bodyPr wrap="square" rtlCol="0">
            <a:spAutoFit/>
          </a:bodyPr>
          <a:lstStyle/>
          <a:p>
            <a:pPr algn="ctr"/>
            <a:r>
              <a:rPr lang="sk-SK" sz="3600" dirty="0" smtClean="0">
                <a:latin typeface="Jokerman" panose="04090605060D06020702" pitchFamily="82" charset="0"/>
              </a:rPr>
              <a:t>Kurz prvej pomoci</a:t>
            </a:r>
            <a:endParaRPr lang="sk-SK" sz="3600" dirty="0">
              <a:latin typeface="Jokerman" panose="04090605060D06020702" pitchFamily="82" charset="0"/>
            </a:endParaRPr>
          </a:p>
        </p:txBody>
      </p:sp>
      <p:sp>
        <p:nvSpPr>
          <p:cNvPr id="5" name="BlokTextu 4"/>
          <p:cNvSpPr txBox="1"/>
          <p:nvPr/>
        </p:nvSpPr>
        <p:spPr>
          <a:xfrm>
            <a:off x="266215" y="1025236"/>
            <a:ext cx="6204031" cy="2246769"/>
          </a:xfrm>
          <a:prstGeom prst="rect">
            <a:avLst/>
          </a:prstGeom>
          <a:noFill/>
        </p:spPr>
        <p:txBody>
          <a:bodyPr wrap="square" rtlCol="0">
            <a:spAutoFit/>
          </a:bodyPr>
          <a:lstStyle/>
          <a:p>
            <a:r>
              <a:rPr lang="sk-SK" sz="2000" dirty="0" smtClean="0">
                <a:latin typeface="Times New Roman" panose="02020603050405020304" pitchFamily="18" charset="0"/>
                <a:cs typeface="Times New Roman" panose="02020603050405020304" pitchFamily="18" charset="0"/>
              </a:rPr>
              <a:t>Na našu školu zavítali hasiči, ktorí predviedli čo vedia. Nešlo o vyrážanie dverí, či šplhanie sa na vysoké steny. Prišli, aby ukázali základy prvej pomoci naším žiakom. Každý človek by mal totiž ovládať tieto základy, ktoré môžu zachrániť desiatky, možno aj stovky životov. </a:t>
            </a:r>
          </a:p>
          <a:p>
            <a:r>
              <a:rPr lang="sk-SK" sz="2000" dirty="0" smtClean="0">
                <a:latin typeface="Times New Roman" panose="02020603050405020304" pitchFamily="18" charset="0"/>
                <a:cs typeface="Times New Roman" panose="02020603050405020304" pitchFamily="18" charset="0"/>
              </a:rPr>
              <a:t>Ďakujeme pánovi Marošovi </a:t>
            </a:r>
            <a:r>
              <a:rPr lang="sk-SK" sz="2000" dirty="0" err="1">
                <a:latin typeface="Times New Roman" panose="02020603050405020304" pitchFamily="18" charset="0"/>
                <a:cs typeface="Times New Roman" panose="02020603050405020304" pitchFamily="18" charset="0"/>
              </a:rPr>
              <a:t>V</a:t>
            </a:r>
            <a:r>
              <a:rPr lang="sk-SK" sz="2000" dirty="0" err="1" smtClean="0">
                <a:latin typeface="Times New Roman" panose="02020603050405020304" pitchFamily="18" charset="0"/>
                <a:cs typeface="Times New Roman" panose="02020603050405020304" pitchFamily="18" charset="0"/>
              </a:rPr>
              <a:t>averčákovi</a:t>
            </a:r>
            <a:r>
              <a:rPr lang="sk-SK" sz="2000" dirty="0" smtClean="0">
                <a:latin typeface="Times New Roman" panose="02020603050405020304" pitchFamily="18" charset="0"/>
                <a:cs typeface="Times New Roman" panose="02020603050405020304" pitchFamily="18" charset="0"/>
              </a:rPr>
              <a:t> za ukážky prvej pomoci.</a:t>
            </a:r>
            <a:endParaRPr lang="sk-SK" sz="2000" dirty="0">
              <a:latin typeface="Times New Roman" panose="02020603050405020304" pitchFamily="18" charset="0"/>
              <a:cs typeface="Times New Roman" panose="02020603050405020304" pitchFamily="18" charset="0"/>
            </a:endParaRPr>
          </a:p>
        </p:txBody>
      </p:sp>
      <p:pic>
        <p:nvPicPr>
          <p:cNvPr id="6" name="Obrázo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6209825"/>
            <a:ext cx="4009342" cy="2931615"/>
          </a:xfrm>
          <a:prstGeom prst="rect">
            <a:avLst/>
          </a:prstGeom>
        </p:spPr>
      </p:pic>
      <p:pic>
        <p:nvPicPr>
          <p:cNvPr id="7" name="Obrázo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0469" y="3142550"/>
            <a:ext cx="4055992" cy="2958429"/>
          </a:xfrm>
          <a:prstGeom prst="rect">
            <a:avLst/>
          </a:prstGeom>
        </p:spPr>
      </p:pic>
    </p:spTree>
    <p:extLst>
      <p:ext uri="{BB962C8B-B14F-4D97-AF65-F5344CB8AC3E}">
        <p14:creationId xmlns:p14="http://schemas.microsoft.com/office/powerpoint/2010/main" val="634159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okTextu 11"/>
          <p:cNvSpPr txBox="1"/>
          <p:nvPr/>
        </p:nvSpPr>
        <p:spPr>
          <a:xfrm>
            <a:off x="266215" y="2614027"/>
            <a:ext cx="6204031" cy="707886"/>
          </a:xfrm>
          <a:prstGeom prst="rect">
            <a:avLst/>
          </a:prstGeom>
          <a:noFill/>
        </p:spPr>
        <p:txBody>
          <a:bodyPr wrap="square" rtlCol="0">
            <a:spAutoFit/>
          </a:bodyPr>
          <a:lstStyle/>
          <a:p>
            <a:pPr algn="just"/>
            <a:r>
              <a:rPr lang="sk-SK" sz="2000" b="1" i="1" dirty="0">
                <a:latin typeface="Times New Roman" panose="02020603050405020304" pitchFamily="18" charset="0"/>
                <a:cs typeface="Times New Roman" panose="02020603050405020304" pitchFamily="18" charset="0"/>
              </a:rPr>
              <a:t>.</a:t>
            </a:r>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 </a:t>
            </a:r>
          </a:p>
        </p:txBody>
      </p:sp>
      <p:pic>
        <p:nvPicPr>
          <p:cNvPr id="2" name="Obrázok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1371599"/>
            <a:ext cx="6862257" cy="7772401"/>
          </a:xfrm>
          <a:prstGeom prst="rect">
            <a:avLst/>
          </a:prstGeom>
        </p:spPr>
      </p:pic>
      <p:sp>
        <p:nvSpPr>
          <p:cNvPr id="3" name="BlokTextu 2"/>
          <p:cNvSpPr txBox="1"/>
          <p:nvPr/>
        </p:nvSpPr>
        <p:spPr>
          <a:xfrm>
            <a:off x="266215" y="249382"/>
            <a:ext cx="6204031" cy="1200329"/>
          </a:xfrm>
          <a:prstGeom prst="rect">
            <a:avLst/>
          </a:prstGeom>
          <a:noFill/>
        </p:spPr>
        <p:txBody>
          <a:bodyPr wrap="square" rtlCol="0">
            <a:spAutoFit/>
          </a:bodyPr>
          <a:lstStyle/>
          <a:p>
            <a:pPr algn="ctr"/>
            <a:r>
              <a:rPr lang="sk-SK" sz="3600" dirty="0" smtClean="0">
                <a:latin typeface="Jokerman" panose="04090605060D06020702" pitchFamily="82" charset="0"/>
              </a:rPr>
              <a:t>Koniec školského roku z pohľadu deviataka</a:t>
            </a:r>
            <a:endParaRPr lang="sk-SK" sz="3600" dirty="0">
              <a:latin typeface="Jokerman" panose="04090605060D06020702" pitchFamily="82" charset="0"/>
            </a:endParaRPr>
          </a:p>
        </p:txBody>
      </p:sp>
      <p:sp>
        <p:nvSpPr>
          <p:cNvPr id="4" name="BlokTextu 3"/>
          <p:cNvSpPr txBox="1"/>
          <p:nvPr/>
        </p:nvSpPr>
        <p:spPr>
          <a:xfrm>
            <a:off x="266216" y="1449710"/>
            <a:ext cx="3613058" cy="4401205"/>
          </a:xfrm>
          <a:prstGeom prst="rect">
            <a:avLst/>
          </a:prstGeom>
          <a:noFill/>
        </p:spPr>
        <p:txBody>
          <a:bodyPr wrap="square" rtlCol="0">
            <a:spAutoFit/>
          </a:bodyPr>
          <a:lstStyle/>
          <a:p>
            <a:pPr algn="just"/>
            <a:r>
              <a:rPr lang="sk-SK" dirty="0" smtClean="0"/>
              <a:t>	</a:t>
            </a:r>
            <a:r>
              <a:rPr lang="sk-SK" sz="2000" dirty="0" smtClean="0">
                <a:latin typeface="Times New Roman" panose="02020603050405020304" pitchFamily="18" charset="0"/>
                <a:cs typeface="Times New Roman" panose="02020603050405020304" pitchFamily="18" charset="0"/>
              </a:rPr>
              <a:t>Bolo to ako včera, keď som tretieho septembra prvýkrát vstúpila do školy. Áno, dobre ste počuli, nebolo to prvého, pretože to je štátny sviatok a ani druhého, pretože to bola nedeľa. Tretí september bol tým skvelým dňom. Teda, tak som to vnímala vtedy. Bola som plná odhodlania a očakávania. Až neskôr mi došlo, že škola „</a:t>
            </a:r>
            <a:r>
              <a:rPr lang="sk-SK" sz="2000" dirty="0" err="1" smtClean="0">
                <a:latin typeface="Times New Roman" panose="02020603050405020304" pitchFamily="18" charset="0"/>
                <a:cs typeface="Times New Roman" panose="02020603050405020304" pitchFamily="18" charset="0"/>
              </a:rPr>
              <a:t>obnáša</a:t>
            </a:r>
            <a:r>
              <a:rPr lang="sk-SK" sz="2000" dirty="0" smtClean="0">
                <a:latin typeface="Times New Roman" panose="02020603050405020304" pitchFamily="18" charset="0"/>
                <a:cs typeface="Times New Roman" panose="02020603050405020304" pitchFamily="18" charset="0"/>
              </a:rPr>
              <a:t>“ okrem skvelých zážitkov, aj veľa driny a hádok. Hneď prvý deň bol zvláštny. </a:t>
            </a:r>
            <a:endParaRPr lang="sk-SK" dirty="0"/>
          </a:p>
        </p:txBody>
      </p:sp>
      <p:pic>
        <p:nvPicPr>
          <p:cNvPr id="6" name="Obrázo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9274" y="1449709"/>
            <a:ext cx="2649530" cy="4184073"/>
          </a:xfrm>
          <a:prstGeom prst="rect">
            <a:avLst/>
          </a:prstGeom>
        </p:spPr>
      </p:pic>
      <p:sp>
        <p:nvSpPr>
          <p:cNvPr id="7" name="BlokTextu 6"/>
          <p:cNvSpPr txBox="1"/>
          <p:nvPr/>
        </p:nvSpPr>
        <p:spPr>
          <a:xfrm>
            <a:off x="266215" y="5757675"/>
            <a:ext cx="6528805" cy="2554545"/>
          </a:xfrm>
          <a:prstGeom prst="rect">
            <a:avLst/>
          </a:prstGeom>
          <a:noFill/>
        </p:spPr>
        <p:txBody>
          <a:bodyPr wrap="square" rtlCol="0">
            <a:spAutoFit/>
          </a:bodyPr>
          <a:lstStyle/>
          <a:p>
            <a:pPr algn="just"/>
            <a:r>
              <a:rPr lang="sk-SK" sz="2000" dirty="0" smtClean="0">
                <a:latin typeface="Times New Roman" panose="02020603050405020304" pitchFamily="18" charset="0"/>
                <a:cs typeface="Times New Roman" panose="02020603050405020304" pitchFamily="18" charset="0"/>
              </a:rPr>
              <a:t>	Spoznala </a:t>
            </a:r>
            <a:r>
              <a:rPr lang="sk-SK" sz="2000" dirty="0">
                <a:latin typeface="Times New Roman" panose="02020603050405020304" pitchFamily="18" charset="0"/>
                <a:cs typeface="Times New Roman" panose="02020603050405020304" pitchFamily="18" charset="0"/>
              </a:rPr>
              <a:t>som nových ľudí, od pani učiteliek cez spolužiakov až po pani upratovačky, školníka či kuchárky. Bolo to priveľa nových tvári. Rýchlo som si, ale zvykla, aj keď začiatky sprevádzalo bujaré obdobie hádok aj bitiek. Teraz ale odchádzam ako deviatačka. Nie vždy to bolo ružové, no aj tak som si užila každý deň v škole (a hlavne po škole </a:t>
            </a:r>
            <a:r>
              <a:rPr lang="sk-SK" sz="2000" dirty="0">
                <a:latin typeface="Times New Roman" panose="02020603050405020304" pitchFamily="18" charset="0"/>
                <a:cs typeface="Times New Roman" panose="02020603050405020304" pitchFamily="18" charset="0"/>
                <a:sym typeface="Wingdings" panose="05000000000000000000" pitchFamily="2" charset="2"/>
              </a:rPr>
              <a:t>). Keď sa tak nad tým zamyslím, škola mi dala veľa. </a:t>
            </a:r>
            <a:endParaRPr lang="sk-SK" sz="2000" dirty="0">
              <a:latin typeface="Times New Roman" panose="02020603050405020304" pitchFamily="18" charset="0"/>
              <a:cs typeface="Times New Roman" panose="02020603050405020304" pitchFamily="18" charset="0"/>
            </a:endParaRPr>
          </a:p>
          <a:p>
            <a:pPr algn="just"/>
            <a:endParaRPr lang="sk-SK"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2026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okTextu 11"/>
          <p:cNvSpPr txBox="1"/>
          <p:nvPr/>
        </p:nvSpPr>
        <p:spPr>
          <a:xfrm>
            <a:off x="266215" y="2614027"/>
            <a:ext cx="6204031" cy="707886"/>
          </a:xfrm>
          <a:prstGeom prst="rect">
            <a:avLst/>
          </a:prstGeom>
          <a:noFill/>
        </p:spPr>
        <p:txBody>
          <a:bodyPr wrap="square" rtlCol="0">
            <a:spAutoFit/>
          </a:bodyPr>
          <a:lstStyle/>
          <a:p>
            <a:pPr algn="just"/>
            <a:r>
              <a:rPr lang="sk-SK" sz="2000" b="1" i="1" dirty="0">
                <a:latin typeface="Times New Roman" panose="02020603050405020304" pitchFamily="18" charset="0"/>
                <a:cs typeface="Times New Roman" panose="02020603050405020304" pitchFamily="18" charset="0"/>
              </a:rPr>
              <a:t>.</a:t>
            </a:r>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 </a:t>
            </a:r>
          </a:p>
        </p:txBody>
      </p:sp>
      <p:pic>
        <p:nvPicPr>
          <p:cNvPr id="3" name="Obrázok 2"/>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3446"/>
            <a:ext cx="6862257" cy="7772401"/>
          </a:xfrm>
          <a:prstGeom prst="rect">
            <a:avLst/>
          </a:prstGeom>
        </p:spPr>
      </p:pic>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806323"/>
            <a:ext cx="6831575" cy="4337677"/>
          </a:xfrm>
          <a:prstGeom prst="rect">
            <a:avLst/>
          </a:prstGeom>
        </p:spPr>
      </p:pic>
      <p:sp>
        <p:nvSpPr>
          <p:cNvPr id="6" name="BlokTextu 5"/>
          <p:cNvSpPr txBox="1"/>
          <p:nvPr/>
        </p:nvSpPr>
        <p:spPr>
          <a:xfrm>
            <a:off x="266215" y="304800"/>
            <a:ext cx="6204031" cy="3170099"/>
          </a:xfrm>
          <a:prstGeom prst="rect">
            <a:avLst/>
          </a:prstGeom>
          <a:noFill/>
        </p:spPr>
        <p:txBody>
          <a:bodyPr wrap="square" rtlCol="0">
            <a:spAutoFit/>
          </a:bodyPr>
          <a:lstStyle/>
          <a:p>
            <a:r>
              <a:rPr lang="sk-SK" sz="2000" dirty="0" smtClean="0">
                <a:latin typeface="Times New Roman" panose="02020603050405020304" pitchFamily="18" charset="0"/>
                <a:cs typeface="Times New Roman" panose="02020603050405020304" pitchFamily="18" charset="0"/>
                <a:sym typeface="Wingdings" panose="05000000000000000000" pitchFamily="2" charset="2"/>
              </a:rPr>
              <a:t>Nenaučila </a:t>
            </a:r>
            <a:r>
              <a:rPr lang="sk-SK" sz="2000" dirty="0">
                <a:latin typeface="Times New Roman" panose="02020603050405020304" pitchFamily="18" charset="0"/>
                <a:cs typeface="Times New Roman" panose="02020603050405020304" pitchFamily="18" charset="0"/>
                <a:sym typeface="Wingdings" panose="05000000000000000000" pitchFamily="2" charset="2"/>
              </a:rPr>
              <a:t>ma len to, ako počítať rovnice, určovať pády či vymenovať hlavné mesta. Naučila ma aj to, že kolektív je nestála a zvláštna vec. Je treba niekedy ustúpiť a niekedy zas bojovať aj keby to malo skončiť bitkou. Škola, učitelia a spolužiaci mi budú veľmi chýbať. A tak prajem všetkým veľa úspechov a síl do ďalších rokov na tejto škole, ale aj na stredných a vysokých školách ďalej</a:t>
            </a:r>
            <a:r>
              <a:rPr lang="sk-SK" sz="2000" dirty="0" smtClean="0">
                <a:latin typeface="Times New Roman" panose="02020603050405020304" pitchFamily="18" charset="0"/>
                <a:cs typeface="Times New Roman" panose="02020603050405020304" pitchFamily="18" charset="0"/>
                <a:sym typeface="Wingdings" panose="05000000000000000000" pitchFamily="2" charset="2"/>
              </a:rPr>
              <a:t>.</a:t>
            </a:r>
          </a:p>
          <a:p>
            <a:endParaRPr lang="sk-SK" sz="2000" dirty="0">
              <a:latin typeface="Times New Roman" panose="02020603050405020304" pitchFamily="18" charset="0"/>
              <a:cs typeface="Times New Roman" panose="02020603050405020304" pitchFamily="18" charset="0"/>
              <a:sym typeface="Wingdings" panose="05000000000000000000" pitchFamily="2" charset="2"/>
            </a:endParaRPr>
          </a:p>
          <a:p>
            <a:r>
              <a:rPr lang="sk-SK" sz="2000" dirty="0" smtClean="0">
                <a:latin typeface="Times New Roman" panose="02020603050405020304" pitchFamily="18" charset="0"/>
                <a:cs typeface="Times New Roman" panose="02020603050405020304" pitchFamily="18" charset="0"/>
                <a:sym typeface="Wingdings" panose="05000000000000000000" pitchFamily="2" charset="2"/>
              </a:rPr>
              <a:t>Autor: Andrea </a:t>
            </a:r>
            <a:r>
              <a:rPr lang="sk-SK" sz="2000" dirty="0" err="1" smtClean="0">
                <a:latin typeface="Times New Roman" panose="02020603050405020304" pitchFamily="18" charset="0"/>
                <a:cs typeface="Times New Roman" panose="02020603050405020304" pitchFamily="18" charset="0"/>
                <a:sym typeface="Wingdings" panose="05000000000000000000" pitchFamily="2" charset="2"/>
              </a:rPr>
              <a:t>Galliková</a:t>
            </a:r>
            <a:endParaRPr lang="sk-SK" sz="2000" dirty="0"/>
          </a:p>
          <a:p>
            <a:endParaRPr lang="sk-SK" sz="2000" dirty="0"/>
          </a:p>
        </p:txBody>
      </p:sp>
    </p:spTree>
    <p:extLst>
      <p:ext uri="{BB962C8B-B14F-4D97-AF65-F5344CB8AC3E}">
        <p14:creationId xmlns:p14="http://schemas.microsoft.com/office/powerpoint/2010/main" val="1000974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okTextu 11"/>
          <p:cNvSpPr txBox="1"/>
          <p:nvPr/>
        </p:nvSpPr>
        <p:spPr>
          <a:xfrm>
            <a:off x="266215" y="2614027"/>
            <a:ext cx="6204031" cy="707886"/>
          </a:xfrm>
          <a:prstGeom prst="rect">
            <a:avLst/>
          </a:prstGeom>
          <a:noFill/>
        </p:spPr>
        <p:txBody>
          <a:bodyPr wrap="square" rtlCol="0">
            <a:spAutoFit/>
          </a:bodyPr>
          <a:lstStyle/>
          <a:p>
            <a:pPr algn="just"/>
            <a:r>
              <a:rPr lang="sk-SK" sz="2000" b="1" i="1" dirty="0">
                <a:latin typeface="Times New Roman" panose="02020603050405020304" pitchFamily="18" charset="0"/>
                <a:cs typeface="Times New Roman" panose="02020603050405020304" pitchFamily="18" charset="0"/>
              </a:rPr>
              <a:t>.</a:t>
            </a:r>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 </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5" name="BlokTextu 4"/>
          <p:cNvSpPr txBox="1"/>
          <p:nvPr/>
        </p:nvSpPr>
        <p:spPr>
          <a:xfrm>
            <a:off x="266215" y="2382983"/>
            <a:ext cx="3183567" cy="4708981"/>
          </a:xfrm>
          <a:prstGeom prst="rect">
            <a:avLst/>
          </a:prstGeom>
          <a:noFill/>
        </p:spPr>
        <p:txBody>
          <a:bodyPr wrap="square" rtlCol="0">
            <a:spAutoFit/>
          </a:bodyPr>
          <a:lstStyle/>
          <a:p>
            <a:pPr algn="just"/>
            <a:r>
              <a:rPr lang="sk-SK" sz="2000" dirty="0">
                <a:latin typeface="Times New Roman" panose="02020603050405020304" pitchFamily="18" charset="0"/>
                <a:cs typeface="Times New Roman" panose="02020603050405020304" pitchFamily="18" charset="0"/>
              </a:rPr>
              <a:t>Druhá májová nedeľa už tradične patrí</a:t>
            </a:r>
            <a:r>
              <a:rPr lang="sk-SK" sz="2000" b="1" dirty="0">
                <a:latin typeface="Times New Roman" panose="02020603050405020304" pitchFamily="18" charset="0"/>
                <a:cs typeface="Times New Roman" panose="02020603050405020304" pitchFamily="18" charset="0"/>
              </a:rPr>
              <a:t> všetkým mamám</a:t>
            </a:r>
            <a:r>
              <a:rPr lang="sk-SK" sz="2000" dirty="0">
                <a:latin typeface="Times New Roman" panose="02020603050405020304" pitchFamily="18" charset="0"/>
                <a:cs typeface="Times New Roman" panose="02020603050405020304" pitchFamily="18" charset="0"/>
              </a:rPr>
              <a:t>. Tento rok sme si Deň matiek pripomenuli v </a:t>
            </a:r>
            <a:r>
              <a:rPr lang="sk-SK" sz="2000" b="1" dirty="0">
                <a:latin typeface="Times New Roman" panose="02020603050405020304" pitchFamily="18" charset="0"/>
                <a:cs typeface="Times New Roman" panose="02020603050405020304" pitchFamily="18" charset="0"/>
              </a:rPr>
              <a:t>nedeľu 9. mája</a:t>
            </a:r>
            <a:r>
              <a:rPr lang="sk-SK" sz="2000" dirty="0">
                <a:latin typeface="Times New Roman" panose="02020603050405020304" pitchFamily="18" charset="0"/>
                <a:cs typeface="Times New Roman" panose="02020603050405020304" pitchFamily="18" charset="0"/>
              </a:rPr>
              <a:t>.</a:t>
            </a:r>
          </a:p>
          <a:p>
            <a:pPr algn="just"/>
            <a:r>
              <a:rPr lang="sk-SK" sz="2000" b="1" dirty="0">
                <a:latin typeface="Times New Roman" panose="02020603050405020304" pitchFamily="18" charset="0"/>
                <a:cs typeface="Times New Roman" panose="02020603050405020304" pitchFamily="18" charset="0"/>
              </a:rPr>
              <a:t>Byť mamou, </a:t>
            </a:r>
            <a:r>
              <a:rPr lang="sk-SK" sz="2000" dirty="0">
                <a:latin typeface="Times New Roman" panose="02020603050405020304" pitchFamily="18" charset="0"/>
                <a:cs typeface="Times New Roman" panose="02020603050405020304" pitchFamily="18" charset="0"/>
              </a:rPr>
              <a:t>či už fyzickou alebo duchovnou </a:t>
            </a:r>
            <a:r>
              <a:rPr lang="sk-SK" sz="2000" b="1" dirty="0">
                <a:latin typeface="Times New Roman" panose="02020603050405020304" pitchFamily="18" charset="0"/>
                <a:cs typeface="Times New Roman" panose="02020603050405020304" pitchFamily="18" charset="0"/>
              </a:rPr>
              <a:t>je najkrajšie povolanie v živote každej ženy. </a:t>
            </a:r>
            <a:r>
              <a:rPr lang="sk-SK" sz="2000" dirty="0">
                <a:latin typeface="Times New Roman" panose="02020603050405020304" pitchFamily="18" charset="0"/>
                <a:cs typeface="Times New Roman" panose="02020603050405020304" pitchFamily="18" charset="0"/>
              </a:rPr>
              <a:t>Matka a otec, ktorí privítajú na svete nový život, tým spolupracujú s Bohom na veľkom diele stvorenia. Toto poslanie je krásne a náročné zároveň.</a:t>
            </a:r>
          </a:p>
          <a:p>
            <a:pPr algn="just"/>
            <a:endParaRPr lang="sk-SK" sz="2000" dirty="0">
              <a:latin typeface="Times New Roman" panose="02020603050405020304" pitchFamily="18" charset="0"/>
              <a:cs typeface="Times New Roman" panose="02020603050405020304" pitchFamily="18" charset="0"/>
            </a:endParaRPr>
          </a:p>
        </p:txBody>
      </p:sp>
      <p:sp>
        <p:nvSpPr>
          <p:cNvPr id="6" name="BlokTextu 5"/>
          <p:cNvSpPr txBox="1"/>
          <p:nvPr/>
        </p:nvSpPr>
        <p:spPr>
          <a:xfrm>
            <a:off x="266215" y="6777372"/>
            <a:ext cx="6356258" cy="2554545"/>
          </a:xfrm>
          <a:prstGeom prst="rect">
            <a:avLst/>
          </a:prstGeom>
          <a:noFill/>
        </p:spPr>
        <p:txBody>
          <a:bodyPr wrap="square" rtlCol="0">
            <a:spAutoFit/>
          </a:bodyPr>
          <a:lstStyle/>
          <a:p>
            <a:pPr algn="just"/>
            <a:r>
              <a:rPr lang="sk-SK" sz="2000" dirty="0">
                <a:latin typeface="Times New Roman" panose="02020603050405020304" pitchFamily="18" charset="0"/>
                <a:cs typeface="Times New Roman" panose="02020603050405020304" pitchFamily="18" charset="0"/>
              </a:rPr>
              <a:t>Deň matiek je špeciálny čas povedať našim mamám ako ich máme radi, čo pre nás znamenajú a vyjadriť im našu vďačnosť za všetko, čo pre nás urobili!</a:t>
            </a:r>
          </a:p>
          <a:p>
            <a:pPr algn="just"/>
            <a:r>
              <a:rPr lang="sk-SK" sz="2000" dirty="0">
                <a:latin typeface="Times New Roman" panose="02020603050405020304" pitchFamily="18" charset="0"/>
                <a:cs typeface="Times New Roman" panose="02020603050405020304" pitchFamily="18" charset="0"/>
              </a:rPr>
              <a:t>Ďakujeme všetkým mamách za ich lásku a obetavosť a na príhovor našej Nebeskej Mamy im vyprosujeme, aby boli vždy naplnené dobrom, radosťou, nádejou, a aby vždy prinášali život, život fyzický aj duchovný!</a:t>
            </a:r>
          </a:p>
          <a:p>
            <a:endParaRPr lang="sk-SK" sz="2000" dirty="0"/>
          </a:p>
        </p:txBody>
      </p:sp>
    </p:spTree>
    <p:extLst>
      <p:ext uri="{BB962C8B-B14F-4D97-AF65-F5344CB8AC3E}">
        <p14:creationId xmlns:p14="http://schemas.microsoft.com/office/powerpoint/2010/main" val="3445426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okTextu 11"/>
          <p:cNvSpPr txBox="1"/>
          <p:nvPr/>
        </p:nvSpPr>
        <p:spPr>
          <a:xfrm>
            <a:off x="266215" y="2614027"/>
            <a:ext cx="6204031" cy="707886"/>
          </a:xfrm>
          <a:prstGeom prst="rect">
            <a:avLst/>
          </a:prstGeom>
          <a:noFill/>
        </p:spPr>
        <p:txBody>
          <a:bodyPr wrap="square" rtlCol="0">
            <a:spAutoFit/>
          </a:bodyPr>
          <a:lstStyle/>
          <a:p>
            <a:pPr algn="just"/>
            <a:r>
              <a:rPr lang="sk-SK" sz="2000" b="1" i="1" dirty="0">
                <a:latin typeface="Times New Roman" panose="02020603050405020304" pitchFamily="18" charset="0"/>
                <a:cs typeface="Times New Roman" panose="02020603050405020304" pitchFamily="18" charset="0"/>
              </a:rPr>
              <a:t>.</a:t>
            </a:r>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 </a:t>
            </a:r>
          </a:p>
        </p:txBody>
      </p:sp>
      <p:pic>
        <p:nvPicPr>
          <p:cNvPr id="16" name="Obrázok 15">
            <a:extLst>
              <a:ext uri="{FF2B5EF4-FFF2-40B4-BE49-F238E27FC236}">
                <a16:creationId xmlns:a16="http://schemas.microsoft.com/office/drawing/2014/main" id="{C4C95EF2-95E7-467F-B756-E723B0CE5C8F}"/>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6858000" cy="9143999"/>
          </a:xfrm>
          <a:prstGeom prst="rect">
            <a:avLst/>
          </a:prstGeom>
        </p:spPr>
      </p:pic>
      <p:sp>
        <p:nvSpPr>
          <p:cNvPr id="11" name="BlokTextu 10">
            <a:extLst>
              <a:ext uri="{FF2B5EF4-FFF2-40B4-BE49-F238E27FC236}">
                <a16:creationId xmlns:a16="http://schemas.microsoft.com/office/drawing/2014/main" id="{6A093699-6420-4134-A023-EF9301B34FCC}"/>
              </a:ext>
            </a:extLst>
          </p:cNvPr>
          <p:cNvSpPr txBox="1"/>
          <p:nvPr/>
        </p:nvSpPr>
        <p:spPr>
          <a:xfrm>
            <a:off x="205445" y="691661"/>
            <a:ext cx="3162785" cy="7382534"/>
          </a:xfrm>
          <a:prstGeom prst="rect">
            <a:avLst/>
          </a:prstGeom>
          <a:noFill/>
        </p:spPr>
        <p:txBody>
          <a:bodyPr wrap="square" rtlCol="0">
            <a:spAutoFit/>
          </a:bodyPr>
          <a:lstStyle/>
          <a:p>
            <a:pPr algn="ctr">
              <a:lnSpc>
                <a:spcPct val="106000"/>
              </a:lnSpc>
              <a:spcAft>
                <a:spcPts val="800"/>
              </a:spcAft>
            </a:pPr>
            <a:r>
              <a:rPr lang="sk-SK"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Povedz že mama</a:t>
            </a:r>
            <a:endParaRPr lang="sk-SK"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6000"/>
              </a:lnSpc>
              <a:spcAft>
                <a:spcPts val="800"/>
              </a:spcAft>
            </a:pPr>
            <a:r>
              <a:rPr lang="sk-SK" sz="2000" dirty="0">
                <a:effectLst/>
                <a:latin typeface="Times New Roman" panose="02020603050405020304" pitchFamily="18" charset="0"/>
                <a:ea typeface="Calibri" panose="020F0502020204030204" pitchFamily="34" charset="0"/>
                <a:cs typeface="Times New Roman" panose="02020603050405020304" pitchFamily="18" charset="0"/>
              </a:rPr>
              <a:t>Povedz že mama o mne čosi,</a:t>
            </a:r>
          </a:p>
          <a:p>
            <a:pPr algn="ctr">
              <a:lnSpc>
                <a:spcPct val="106000"/>
              </a:lnSpc>
              <a:spcAft>
                <a:spcPts val="800"/>
              </a:spcAft>
            </a:pPr>
            <a:r>
              <a:rPr lang="sk-SK" sz="2000" dirty="0">
                <a:effectLst/>
                <a:latin typeface="Times New Roman" panose="02020603050405020304" pitchFamily="18" charset="0"/>
                <a:ea typeface="Calibri" panose="020F0502020204030204" pitchFamily="34" charset="0"/>
                <a:cs typeface="Times New Roman" panose="02020603050405020304" pitchFamily="18" charset="0"/>
              </a:rPr>
              <a:t>nie to, že deti bocian nosí,</a:t>
            </a:r>
          </a:p>
          <a:p>
            <a:pPr algn="ctr">
              <a:lnSpc>
                <a:spcPct val="106000"/>
              </a:lnSpc>
              <a:spcAft>
                <a:spcPts val="800"/>
              </a:spcAft>
            </a:pPr>
            <a:r>
              <a:rPr lang="sk-SK" sz="2000" dirty="0">
                <a:effectLst/>
                <a:latin typeface="Times New Roman" panose="02020603050405020304" pitchFamily="18" charset="0"/>
                <a:ea typeface="Calibri" panose="020F0502020204030204" pitchFamily="34" charset="0"/>
                <a:cs typeface="Times New Roman" panose="02020603050405020304" pitchFamily="18" charset="0"/>
              </a:rPr>
              <a:t>lež ako som bol maličký</a:t>
            </a:r>
          </a:p>
          <a:p>
            <a:pPr algn="ctr">
              <a:lnSpc>
                <a:spcPct val="106000"/>
              </a:lnSpc>
              <a:spcAft>
                <a:spcPts val="800"/>
              </a:spcAft>
            </a:pPr>
            <a:r>
              <a:rPr lang="sk-SK" sz="2000" dirty="0">
                <a:effectLst/>
                <a:latin typeface="Times New Roman" panose="02020603050405020304" pitchFamily="18" charset="0"/>
                <a:ea typeface="Calibri" panose="020F0502020204030204" pitchFamily="34" charset="0"/>
                <a:cs typeface="Times New Roman" panose="02020603050405020304" pitchFamily="18" charset="0"/>
              </a:rPr>
              <a:t>a spievala si mi pesničky</a:t>
            </a:r>
          </a:p>
          <a:p>
            <a:pPr algn="ctr">
              <a:lnSpc>
                <a:spcPct val="106000"/>
              </a:lnSpc>
              <a:spcAft>
                <a:spcPts val="800"/>
              </a:spcAft>
            </a:pPr>
            <a:r>
              <a:rPr lang="sk-SK" sz="2000" dirty="0">
                <a:effectLst/>
                <a:latin typeface="Times New Roman" panose="02020603050405020304" pitchFamily="18" charset="0"/>
                <a:ea typeface="Calibri" panose="020F0502020204030204" pitchFamily="34" charset="0"/>
                <a:cs typeface="Times New Roman" panose="02020603050405020304" pitchFamily="18" charset="0"/>
              </a:rPr>
              <a:t>nad mojou bielou perinkou.</a:t>
            </a:r>
          </a:p>
          <a:p>
            <a:pPr algn="ctr">
              <a:lnSpc>
                <a:spcPct val="106000"/>
              </a:lnSpc>
              <a:spcAft>
                <a:spcPts val="800"/>
              </a:spcAft>
            </a:pPr>
            <a:r>
              <a:rPr lang="sk-SK" sz="2000" dirty="0">
                <a:effectLst/>
                <a:latin typeface="Times New Roman" panose="02020603050405020304" pitchFamily="18" charset="0"/>
                <a:ea typeface="Calibri" panose="020F0502020204030204" pitchFamily="34" charset="0"/>
                <a:cs typeface="Times New Roman" panose="02020603050405020304" pitchFamily="18" charset="0"/>
              </a:rPr>
              <a:t>Si mojou nežnou maminkou</a:t>
            </a:r>
          </a:p>
          <a:p>
            <a:pPr algn="ctr">
              <a:lnSpc>
                <a:spcPct val="106000"/>
              </a:lnSpc>
              <a:spcAft>
                <a:spcPts val="800"/>
              </a:spcAft>
            </a:pPr>
            <a:r>
              <a:rPr lang="sk-SK" sz="2000" dirty="0">
                <a:effectLst/>
                <a:latin typeface="Times New Roman" panose="02020603050405020304" pitchFamily="18" charset="0"/>
                <a:ea typeface="Calibri" panose="020F0502020204030204" pitchFamily="34" charset="0"/>
                <a:cs typeface="Times New Roman" panose="02020603050405020304" pitchFamily="18" charset="0"/>
              </a:rPr>
              <a:t>a ja sa k tebe túlim stále</a:t>
            </a:r>
          </a:p>
          <a:p>
            <a:pPr algn="ctr">
              <a:lnSpc>
                <a:spcPct val="106000"/>
              </a:lnSpc>
              <a:spcAft>
                <a:spcPts val="800"/>
              </a:spcAft>
            </a:pPr>
            <a:r>
              <a:rPr lang="sk-SK" sz="2000" dirty="0">
                <a:effectLst/>
                <a:latin typeface="Times New Roman" panose="02020603050405020304" pitchFamily="18" charset="0"/>
                <a:ea typeface="Calibri" panose="020F0502020204030204" pitchFamily="34" charset="0"/>
                <a:cs typeface="Times New Roman" panose="02020603050405020304" pitchFamily="18" charset="0"/>
              </a:rPr>
              <a:t>a vždy som tvoje dieťa malé. </a:t>
            </a:r>
          </a:p>
          <a:p>
            <a:pPr algn="ctr">
              <a:lnSpc>
                <a:spcPct val="106000"/>
              </a:lnSpc>
              <a:spcAft>
                <a:spcPts val="800"/>
              </a:spcAft>
            </a:pPr>
            <a:r>
              <a:rPr lang="sk-SK" sz="2000" dirty="0">
                <a:effectLst/>
                <a:latin typeface="Times New Roman" panose="02020603050405020304" pitchFamily="18" charset="0"/>
                <a:ea typeface="Calibri" panose="020F0502020204030204" pitchFamily="34" charset="0"/>
                <a:cs typeface="Times New Roman" panose="02020603050405020304" pitchFamily="18" charset="0"/>
              </a:rPr>
              <a:t>Povedz že, mama, o mne niečo,</a:t>
            </a:r>
          </a:p>
          <a:p>
            <a:pPr algn="ctr">
              <a:lnSpc>
                <a:spcPct val="106000"/>
              </a:lnSpc>
              <a:spcAft>
                <a:spcPts val="800"/>
              </a:spcAft>
            </a:pPr>
            <a:r>
              <a:rPr lang="sk-SK" sz="2000" dirty="0">
                <a:effectLst/>
                <a:latin typeface="Times New Roman" panose="02020603050405020304" pitchFamily="18" charset="0"/>
                <a:ea typeface="Calibri" panose="020F0502020204030204" pitchFamily="34" charset="0"/>
                <a:cs typeface="Times New Roman" panose="02020603050405020304" pitchFamily="18" charset="0"/>
              </a:rPr>
              <a:t>veď poznáš moje večné prečo</a:t>
            </a:r>
          </a:p>
          <a:p>
            <a:pPr algn="ctr">
              <a:lnSpc>
                <a:spcPct val="106000"/>
              </a:lnSpc>
              <a:spcAft>
                <a:spcPts val="800"/>
              </a:spcAft>
            </a:pPr>
            <a:r>
              <a:rPr lang="sk-SK" sz="2000" dirty="0">
                <a:effectLst/>
                <a:latin typeface="Times New Roman" panose="02020603050405020304" pitchFamily="18" charset="0"/>
                <a:ea typeface="Calibri" panose="020F0502020204030204" pitchFamily="34" charset="0"/>
                <a:cs typeface="Times New Roman" panose="02020603050405020304" pitchFamily="18" charset="0"/>
              </a:rPr>
              <a:t>a všetky ďalšie otázky.</a:t>
            </a:r>
          </a:p>
          <a:p>
            <a:pPr algn="ctr">
              <a:lnSpc>
                <a:spcPct val="106000"/>
              </a:lnSpc>
              <a:spcAft>
                <a:spcPts val="800"/>
              </a:spcAft>
            </a:pPr>
            <a:r>
              <a:rPr lang="sk-SK" sz="2000" dirty="0">
                <a:effectLst/>
                <a:latin typeface="Times New Roman" panose="02020603050405020304" pitchFamily="18" charset="0"/>
                <a:ea typeface="Calibri" panose="020F0502020204030204" pitchFamily="34" charset="0"/>
                <a:cs typeface="Times New Roman" panose="02020603050405020304" pitchFamily="18" charset="0"/>
              </a:rPr>
              <a:t>Máš v srdci moje obrázky,</a:t>
            </a:r>
          </a:p>
          <a:p>
            <a:pPr algn="ctr">
              <a:lnSpc>
                <a:spcPct val="106000"/>
              </a:lnSpc>
              <a:spcAft>
                <a:spcPts val="800"/>
              </a:spcAft>
            </a:pPr>
            <a:r>
              <a:rPr lang="sk-SK" sz="2000" dirty="0">
                <a:effectLst/>
                <a:latin typeface="Times New Roman" panose="02020603050405020304" pitchFamily="18" charset="0"/>
                <a:ea typeface="Calibri" panose="020F0502020204030204" pitchFamily="34" charset="0"/>
                <a:cs typeface="Times New Roman" panose="02020603050405020304" pitchFamily="18" charset="0"/>
              </a:rPr>
              <a:t>čo nakreslil som nešikovne.</a:t>
            </a:r>
          </a:p>
          <a:p>
            <a:endParaRPr lang="sk-SK" sz="2000" dirty="0">
              <a:latin typeface="Times New Roman" panose="02020603050405020304" pitchFamily="18" charset="0"/>
              <a:cs typeface="Times New Roman" panose="02020603050405020304" pitchFamily="18" charset="0"/>
            </a:endParaRPr>
          </a:p>
        </p:txBody>
      </p:sp>
      <p:sp>
        <p:nvSpPr>
          <p:cNvPr id="14" name="BlokTextu 13">
            <a:extLst>
              <a:ext uri="{FF2B5EF4-FFF2-40B4-BE49-F238E27FC236}">
                <a16:creationId xmlns:a16="http://schemas.microsoft.com/office/drawing/2014/main" id="{4445FB87-2575-4461-89D7-66FF338E8611}"/>
              </a:ext>
            </a:extLst>
          </p:cNvPr>
          <p:cNvSpPr txBox="1"/>
          <p:nvPr/>
        </p:nvSpPr>
        <p:spPr>
          <a:xfrm>
            <a:off x="3900370" y="691661"/>
            <a:ext cx="2688000" cy="8053487"/>
          </a:xfrm>
          <a:prstGeom prst="rect">
            <a:avLst/>
          </a:prstGeom>
          <a:noFill/>
        </p:spPr>
        <p:txBody>
          <a:bodyPr wrap="square" rtlCol="0">
            <a:spAutoFit/>
          </a:bodyPr>
          <a:lstStyle/>
          <a:p>
            <a:pPr algn="ctr">
              <a:lnSpc>
                <a:spcPct val="106000"/>
              </a:lnSpc>
              <a:spcAft>
                <a:spcPts val="800"/>
              </a:spcAft>
            </a:pPr>
            <a:r>
              <a:rPr lang="sk-SK" sz="2000" dirty="0">
                <a:effectLst/>
                <a:latin typeface="Times New Roman" panose="02020603050405020304" pitchFamily="18" charset="0"/>
                <a:ea typeface="Calibri" panose="020F0502020204030204" pitchFamily="34" charset="0"/>
                <a:cs typeface="Times New Roman" panose="02020603050405020304" pitchFamily="18" charset="0"/>
              </a:rPr>
              <a:t>Vravíš mi: „Ty si celý po mne,</a:t>
            </a:r>
          </a:p>
          <a:p>
            <a:pPr algn="ctr">
              <a:lnSpc>
                <a:spcPct val="106000"/>
              </a:lnSpc>
              <a:spcAft>
                <a:spcPts val="800"/>
              </a:spcAft>
            </a:pPr>
            <a:r>
              <a:rPr lang="sk-SK" sz="2000" dirty="0">
                <a:effectLst/>
                <a:latin typeface="Times New Roman" panose="02020603050405020304" pitchFamily="18" charset="0"/>
                <a:ea typeface="Calibri" panose="020F0502020204030204" pitchFamily="34" charset="0"/>
                <a:cs typeface="Times New Roman" panose="02020603050405020304" pitchFamily="18" charset="0"/>
              </a:rPr>
              <a:t>synček môj, moja dušička.“</a:t>
            </a:r>
          </a:p>
          <a:p>
            <a:pPr algn="ctr">
              <a:lnSpc>
                <a:spcPct val="106000"/>
              </a:lnSpc>
              <a:spcAft>
                <a:spcPts val="800"/>
              </a:spcAft>
            </a:pPr>
            <a:r>
              <a:rPr lang="sk-SK" sz="2000" dirty="0">
                <a:effectLst/>
                <a:latin typeface="Times New Roman" panose="02020603050405020304" pitchFamily="18" charset="0"/>
                <a:ea typeface="Calibri" panose="020F0502020204030204" pitchFamily="34" charset="0"/>
                <a:cs typeface="Times New Roman" panose="02020603050405020304" pitchFamily="18" charset="0"/>
              </a:rPr>
              <a:t>Viem, pohladíš ma po líčkach</a:t>
            </a:r>
          </a:p>
          <a:p>
            <a:pPr algn="ctr">
              <a:lnSpc>
                <a:spcPct val="106000"/>
              </a:lnSpc>
              <a:spcAft>
                <a:spcPts val="800"/>
              </a:spcAft>
            </a:pPr>
            <a:r>
              <a:rPr lang="sk-SK" sz="2000" dirty="0">
                <a:effectLst/>
                <a:latin typeface="Times New Roman" panose="02020603050405020304" pitchFamily="18" charset="0"/>
                <a:ea typeface="Calibri" panose="020F0502020204030204" pitchFamily="34" charset="0"/>
                <a:cs typeface="Times New Roman" panose="02020603050405020304" pitchFamily="18" charset="0"/>
              </a:rPr>
              <a:t>a pobozkáš ma na vlasy,</a:t>
            </a:r>
          </a:p>
          <a:p>
            <a:pPr algn="ctr">
              <a:lnSpc>
                <a:spcPct val="106000"/>
              </a:lnSpc>
              <a:spcAft>
                <a:spcPts val="800"/>
              </a:spcAft>
            </a:pPr>
            <a:r>
              <a:rPr lang="sk-SK" sz="2000" dirty="0">
                <a:effectLst/>
                <a:latin typeface="Times New Roman" panose="02020603050405020304" pitchFamily="18" charset="0"/>
                <a:ea typeface="Calibri" panose="020F0502020204030204" pitchFamily="34" charset="0"/>
                <a:cs typeface="Times New Roman" panose="02020603050405020304" pitchFamily="18" charset="0"/>
              </a:rPr>
              <a:t>mamička moja, poklad si.</a:t>
            </a:r>
          </a:p>
          <a:p>
            <a:pPr algn="ctr">
              <a:lnSpc>
                <a:spcPct val="106000"/>
              </a:lnSpc>
              <a:spcAft>
                <a:spcPts val="800"/>
              </a:spcAft>
            </a:pPr>
            <a:r>
              <a:rPr lang="sk-SK" sz="2000" dirty="0">
                <a:effectLst/>
                <a:latin typeface="Times New Roman" panose="02020603050405020304" pitchFamily="18" charset="0"/>
                <a:ea typeface="Calibri" panose="020F0502020204030204" pitchFamily="34" charset="0"/>
                <a:cs typeface="Times New Roman" panose="02020603050405020304" pitchFamily="18" charset="0"/>
              </a:rPr>
              <a:t>Mamička moja, povedz mi do uška,</a:t>
            </a:r>
          </a:p>
          <a:p>
            <a:pPr algn="ctr">
              <a:lnSpc>
                <a:spcPct val="106000"/>
              </a:lnSpc>
              <a:spcAft>
                <a:spcPts val="800"/>
              </a:spcAft>
            </a:pPr>
            <a:r>
              <a:rPr lang="sk-SK" sz="2000" dirty="0">
                <a:effectLst/>
                <a:latin typeface="Times New Roman" panose="02020603050405020304" pitchFamily="18" charset="0"/>
                <a:ea typeface="Calibri" panose="020F0502020204030204" pitchFamily="34" charset="0"/>
                <a:cs typeface="Times New Roman" panose="02020603050405020304" pitchFamily="18" charset="0"/>
              </a:rPr>
              <a:t>vmestil som sa ti do bruška?</a:t>
            </a:r>
          </a:p>
          <a:p>
            <a:pPr algn="ctr">
              <a:lnSpc>
                <a:spcPct val="106000"/>
              </a:lnSpc>
              <a:spcAft>
                <a:spcPts val="800"/>
              </a:spcAft>
            </a:pPr>
            <a:r>
              <a:rPr lang="sk-SK" sz="2000" dirty="0">
                <a:effectLst/>
                <a:latin typeface="Times New Roman" panose="02020603050405020304" pitchFamily="18" charset="0"/>
                <a:ea typeface="Calibri" panose="020F0502020204030204" pitchFamily="34" charset="0"/>
                <a:cs typeface="Times New Roman" panose="02020603050405020304" pitchFamily="18" charset="0"/>
              </a:rPr>
              <a:t>A plakal som veľa a či málo?</a:t>
            </a:r>
          </a:p>
          <a:p>
            <a:pPr algn="ctr">
              <a:lnSpc>
                <a:spcPct val="106000"/>
              </a:lnSpc>
              <a:spcAft>
                <a:spcPts val="800"/>
              </a:spcAft>
            </a:pPr>
            <a:r>
              <a:rPr lang="sk-SK" sz="2000" dirty="0">
                <a:effectLst/>
                <a:latin typeface="Times New Roman" panose="02020603050405020304" pitchFamily="18" charset="0"/>
                <a:ea typeface="Calibri" panose="020F0502020204030204" pitchFamily="34" charset="0"/>
                <a:cs typeface="Times New Roman" panose="02020603050405020304" pitchFamily="18" charset="0"/>
              </a:rPr>
              <a:t>A čo potom sa všetko stalo?</a:t>
            </a:r>
          </a:p>
          <a:p>
            <a:pPr algn="ctr">
              <a:lnSpc>
                <a:spcPct val="106000"/>
              </a:lnSpc>
              <a:spcAft>
                <a:spcPts val="800"/>
              </a:spcAft>
            </a:pPr>
            <a:r>
              <a:rPr lang="sk-SK" sz="2000" dirty="0">
                <a:effectLst/>
                <a:latin typeface="Times New Roman" panose="02020603050405020304" pitchFamily="18" charset="0"/>
                <a:ea typeface="Calibri" panose="020F0502020204030204" pitchFamily="34" charset="0"/>
                <a:cs typeface="Times New Roman" panose="02020603050405020304" pitchFamily="18" charset="0"/>
              </a:rPr>
              <a:t>To vieš iba ty, mamička,</a:t>
            </a:r>
          </a:p>
          <a:p>
            <a:pPr algn="ctr">
              <a:lnSpc>
                <a:spcPct val="106000"/>
              </a:lnSpc>
              <a:spcAft>
                <a:spcPts val="800"/>
              </a:spcAft>
            </a:pPr>
            <a:r>
              <a:rPr lang="sk-SK" sz="2000" dirty="0">
                <a:effectLst/>
                <a:latin typeface="Times New Roman" panose="02020603050405020304" pitchFamily="18" charset="0"/>
                <a:ea typeface="Calibri" panose="020F0502020204030204" pitchFamily="34" charset="0"/>
                <a:cs typeface="Times New Roman" panose="02020603050405020304" pitchFamily="18" charset="0"/>
              </a:rPr>
              <a:t>si moja jasná hviezdička.</a:t>
            </a:r>
          </a:p>
          <a:p>
            <a:endParaRPr lang="sk-SK"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3653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okTextu 11"/>
          <p:cNvSpPr txBox="1"/>
          <p:nvPr/>
        </p:nvSpPr>
        <p:spPr>
          <a:xfrm>
            <a:off x="266215" y="2614027"/>
            <a:ext cx="6204031" cy="707886"/>
          </a:xfrm>
          <a:prstGeom prst="rect">
            <a:avLst/>
          </a:prstGeom>
          <a:noFill/>
        </p:spPr>
        <p:txBody>
          <a:bodyPr wrap="square" rtlCol="0">
            <a:spAutoFit/>
          </a:bodyPr>
          <a:lstStyle/>
          <a:p>
            <a:pPr algn="just"/>
            <a:r>
              <a:rPr lang="sk-SK" sz="2000" b="1" i="1" dirty="0">
                <a:latin typeface="Times New Roman" panose="02020603050405020304" pitchFamily="18" charset="0"/>
                <a:cs typeface="Times New Roman" panose="02020603050405020304" pitchFamily="18" charset="0"/>
              </a:rPr>
              <a:t>.</a:t>
            </a:r>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 </a:t>
            </a:r>
          </a:p>
        </p:txBody>
      </p:sp>
      <p:pic>
        <p:nvPicPr>
          <p:cNvPr id="2" name="Obrázok 1"/>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BlokTextu 2"/>
          <p:cNvSpPr txBox="1"/>
          <p:nvPr/>
        </p:nvSpPr>
        <p:spPr>
          <a:xfrm>
            <a:off x="266215" y="235527"/>
            <a:ext cx="6314694" cy="6186309"/>
          </a:xfrm>
          <a:prstGeom prst="rect">
            <a:avLst/>
          </a:prstGeom>
          <a:noFill/>
        </p:spPr>
        <p:txBody>
          <a:bodyPr wrap="square" rtlCol="0">
            <a:spAutoFit/>
          </a:bodyPr>
          <a:lstStyle/>
          <a:p>
            <a:pPr algn="just"/>
            <a:r>
              <a:rPr lang="sk-SK" sz="3600" b="1" dirty="0">
                <a:latin typeface="Jokerman" panose="04090605060D06020702" pitchFamily="82" charset="0"/>
                <a:cs typeface="Times New Roman" panose="02020603050405020304" pitchFamily="18" charset="0"/>
              </a:rPr>
              <a:t>Deň otcov</a:t>
            </a:r>
            <a:endParaRPr lang="sk-SK" sz="3600" dirty="0">
              <a:latin typeface="Jokerman" panose="04090605060D06020702" pitchFamily="82"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	Deň otcov je sviatok oslavujúci všetkých otcov, otcovstvo a vplyv otcov na spoločnosť. Deň otcov sa na Slovensku slávi každú tretiu nedeľu v mesiaci jún. Tento rok je to 20. júna.</a:t>
            </a:r>
          </a:p>
          <a:p>
            <a:pPr algn="just"/>
            <a:r>
              <a:rPr lang="sk-SK" sz="2000" dirty="0">
                <a:latin typeface="Times New Roman" panose="02020603050405020304" pitchFamily="18" charset="0"/>
                <a:cs typeface="Times New Roman" panose="02020603050405020304" pitchFamily="18" charset="0"/>
              </a:rPr>
              <a:t>	Tradícia dňa otcov vznikla v meste </a:t>
            </a:r>
            <a:r>
              <a:rPr lang="sk-SK" sz="2000" dirty="0" err="1">
                <a:latin typeface="Times New Roman" panose="02020603050405020304" pitchFamily="18" charset="0"/>
                <a:cs typeface="Times New Roman" panose="02020603050405020304" pitchFamily="18" charset="0"/>
              </a:rPr>
              <a:t>Spokane</a:t>
            </a:r>
            <a:r>
              <a:rPr lang="sk-SK" sz="2000" dirty="0">
                <a:latin typeface="Times New Roman" panose="02020603050405020304" pitchFamily="18" charset="0"/>
                <a:cs typeface="Times New Roman" panose="02020603050405020304" pitchFamily="18" charset="0"/>
              </a:rPr>
              <a:t> v štáte Washington, už v roku 1910. Američanka </a:t>
            </a:r>
            <a:r>
              <a:rPr lang="sk-SK" sz="2000" dirty="0" err="1">
                <a:latin typeface="Times New Roman" panose="02020603050405020304" pitchFamily="18" charset="0"/>
                <a:cs typeface="Times New Roman" panose="02020603050405020304" pitchFamily="18" charset="0"/>
              </a:rPr>
              <a:t>Sonora</a:t>
            </a:r>
            <a:r>
              <a:rPr lang="sk-SK" sz="2000" dirty="0">
                <a:latin typeface="Times New Roman" panose="02020603050405020304" pitchFamily="18" charset="0"/>
                <a:cs typeface="Times New Roman" panose="02020603050405020304" pitchFamily="18" charset="0"/>
              </a:rPr>
              <a:t> </a:t>
            </a:r>
            <a:r>
              <a:rPr lang="sk-SK" sz="2000" dirty="0" err="1">
                <a:latin typeface="Times New Roman" panose="02020603050405020304" pitchFamily="18" charset="0"/>
                <a:cs typeface="Times New Roman" panose="02020603050405020304" pitchFamily="18" charset="0"/>
              </a:rPr>
              <a:t>Smart</a:t>
            </a:r>
            <a:r>
              <a:rPr lang="sk-SK" sz="2000" dirty="0">
                <a:latin typeface="Times New Roman" panose="02020603050405020304" pitchFamily="18" charset="0"/>
                <a:cs typeface="Times New Roman" panose="02020603050405020304" pitchFamily="18" charset="0"/>
              </a:rPr>
              <a:t> </a:t>
            </a:r>
            <a:r>
              <a:rPr lang="sk-SK" sz="2000" dirty="0" err="1">
                <a:latin typeface="Times New Roman" panose="02020603050405020304" pitchFamily="18" charset="0"/>
                <a:cs typeface="Times New Roman" panose="02020603050405020304" pitchFamily="18" charset="0"/>
              </a:rPr>
              <a:t>Dodová</a:t>
            </a:r>
            <a:r>
              <a:rPr lang="sk-SK" sz="2000" dirty="0">
                <a:latin typeface="Times New Roman" panose="02020603050405020304" pitchFamily="18" charset="0"/>
                <a:cs typeface="Times New Roman" panose="02020603050405020304" pitchFamily="18" charset="0"/>
              </a:rPr>
              <a:t> si chcela uctiť všetkých otcov ako bol ten jej. Veterán občianskej vojny </a:t>
            </a:r>
            <a:r>
              <a:rPr lang="sk-SK" sz="2000" dirty="0" err="1">
                <a:latin typeface="Times New Roman" panose="02020603050405020304" pitchFamily="18" charset="0"/>
                <a:cs typeface="Times New Roman" panose="02020603050405020304" pitchFamily="18" charset="0"/>
              </a:rPr>
              <a:t>Wiliam</a:t>
            </a:r>
            <a:r>
              <a:rPr lang="sk-SK" sz="2000" dirty="0">
                <a:latin typeface="Times New Roman" panose="02020603050405020304" pitchFamily="18" charset="0"/>
                <a:cs typeface="Times New Roman" panose="02020603050405020304" pitchFamily="18" charset="0"/>
              </a:rPr>
              <a:t> </a:t>
            </a:r>
            <a:r>
              <a:rPr lang="sk-SK" sz="2000" dirty="0" err="1">
                <a:latin typeface="Times New Roman" panose="02020603050405020304" pitchFamily="18" charset="0"/>
                <a:cs typeface="Times New Roman" panose="02020603050405020304" pitchFamily="18" charset="0"/>
              </a:rPr>
              <a:t>Jackcson</a:t>
            </a:r>
            <a:r>
              <a:rPr lang="sk-SK" sz="2000" dirty="0">
                <a:latin typeface="Times New Roman" panose="02020603050405020304" pitchFamily="18" charset="0"/>
                <a:cs typeface="Times New Roman" panose="02020603050405020304" pitchFamily="18" charset="0"/>
              </a:rPr>
              <a:t> </a:t>
            </a:r>
            <a:r>
              <a:rPr lang="sk-SK" sz="2000" dirty="0" err="1">
                <a:latin typeface="Times New Roman" panose="02020603050405020304" pitchFamily="18" charset="0"/>
                <a:cs typeface="Times New Roman" panose="02020603050405020304" pitchFamily="18" charset="0"/>
              </a:rPr>
              <a:t>Smar</a:t>
            </a:r>
            <a:r>
              <a:rPr lang="sk-SK" sz="2000" dirty="0">
                <a:latin typeface="Times New Roman" panose="02020603050405020304" pitchFamily="18" charset="0"/>
                <a:cs typeface="Times New Roman" panose="02020603050405020304" pitchFamily="18" charset="0"/>
              </a:rPr>
              <a:t>. Po smrti manželky musel vychovávať šesť detí. </a:t>
            </a:r>
            <a:r>
              <a:rPr lang="sk-SK" sz="2000" dirty="0" err="1">
                <a:latin typeface="Times New Roman" panose="02020603050405020304" pitchFamily="18" charset="0"/>
                <a:cs typeface="Times New Roman" panose="02020603050405020304" pitchFamily="18" charset="0"/>
              </a:rPr>
              <a:t>Sonora</a:t>
            </a:r>
            <a:r>
              <a:rPr lang="sk-SK" sz="2000" dirty="0">
                <a:latin typeface="Times New Roman" panose="02020603050405020304" pitchFamily="18" charset="0"/>
                <a:cs typeface="Times New Roman" panose="02020603050405020304" pitchFamily="18" charset="0"/>
              </a:rPr>
              <a:t> vnímala svojho otca ako hrdinu a hneď ako sa dozvedela, že matky majú svoj sviatok , navrhla aby podobný mali aj všetci otcovia. Prvá neoficiálna oslava sa konala v deň narodenín </a:t>
            </a:r>
            <a:r>
              <a:rPr lang="sk-SK" sz="2000" dirty="0" err="1">
                <a:latin typeface="Times New Roman" panose="02020603050405020304" pitchFamily="18" charset="0"/>
                <a:cs typeface="Times New Roman" panose="02020603050405020304" pitchFamily="18" charset="0"/>
              </a:rPr>
              <a:t>Sonorinho</a:t>
            </a:r>
            <a:r>
              <a:rPr lang="sk-SK" sz="2000" dirty="0">
                <a:latin typeface="Times New Roman" panose="02020603050405020304" pitchFamily="18" charset="0"/>
                <a:cs typeface="Times New Roman" panose="02020603050405020304" pitchFamily="18" charset="0"/>
              </a:rPr>
              <a:t> otca 19.júna 1910. Popularita sviatku rástla a tretia júnová nedeľa sa postupne stala sviatkom všetkých otcov. V roku 1966 prezident </a:t>
            </a:r>
            <a:r>
              <a:rPr lang="sk-SK" sz="2000" dirty="0" err="1">
                <a:latin typeface="Times New Roman" panose="02020603050405020304" pitchFamily="18" charset="0"/>
                <a:cs typeface="Times New Roman" panose="02020603050405020304" pitchFamily="18" charset="0"/>
              </a:rPr>
              <a:t>Lyndon</a:t>
            </a:r>
            <a:r>
              <a:rPr lang="sk-SK" sz="2000" dirty="0">
                <a:latin typeface="Times New Roman" panose="02020603050405020304" pitchFamily="18" charset="0"/>
                <a:cs typeface="Times New Roman" panose="02020603050405020304" pitchFamily="18" charset="0"/>
              </a:rPr>
              <a:t> Johnson podpísal prezidentské vyhlásenie v ktorom stanovil tretiu nedeľu v júni ako oficiálny sviatok Dňa otcov.</a:t>
            </a:r>
          </a:p>
          <a:p>
            <a:pPr algn="just"/>
            <a:endParaRPr lang="sk-SK"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9871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okTextu 11"/>
          <p:cNvSpPr txBox="1"/>
          <p:nvPr/>
        </p:nvSpPr>
        <p:spPr>
          <a:xfrm>
            <a:off x="266215" y="2614027"/>
            <a:ext cx="6204031" cy="707886"/>
          </a:xfrm>
          <a:prstGeom prst="rect">
            <a:avLst/>
          </a:prstGeom>
          <a:noFill/>
        </p:spPr>
        <p:txBody>
          <a:bodyPr wrap="square" rtlCol="0">
            <a:spAutoFit/>
          </a:bodyPr>
          <a:lstStyle/>
          <a:p>
            <a:pPr algn="just"/>
            <a:r>
              <a:rPr lang="sk-SK" sz="2000" b="1" i="1" dirty="0">
                <a:latin typeface="Times New Roman" panose="02020603050405020304" pitchFamily="18" charset="0"/>
                <a:cs typeface="Times New Roman" panose="02020603050405020304" pitchFamily="18" charset="0"/>
              </a:rPr>
              <a:t>.</a:t>
            </a:r>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 </a:t>
            </a:r>
          </a:p>
        </p:txBody>
      </p:sp>
      <p:pic>
        <p:nvPicPr>
          <p:cNvPr id="3" name="Picture 6">
            <a:extLst>
              <a:ext uri="{FF2B5EF4-FFF2-40B4-BE49-F238E27FC236}">
                <a16:creationId xmlns:a16="http://schemas.microsoft.com/office/drawing/2014/main" id="{8689C839-CB01-4477-ACAA-2CB2FB421694}"/>
              </a:ext>
            </a:extLst>
          </p:cNvPr>
          <p:cNvPicPr/>
          <p:nvPr/>
        </p:nvPicPr>
        <p:blipFill rotWithShape="1">
          <a:blip r:embed="rId2">
            <a:extLst>
              <a:ext uri="{28A0092B-C50C-407E-A947-70E740481C1C}">
                <a14:useLocalDpi xmlns:a14="http://schemas.microsoft.com/office/drawing/2010/main" val="0"/>
              </a:ext>
            </a:extLst>
          </a:blip>
          <a:srcRect l="4273" t="4582" r="2189" b="4781"/>
          <a:stretch/>
        </p:blipFill>
        <p:spPr bwMode="auto">
          <a:xfrm>
            <a:off x="-7302" y="-1"/>
            <a:ext cx="6872605" cy="9542585"/>
          </a:xfrm>
          <a:prstGeom prst="rect">
            <a:avLst/>
          </a:prstGeom>
          <a:noFill/>
          <a:ln>
            <a:noFill/>
          </a:ln>
          <a:extLst>
            <a:ext uri="{53640926-AAD7-44d8-BBD7-CCE9431645EC}">
              <a14:shadowObscured xmlns:wpc="http://schemas.microsoft.com/office/word/2010/wordprocessingCanvas" xmlns:cx="http://schemas.microsoft.com/office/drawing/2014/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
        <p:nvSpPr>
          <p:cNvPr id="2" name="BlokTextu 1">
            <a:extLst>
              <a:ext uri="{FF2B5EF4-FFF2-40B4-BE49-F238E27FC236}">
                <a16:creationId xmlns:a16="http://schemas.microsoft.com/office/drawing/2014/main" id="{294F1004-93CE-4BDF-B7DC-B0CCACFF1AB2}"/>
              </a:ext>
            </a:extLst>
          </p:cNvPr>
          <p:cNvSpPr txBox="1"/>
          <p:nvPr/>
        </p:nvSpPr>
        <p:spPr>
          <a:xfrm>
            <a:off x="539262" y="1312985"/>
            <a:ext cx="5638800" cy="7658507"/>
          </a:xfrm>
          <a:prstGeom prst="rect">
            <a:avLst/>
          </a:prstGeom>
          <a:noFill/>
        </p:spPr>
        <p:txBody>
          <a:bodyPr wrap="square" rtlCol="0">
            <a:spAutoFit/>
          </a:bodyPr>
          <a:lstStyle/>
          <a:p>
            <a:pPr algn="ctr">
              <a:lnSpc>
                <a:spcPct val="115000"/>
              </a:lnSpc>
              <a:spcAft>
                <a:spcPts val="1200"/>
              </a:spcAft>
            </a:pPr>
            <a:r>
              <a:rPr lang="sk-SK" sz="2000" b="1" dirty="0">
                <a:effectLst/>
                <a:latin typeface="Times New Roman" panose="02020603050405020304" pitchFamily="18" charset="0"/>
                <a:ea typeface="Times New Roman" panose="02020603050405020304" pitchFamily="18" charset="0"/>
                <a:cs typeface="Times New Roman" panose="02020603050405020304" pitchFamily="18" charset="0"/>
              </a:rPr>
              <a:t> Otec, Ty si najlepší</a:t>
            </a:r>
            <a:endParaRPr lang="sk-SK"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Otec, Ty si najlepší, otec aj najprísnejší,</a:t>
            </a:r>
          </a:p>
          <a:p>
            <a:pPr algn="ctr">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otec,  každý vraví, otec si láskavý. </a:t>
            </a:r>
          </a:p>
          <a:p>
            <a:pPr algn="ctr">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Keď sme boli malí, sme Ti zamávali,</a:t>
            </a:r>
          </a:p>
          <a:p>
            <a:pPr algn="ctr">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ďaleko si odchádzal.</a:t>
            </a:r>
          </a:p>
          <a:p>
            <a:pPr algn="ctr">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Príchodom sme žili, vždy nás potešili</a:t>
            </a:r>
          </a:p>
          <a:p>
            <a:pPr algn="ctr">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Prekvapenia, čo si mal. </a:t>
            </a:r>
          </a:p>
          <a:p>
            <a:pPr algn="ctr">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Otec, Ty si najlepší, otec aj najprísnejší,</a:t>
            </a:r>
          </a:p>
          <a:p>
            <a:pPr algn="ctr">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otec každý vraví, otec si láskavý </a:t>
            </a:r>
          </a:p>
          <a:p>
            <a:pPr algn="ctr">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Boli sme školáci, už sme </a:t>
            </a:r>
            <a:r>
              <a:rPr lang="sk-SK" sz="2000" dirty="0" err="1">
                <a:effectLst/>
                <a:latin typeface="Times New Roman" panose="02020603050405020304" pitchFamily="18" charset="0"/>
                <a:ea typeface="Times New Roman" panose="02020603050405020304" pitchFamily="18" charset="0"/>
                <a:cs typeface="Times New Roman" panose="02020603050405020304" pitchFamily="18" charset="0"/>
              </a:rPr>
              <a:t>dospeláci</a:t>
            </a: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ctr">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na seba si zabúdal.</a:t>
            </a:r>
          </a:p>
          <a:p>
            <a:pPr algn="ctr">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Spomienky sú hmlisté, jedno je však isté,</a:t>
            </a:r>
          </a:p>
          <a:p>
            <a:pPr algn="ctr">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lásku si nám rozdával. </a:t>
            </a:r>
          </a:p>
          <a:p>
            <a:pPr algn="ctr">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Otec, Ty si najlepší, otec aj na prísnejší,</a:t>
            </a:r>
          </a:p>
          <a:p>
            <a:pPr algn="ctr">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sk-SK" sz="2000" dirty="0">
                <a:effectLst/>
                <a:latin typeface="Times New Roman" panose="02020603050405020304" pitchFamily="18" charset="0"/>
                <a:ea typeface="Times New Roman" panose="02020603050405020304" pitchFamily="18" charset="0"/>
                <a:cs typeface="Times New Roman" panose="02020603050405020304" pitchFamily="18" charset="0"/>
              </a:rPr>
              <a:t>Otec, každý vraví, otec si láskavý.</a:t>
            </a:r>
          </a:p>
          <a:p>
            <a:endParaRPr lang="sk-SK"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1357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okTextu 11"/>
          <p:cNvSpPr txBox="1"/>
          <p:nvPr/>
        </p:nvSpPr>
        <p:spPr>
          <a:xfrm>
            <a:off x="266215" y="2614027"/>
            <a:ext cx="6204031" cy="707886"/>
          </a:xfrm>
          <a:prstGeom prst="rect">
            <a:avLst/>
          </a:prstGeom>
          <a:noFill/>
        </p:spPr>
        <p:txBody>
          <a:bodyPr wrap="square" rtlCol="0">
            <a:spAutoFit/>
          </a:bodyPr>
          <a:lstStyle/>
          <a:p>
            <a:pPr algn="just"/>
            <a:r>
              <a:rPr lang="sk-SK" sz="2000" b="1" i="1" dirty="0">
                <a:latin typeface="Times New Roman" panose="02020603050405020304" pitchFamily="18" charset="0"/>
                <a:cs typeface="Times New Roman" panose="02020603050405020304" pitchFamily="18" charset="0"/>
              </a:rPr>
              <a:t>.</a:t>
            </a:r>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 </a:t>
            </a:r>
          </a:p>
        </p:txBody>
      </p:sp>
      <p:pic>
        <p:nvPicPr>
          <p:cNvPr id="3" name="Obrázok 2">
            <a:extLst>
              <a:ext uri="{FF2B5EF4-FFF2-40B4-BE49-F238E27FC236}">
                <a16:creationId xmlns:a16="http://schemas.microsoft.com/office/drawing/2014/main" id="{42ECA565-3261-4F7F-AD99-FA329E08869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3446"/>
            <a:ext cx="6858000" cy="9167446"/>
          </a:xfrm>
          <a:prstGeom prst="rect">
            <a:avLst/>
          </a:prstGeom>
        </p:spPr>
      </p:pic>
      <p:sp>
        <p:nvSpPr>
          <p:cNvPr id="4" name="BlokTextu 3">
            <a:extLst>
              <a:ext uri="{FF2B5EF4-FFF2-40B4-BE49-F238E27FC236}">
                <a16:creationId xmlns:a16="http://schemas.microsoft.com/office/drawing/2014/main" id="{8BF3D4DC-4924-4A08-BC64-4B18783EC499}"/>
              </a:ext>
            </a:extLst>
          </p:cNvPr>
          <p:cNvSpPr txBox="1"/>
          <p:nvPr/>
        </p:nvSpPr>
        <p:spPr>
          <a:xfrm>
            <a:off x="386862" y="457200"/>
            <a:ext cx="6083384" cy="1200329"/>
          </a:xfrm>
          <a:prstGeom prst="rect">
            <a:avLst/>
          </a:prstGeom>
          <a:noFill/>
        </p:spPr>
        <p:txBody>
          <a:bodyPr wrap="square" rtlCol="0">
            <a:spAutoFit/>
          </a:bodyPr>
          <a:lstStyle/>
          <a:p>
            <a:pPr algn="ctr"/>
            <a:r>
              <a:rPr lang="sk-SK" sz="3600" b="1" dirty="0">
                <a:solidFill>
                  <a:srgbClr val="333333"/>
                </a:solidFill>
                <a:effectLst/>
                <a:latin typeface="Jokerman" panose="04090605060D06020702" pitchFamily="82" charset="0"/>
                <a:ea typeface="Times New Roman" panose="02020603050405020304" pitchFamily="18" charset="0"/>
                <a:cs typeface="Lucida Sans Unicode" panose="020B0602030504020204" pitchFamily="34" charset="0"/>
              </a:rPr>
              <a:t>Svetový deň bez tabaku</a:t>
            </a:r>
            <a:endParaRPr lang="sk-SK" sz="3600" dirty="0">
              <a:effectLst/>
              <a:latin typeface="Jokerman" panose="04090605060D06020702" pitchFamily="82" charset="0"/>
              <a:ea typeface="Times New Roman" panose="02020603050405020304" pitchFamily="18" charset="0"/>
            </a:endParaRPr>
          </a:p>
          <a:p>
            <a:pPr algn="ctr"/>
            <a:endParaRPr lang="sk-SK" sz="3600" dirty="0">
              <a:latin typeface="Jokerman" panose="04090605060D06020702" pitchFamily="82" charset="0"/>
            </a:endParaRPr>
          </a:p>
        </p:txBody>
      </p:sp>
      <p:sp>
        <p:nvSpPr>
          <p:cNvPr id="5" name="BlokTextu 4">
            <a:extLst>
              <a:ext uri="{FF2B5EF4-FFF2-40B4-BE49-F238E27FC236}">
                <a16:creationId xmlns:a16="http://schemas.microsoft.com/office/drawing/2014/main" id="{A5DDB8CF-6C61-4616-AD6D-7F78FB5A5A6A}"/>
              </a:ext>
            </a:extLst>
          </p:cNvPr>
          <p:cNvSpPr txBox="1"/>
          <p:nvPr/>
        </p:nvSpPr>
        <p:spPr>
          <a:xfrm>
            <a:off x="416333" y="1136700"/>
            <a:ext cx="3420857" cy="4370427"/>
          </a:xfrm>
          <a:prstGeom prst="rect">
            <a:avLst/>
          </a:prstGeom>
          <a:noFill/>
        </p:spPr>
        <p:txBody>
          <a:bodyPr wrap="square" rtlCol="0">
            <a:spAutoFit/>
          </a:bodyPr>
          <a:lstStyle/>
          <a:p>
            <a:pPr algn="just"/>
            <a:r>
              <a:rPr lang="sk-SK" sz="2000" dirty="0">
                <a:solidFill>
                  <a:srgbClr val="333333"/>
                </a:solidFill>
                <a:effectLst/>
                <a:latin typeface="Times New Roman" panose="02020603050405020304" pitchFamily="18" charset="0"/>
                <a:ea typeface="Times New Roman" panose="02020603050405020304" pitchFamily="18" charset="0"/>
              </a:rPr>
              <a:t>	Tento deň bol vyhlásený Svetovou zdravotníckou organizáciou za Svetový deň bez tabaku (</a:t>
            </a:r>
            <a:r>
              <a:rPr lang="sk-SK" sz="2000" dirty="0" err="1">
                <a:solidFill>
                  <a:srgbClr val="333333"/>
                </a:solidFill>
                <a:effectLst/>
                <a:latin typeface="Times New Roman" panose="02020603050405020304" pitchFamily="18" charset="0"/>
                <a:ea typeface="Times New Roman" panose="02020603050405020304" pitchFamily="18" charset="0"/>
              </a:rPr>
              <a:t>World</a:t>
            </a:r>
            <a:r>
              <a:rPr lang="sk-SK" sz="2000" dirty="0">
                <a:solidFill>
                  <a:srgbClr val="333333"/>
                </a:solidFill>
                <a:effectLst/>
                <a:latin typeface="Times New Roman" panose="02020603050405020304" pitchFamily="18" charset="0"/>
                <a:ea typeface="Times New Roman" panose="02020603050405020304" pitchFamily="18" charset="0"/>
              </a:rPr>
              <a:t> No </a:t>
            </a:r>
            <a:r>
              <a:rPr lang="sk-SK" sz="2000" dirty="0" err="1">
                <a:solidFill>
                  <a:srgbClr val="333333"/>
                </a:solidFill>
                <a:effectLst/>
                <a:latin typeface="Times New Roman" panose="02020603050405020304" pitchFamily="18" charset="0"/>
                <a:ea typeface="Times New Roman" panose="02020603050405020304" pitchFamily="18" charset="0"/>
              </a:rPr>
              <a:t>Tobacco</a:t>
            </a:r>
            <a:r>
              <a:rPr lang="sk-SK" sz="2000" dirty="0">
                <a:solidFill>
                  <a:srgbClr val="333333"/>
                </a:solidFill>
                <a:effectLst/>
                <a:latin typeface="Times New Roman" panose="02020603050405020304" pitchFamily="18" charset="0"/>
                <a:ea typeface="Times New Roman" panose="02020603050405020304" pitchFamily="18" charset="0"/>
              </a:rPr>
              <a:t> </a:t>
            </a:r>
            <a:r>
              <a:rPr lang="sk-SK" sz="2000" dirty="0" err="1">
                <a:solidFill>
                  <a:srgbClr val="333333"/>
                </a:solidFill>
                <a:effectLst/>
                <a:latin typeface="Times New Roman" panose="02020603050405020304" pitchFamily="18" charset="0"/>
                <a:ea typeface="Times New Roman" panose="02020603050405020304" pitchFamily="18" charset="0"/>
              </a:rPr>
              <a:t>Day</a:t>
            </a:r>
            <a:r>
              <a:rPr lang="sk-SK" sz="2000" dirty="0">
                <a:solidFill>
                  <a:srgbClr val="333333"/>
                </a:solidFill>
                <a:effectLst/>
                <a:latin typeface="Times New Roman" panose="02020603050405020304" pitchFamily="18" charset="0"/>
                <a:ea typeface="Times New Roman" panose="02020603050405020304" pitchFamily="18" charset="0"/>
              </a:rPr>
              <a:t>). Zmyslom 31. mája je zlepšiť informovanie o nepriaznivých zdravotných následkoch fajčenia v mladom veku a podporiť všetky aktivity a chrániť deti a mládež pred aktívnym, ale aj pasívnym fajčením.</a:t>
            </a:r>
            <a:endParaRPr lang="sk-SK" sz="2000" dirty="0">
              <a:effectLst/>
              <a:latin typeface="Times New Roman" panose="02020603050405020304" pitchFamily="18" charset="0"/>
              <a:ea typeface="Times New Roman" panose="02020603050405020304" pitchFamily="18" charset="0"/>
            </a:endParaRPr>
          </a:p>
          <a:p>
            <a:endParaRPr lang="sk-SK" dirty="0"/>
          </a:p>
        </p:txBody>
      </p:sp>
      <p:pic>
        <p:nvPicPr>
          <p:cNvPr id="7" name="Obrázok 6">
            <a:extLst>
              <a:ext uri="{FF2B5EF4-FFF2-40B4-BE49-F238E27FC236}">
                <a16:creationId xmlns:a16="http://schemas.microsoft.com/office/drawing/2014/main" id="{0E34F68C-B6BF-4A4A-9B54-9F167B6A8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7190" y="1178788"/>
            <a:ext cx="2936012" cy="3393212"/>
          </a:xfrm>
          <a:prstGeom prst="rect">
            <a:avLst/>
          </a:prstGeom>
        </p:spPr>
      </p:pic>
      <p:sp>
        <p:nvSpPr>
          <p:cNvPr id="8" name="BlokTextu 7">
            <a:extLst>
              <a:ext uri="{FF2B5EF4-FFF2-40B4-BE49-F238E27FC236}">
                <a16:creationId xmlns:a16="http://schemas.microsoft.com/office/drawing/2014/main" id="{D538E11D-9116-4BC2-A09E-02ACDC424A9B}"/>
              </a:ext>
            </a:extLst>
          </p:cNvPr>
          <p:cNvSpPr txBox="1"/>
          <p:nvPr/>
        </p:nvSpPr>
        <p:spPr>
          <a:xfrm>
            <a:off x="386862" y="5283959"/>
            <a:ext cx="6426879" cy="3785652"/>
          </a:xfrm>
          <a:prstGeom prst="rect">
            <a:avLst/>
          </a:prstGeom>
          <a:noFill/>
        </p:spPr>
        <p:txBody>
          <a:bodyPr wrap="square" rtlCol="0">
            <a:spAutoFit/>
          </a:bodyPr>
          <a:lstStyle/>
          <a:p>
            <a:pPr algn="just"/>
            <a:r>
              <a:rPr lang="sk-SK"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Každoročne sa tento deň venuje nejakej téme, tohtoročnou témou je </a:t>
            </a:r>
            <a:r>
              <a:rPr lang="sk-SK" sz="20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„Zaviažte sa nefajčiť“</a:t>
            </a:r>
            <a:r>
              <a:rPr lang="sk-SK"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Konzumácia tabaku vedie k smrti až 8 miliónov ľudí ročne. Pandémia </a:t>
            </a:r>
            <a:r>
              <a:rPr lang="sk-SK"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Covid</a:t>
            </a:r>
            <a:r>
              <a:rPr lang="sk-SK"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- 19 viedla k tomu, že mnoho ľudí, ktorí užívajú tabak, chceli prestať fajčiť. Keď sa tento rok zverejnili dôkazy o tom, že u fajčiarov je pravdepodobnejšie, že sa u nich rozvinie závažné ochorenie s ochorením </a:t>
            </a:r>
            <a:r>
              <a:rPr lang="sk-SK"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Covid</a:t>
            </a:r>
            <a:r>
              <a:rPr lang="sk-SK"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 19 v porovnaní s nefajčiarmi, spustilo to, že mnoho fajčiarov chcelo prestať fajčiť. Ukončenie fajčenia môže byť náročné, najmä s pridaným sociálnym a hospodárskym stresom, ktorý prišiel v dôsledku pandémie, ale existuje mnoho dôvodov, prečo prestať. </a:t>
            </a:r>
            <a:endParaRPr lang="sk-SK"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7196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okTextu 11"/>
          <p:cNvSpPr txBox="1"/>
          <p:nvPr/>
        </p:nvSpPr>
        <p:spPr>
          <a:xfrm>
            <a:off x="266215" y="2614027"/>
            <a:ext cx="6204031" cy="707886"/>
          </a:xfrm>
          <a:prstGeom prst="rect">
            <a:avLst/>
          </a:prstGeom>
          <a:noFill/>
        </p:spPr>
        <p:txBody>
          <a:bodyPr wrap="square" rtlCol="0">
            <a:spAutoFit/>
          </a:bodyPr>
          <a:lstStyle/>
          <a:p>
            <a:pPr algn="just"/>
            <a:r>
              <a:rPr lang="sk-SK" sz="2000" b="1" i="1" dirty="0">
                <a:latin typeface="Times New Roman" panose="02020603050405020304" pitchFamily="18" charset="0"/>
                <a:cs typeface="Times New Roman" panose="02020603050405020304" pitchFamily="18" charset="0"/>
              </a:rPr>
              <a:t>.</a:t>
            </a:r>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 </a:t>
            </a:r>
          </a:p>
        </p:txBody>
      </p:sp>
      <p:pic>
        <p:nvPicPr>
          <p:cNvPr id="3" name="Obrázok 2">
            <a:extLst>
              <a:ext uri="{FF2B5EF4-FFF2-40B4-BE49-F238E27FC236}">
                <a16:creationId xmlns:a16="http://schemas.microsoft.com/office/drawing/2014/main" id="{42ECA565-3261-4F7F-AD99-FA329E08869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3446"/>
            <a:ext cx="6858000" cy="9167446"/>
          </a:xfrm>
          <a:prstGeom prst="rect">
            <a:avLst/>
          </a:prstGeom>
        </p:spPr>
      </p:pic>
      <p:sp>
        <p:nvSpPr>
          <p:cNvPr id="2" name="BlokTextu 1">
            <a:extLst>
              <a:ext uri="{FF2B5EF4-FFF2-40B4-BE49-F238E27FC236}">
                <a16:creationId xmlns:a16="http://schemas.microsoft.com/office/drawing/2014/main" id="{0135BC04-2B15-4450-A35C-5CE4CC1BE1A0}"/>
              </a:ext>
            </a:extLst>
          </p:cNvPr>
          <p:cNvSpPr txBox="1"/>
          <p:nvPr/>
        </p:nvSpPr>
        <p:spPr>
          <a:xfrm>
            <a:off x="410308" y="339969"/>
            <a:ext cx="6059938" cy="8607485"/>
          </a:xfrm>
          <a:prstGeom prst="rect">
            <a:avLst/>
          </a:prstGeom>
          <a:noFill/>
        </p:spPr>
        <p:txBody>
          <a:bodyPr wrap="square" rtlCol="0">
            <a:spAutoFit/>
          </a:bodyPr>
          <a:lstStyle/>
          <a:p>
            <a:pPr algn="just">
              <a:lnSpc>
                <a:spcPts val="1980"/>
              </a:lnSpc>
            </a:pPr>
            <a:r>
              <a:rPr lang="sk-SK" sz="2000" dirty="0">
                <a:solidFill>
                  <a:srgbClr val="333333"/>
                </a:solidFill>
                <a:effectLst/>
                <a:latin typeface="Times New Roman" panose="02020603050405020304" pitchFamily="18" charset="0"/>
                <a:ea typeface="Times New Roman" panose="02020603050405020304" pitchFamily="18" charset="0"/>
              </a:rPr>
              <a:t>	Podľa odborníkov už 20 min. po dofajčení poslednej cigarety sa fajčiari cítia lepšie, pretože tlak krvi a pulz sa vrátia k normálnym hodnotám. Po 8 hodinách hladina oxidu uhoľnatého v krvi klesne na úroveň normálu, tým sa obnoví normálna hladina kyslíka. Po 24 hod. sa znižuje pravdepodobnosť srdcového infarktu. Po 48 hod. sa zlepšuje chuť a čuch. Po 2 týždňoch sa zlepšuje krvný obeh a funkcie pľúc sa zlepšia až o 30%. Po 1 - 9 mesiacoch ustúpi kašeľ, únava, dýchavičnosť, uvoľnia sa dutiny a v pľúcach opäť začína rásť </a:t>
            </a:r>
            <a:r>
              <a:rPr lang="sk-SK" sz="2000" dirty="0" err="1">
                <a:solidFill>
                  <a:srgbClr val="333333"/>
                </a:solidFill>
                <a:effectLst/>
                <a:latin typeface="Times New Roman" panose="02020603050405020304" pitchFamily="18" charset="0"/>
                <a:ea typeface="Times New Roman" panose="02020603050405020304" pitchFamily="18" charset="0"/>
              </a:rPr>
              <a:t>riasinkový</a:t>
            </a:r>
            <a:r>
              <a:rPr lang="sk-SK" sz="2000" dirty="0">
                <a:solidFill>
                  <a:srgbClr val="333333"/>
                </a:solidFill>
                <a:effectLst/>
                <a:latin typeface="Times New Roman" panose="02020603050405020304" pitchFamily="18" charset="0"/>
                <a:ea typeface="Times New Roman" panose="02020603050405020304" pitchFamily="18" charset="0"/>
              </a:rPr>
              <a:t> epitel, ktorý znižuje riziko infekcie, pľúca sa vyčistia. Po 10 rokoch nefajčenia je riziko rakoviny u bývalých fajčiarov a nefajčiarov približne rovnaké. Zanechanie fajčenia má nielen mnoho zdravotných benefitov, ale rodina pocíti i ekonomický význam.</a:t>
            </a:r>
            <a:endParaRPr lang="sk-SK" sz="2000" dirty="0">
              <a:effectLst/>
              <a:latin typeface="Times New Roman" panose="02020603050405020304" pitchFamily="18" charset="0"/>
              <a:ea typeface="Times New Roman" panose="02020603050405020304" pitchFamily="18" charset="0"/>
            </a:endParaRPr>
          </a:p>
          <a:p>
            <a:pPr algn="just">
              <a:lnSpc>
                <a:spcPts val="1980"/>
              </a:lnSpc>
            </a:pPr>
            <a:r>
              <a:rPr lang="sk-SK" sz="2000" dirty="0">
                <a:solidFill>
                  <a:srgbClr val="333333"/>
                </a:solidFill>
                <a:effectLst/>
                <a:latin typeface="Times New Roman" panose="02020603050405020304" pitchFamily="18" charset="0"/>
                <a:ea typeface="Times New Roman" panose="02020603050405020304" pitchFamily="18" charset="0"/>
              </a:rPr>
              <a:t> </a:t>
            </a:r>
            <a:endParaRPr lang="sk-SK" sz="2000" dirty="0">
              <a:effectLst/>
              <a:latin typeface="Times New Roman" panose="02020603050405020304" pitchFamily="18" charset="0"/>
              <a:ea typeface="Times New Roman" panose="02020603050405020304" pitchFamily="18" charset="0"/>
            </a:endParaRPr>
          </a:p>
          <a:p>
            <a:pPr algn="just">
              <a:lnSpc>
                <a:spcPts val="1980"/>
              </a:lnSpc>
            </a:pPr>
            <a:r>
              <a:rPr lang="sk-SK" sz="2000" dirty="0">
                <a:solidFill>
                  <a:srgbClr val="333333"/>
                </a:solidFill>
                <a:effectLst/>
                <a:latin typeface="Times New Roman" panose="02020603050405020304" pitchFamily="18" charset="0"/>
                <a:ea typeface="Times New Roman" panose="02020603050405020304" pitchFamily="18" charset="0"/>
              </a:rPr>
              <a:t>   	Prečo je cigaretový dym nebezpečný? Cigaretový dym obsahuje viac ako 4000 chemických látok vo forme častíc a plynov (najznámejšie z nich sú nikotín, decht, oxid uhoľnatý, amoniak a mnohé ďalšie), ktoré sú po vstupe do organizmu schopné vyvolať množstvo chemických reakcií často s negatívnym dopadom na zdravie jedinca. Jeho účinky na ľudský organizmus sú mnohostranné: antigénne (schopné vyvolať protilátky), </a:t>
            </a:r>
            <a:r>
              <a:rPr lang="sk-SK" sz="2000" dirty="0" err="1">
                <a:solidFill>
                  <a:srgbClr val="333333"/>
                </a:solidFill>
                <a:effectLst/>
                <a:latin typeface="Times New Roman" panose="02020603050405020304" pitchFamily="18" charset="0"/>
                <a:ea typeface="Times New Roman" panose="02020603050405020304" pitchFamily="18" charset="0"/>
              </a:rPr>
              <a:t>cytotoxické</a:t>
            </a:r>
            <a:r>
              <a:rPr lang="sk-SK" sz="2000" dirty="0">
                <a:solidFill>
                  <a:srgbClr val="333333"/>
                </a:solidFill>
                <a:effectLst/>
                <a:latin typeface="Times New Roman" panose="02020603050405020304" pitchFamily="18" charset="0"/>
                <a:ea typeface="Times New Roman" panose="02020603050405020304" pitchFamily="18" charset="0"/>
              </a:rPr>
              <a:t> (toxické pre bunku), mutagénne (spôsobujúce zmeny dedičných vlastností bunky) a tiež karcinogénne (spôsobujúce rast nádorov a vznik rakoviny).</a:t>
            </a:r>
            <a:endParaRPr lang="sk-SK" sz="2000" dirty="0">
              <a:effectLst/>
              <a:latin typeface="Times New Roman" panose="02020603050405020304" pitchFamily="18" charset="0"/>
              <a:ea typeface="Times New Roman" panose="02020603050405020304" pitchFamily="18" charset="0"/>
            </a:endParaRPr>
          </a:p>
          <a:p>
            <a:pPr algn="just">
              <a:lnSpc>
                <a:spcPts val="1980"/>
              </a:lnSpc>
            </a:pPr>
            <a:r>
              <a:rPr lang="sk-SK" sz="2000" dirty="0">
                <a:solidFill>
                  <a:srgbClr val="333333"/>
                </a:solidFill>
                <a:effectLst/>
                <a:latin typeface="Times New Roman" panose="02020603050405020304" pitchFamily="18" charset="0"/>
                <a:ea typeface="Times New Roman" panose="02020603050405020304" pitchFamily="18" charset="0"/>
              </a:rPr>
              <a:t> </a:t>
            </a:r>
            <a:endParaRPr lang="sk-SK" sz="2000" dirty="0">
              <a:effectLst/>
              <a:latin typeface="Times New Roman" panose="02020603050405020304" pitchFamily="18" charset="0"/>
              <a:ea typeface="Times New Roman" panose="02020603050405020304" pitchFamily="18" charset="0"/>
            </a:endParaRPr>
          </a:p>
          <a:p>
            <a:pPr algn="just">
              <a:lnSpc>
                <a:spcPts val="1980"/>
              </a:lnSpc>
            </a:pPr>
            <a:r>
              <a:rPr lang="sk-SK" sz="2000" dirty="0">
                <a:solidFill>
                  <a:srgbClr val="333333"/>
                </a:solidFill>
                <a:effectLst/>
                <a:latin typeface="Times New Roman" panose="02020603050405020304" pitchFamily="18" charset="0"/>
                <a:ea typeface="Times New Roman" panose="02020603050405020304" pitchFamily="18" charset="0"/>
              </a:rPr>
              <a:t>   	Z uvedených dôvodov si treba uvedomiť, že nikdy nie je neskoro prestať. Rozhodni sa už dnes a </a:t>
            </a:r>
            <a:r>
              <a:rPr lang="sk-SK" sz="2000" b="1" dirty="0">
                <a:solidFill>
                  <a:srgbClr val="333333"/>
                </a:solidFill>
                <a:effectLst/>
                <a:latin typeface="Times New Roman" panose="02020603050405020304" pitchFamily="18" charset="0"/>
                <a:ea typeface="Times New Roman" panose="02020603050405020304" pitchFamily="18" charset="0"/>
              </a:rPr>
              <a:t>prestaň fajčiť!</a:t>
            </a:r>
            <a:endParaRPr lang="sk-SK" sz="2000" dirty="0">
              <a:effectLst/>
              <a:latin typeface="Times New Roman" panose="02020603050405020304" pitchFamily="18" charset="0"/>
              <a:ea typeface="Times New Roman" panose="02020603050405020304" pitchFamily="18" charset="0"/>
            </a:endParaRPr>
          </a:p>
          <a:p>
            <a:pPr algn="just"/>
            <a:endParaRPr lang="sk-SK" sz="2000" dirty="0"/>
          </a:p>
        </p:txBody>
      </p:sp>
    </p:spTree>
    <p:extLst>
      <p:ext uri="{BB962C8B-B14F-4D97-AF65-F5344CB8AC3E}">
        <p14:creationId xmlns:p14="http://schemas.microsoft.com/office/powerpoint/2010/main" val="2443496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okTextu 11"/>
          <p:cNvSpPr txBox="1"/>
          <p:nvPr/>
        </p:nvSpPr>
        <p:spPr>
          <a:xfrm>
            <a:off x="266215" y="2614027"/>
            <a:ext cx="6204031" cy="707886"/>
          </a:xfrm>
          <a:prstGeom prst="rect">
            <a:avLst/>
          </a:prstGeom>
          <a:noFill/>
        </p:spPr>
        <p:txBody>
          <a:bodyPr wrap="square" rtlCol="0">
            <a:spAutoFit/>
          </a:bodyPr>
          <a:lstStyle/>
          <a:p>
            <a:pPr algn="just"/>
            <a:r>
              <a:rPr lang="sk-SK" sz="2000" b="1" i="1" dirty="0">
                <a:latin typeface="Times New Roman" panose="02020603050405020304" pitchFamily="18" charset="0"/>
                <a:cs typeface="Times New Roman" panose="02020603050405020304" pitchFamily="18" charset="0"/>
              </a:rPr>
              <a:t>.</a:t>
            </a:r>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 </a:t>
            </a:r>
          </a:p>
        </p:txBody>
      </p:sp>
      <p:pic>
        <p:nvPicPr>
          <p:cNvPr id="3" name="Obrázok 2">
            <a:extLst>
              <a:ext uri="{FF2B5EF4-FFF2-40B4-BE49-F238E27FC236}">
                <a16:creationId xmlns:a16="http://schemas.microsoft.com/office/drawing/2014/main" id="{42F61754-A24A-4DC0-87EA-C68C8DA75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812"/>
            <a:ext cx="6858000" cy="9200062"/>
          </a:xfrm>
          <a:prstGeom prst="rect">
            <a:avLst/>
          </a:prstGeom>
        </p:spPr>
      </p:pic>
    </p:spTree>
    <p:extLst>
      <p:ext uri="{BB962C8B-B14F-4D97-AF65-F5344CB8AC3E}">
        <p14:creationId xmlns:p14="http://schemas.microsoft.com/office/powerpoint/2010/main" val="3665042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okTextu 11"/>
          <p:cNvSpPr txBox="1"/>
          <p:nvPr/>
        </p:nvSpPr>
        <p:spPr>
          <a:xfrm>
            <a:off x="266215" y="2614027"/>
            <a:ext cx="6204031" cy="707886"/>
          </a:xfrm>
          <a:prstGeom prst="rect">
            <a:avLst/>
          </a:prstGeom>
          <a:noFill/>
        </p:spPr>
        <p:txBody>
          <a:bodyPr wrap="square" rtlCol="0">
            <a:spAutoFit/>
          </a:bodyPr>
          <a:lstStyle/>
          <a:p>
            <a:pPr algn="just"/>
            <a:r>
              <a:rPr lang="sk-SK" sz="2000" b="1" i="1" dirty="0">
                <a:latin typeface="Times New Roman" panose="02020603050405020304" pitchFamily="18" charset="0"/>
                <a:cs typeface="Times New Roman" panose="02020603050405020304" pitchFamily="18" charset="0"/>
              </a:rPr>
              <a:t>.</a:t>
            </a:r>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 </a:t>
            </a:r>
          </a:p>
        </p:txBody>
      </p:sp>
      <p:pic>
        <p:nvPicPr>
          <p:cNvPr id="3" name="Obrázok 2">
            <a:extLst>
              <a:ext uri="{FF2B5EF4-FFF2-40B4-BE49-F238E27FC236}">
                <a16:creationId xmlns:a16="http://schemas.microsoft.com/office/drawing/2014/main" id="{A6BA2A0D-95CF-4326-AF02-1989D59B399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0770" y="31370"/>
            <a:ext cx="6858000" cy="9142134"/>
          </a:xfrm>
          <a:prstGeom prst="rect">
            <a:avLst/>
          </a:prstGeom>
        </p:spPr>
      </p:pic>
      <p:sp>
        <p:nvSpPr>
          <p:cNvPr id="4" name="BlokTextu 3">
            <a:extLst>
              <a:ext uri="{FF2B5EF4-FFF2-40B4-BE49-F238E27FC236}">
                <a16:creationId xmlns:a16="http://schemas.microsoft.com/office/drawing/2014/main" id="{F7B8323F-4349-4C82-931F-45AE994ABE96}"/>
              </a:ext>
            </a:extLst>
          </p:cNvPr>
          <p:cNvSpPr txBox="1"/>
          <p:nvPr/>
        </p:nvSpPr>
        <p:spPr>
          <a:xfrm>
            <a:off x="266215" y="246185"/>
            <a:ext cx="6204031" cy="1200329"/>
          </a:xfrm>
          <a:prstGeom prst="rect">
            <a:avLst/>
          </a:prstGeom>
          <a:noFill/>
        </p:spPr>
        <p:txBody>
          <a:bodyPr wrap="square" rtlCol="0">
            <a:spAutoFit/>
          </a:bodyPr>
          <a:lstStyle/>
          <a:p>
            <a:pPr algn="ctr"/>
            <a:r>
              <a:rPr lang="sk-SK" sz="3600" dirty="0">
                <a:latin typeface="Jokerman" panose="04090605060D06020702" pitchFamily="82" charset="0"/>
              </a:rPr>
              <a:t>Slávnostné odhalenie pamätnej tabule</a:t>
            </a:r>
          </a:p>
        </p:txBody>
      </p:sp>
      <p:pic>
        <p:nvPicPr>
          <p:cNvPr id="6" name="Obrázok 5">
            <a:extLst>
              <a:ext uri="{FF2B5EF4-FFF2-40B4-BE49-F238E27FC236}">
                <a16:creationId xmlns:a16="http://schemas.microsoft.com/office/drawing/2014/main" id="{CF1DE28B-1092-4DC5-B337-B84049ED6E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4031" y="5640119"/>
            <a:ext cx="4661161" cy="3521662"/>
          </a:xfrm>
          <a:prstGeom prst="rect">
            <a:avLst/>
          </a:prstGeom>
        </p:spPr>
      </p:pic>
      <p:sp>
        <p:nvSpPr>
          <p:cNvPr id="2" name="BlokTextu 1"/>
          <p:cNvSpPr txBox="1"/>
          <p:nvPr/>
        </p:nvSpPr>
        <p:spPr>
          <a:xfrm>
            <a:off x="266215" y="1690255"/>
            <a:ext cx="6383967" cy="3785652"/>
          </a:xfrm>
          <a:prstGeom prst="rect">
            <a:avLst/>
          </a:prstGeom>
          <a:noFill/>
        </p:spPr>
        <p:txBody>
          <a:bodyPr wrap="square" rtlCol="0">
            <a:spAutoFit/>
          </a:bodyPr>
          <a:lstStyle/>
          <a:p>
            <a:r>
              <a:rPr lang="sk-SK" sz="2000" dirty="0" smtClean="0">
                <a:latin typeface="Times New Roman" panose="02020603050405020304" pitchFamily="18" charset="0"/>
                <a:cs typeface="Times New Roman" panose="02020603050405020304" pitchFamily="18" charset="0"/>
              </a:rPr>
              <a:t>Dňa 1. júna 2021 </a:t>
            </a:r>
            <a:r>
              <a:rPr lang="sk-SK" sz="2000" dirty="0">
                <a:latin typeface="Times New Roman" panose="02020603050405020304" pitchFamily="18" charset="0"/>
                <a:cs typeface="Times New Roman" panose="02020603050405020304" pitchFamily="18" charset="0"/>
              </a:rPr>
              <a:t>s</a:t>
            </a:r>
            <a:r>
              <a:rPr lang="sk-SK" sz="2000" dirty="0" smtClean="0">
                <a:latin typeface="Times New Roman" panose="02020603050405020304" pitchFamily="18" charset="0"/>
                <a:cs typeface="Times New Roman" panose="02020603050405020304" pitchFamily="18" charset="0"/>
              </a:rPr>
              <a:t>a konalo slávnostné odhalenie pamätnej tabule k ruži Generál Štefánik. Štefánik, po ktorom nesie meno aj naša škola, bol významnou súčasťou slovenských dejín. Každoročne si ho pripomíname programom k výročiu jeho úmrtia. Keďže nastala situácia </a:t>
            </a:r>
            <a:r>
              <a:rPr lang="sk-SK" sz="2000" dirty="0" err="1" smtClean="0">
                <a:latin typeface="Times New Roman" panose="02020603050405020304" pitchFamily="18" charset="0"/>
                <a:cs typeface="Times New Roman" panose="02020603050405020304" pitchFamily="18" charset="0"/>
              </a:rPr>
              <a:t>spopjená</a:t>
            </a:r>
            <a:r>
              <a:rPr lang="sk-SK" sz="2000" dirty="0" smtClean="0">
                <a:latin typeface="Times New Roman" panose="02020603050405020304" pitchFamily="18" charset="0"/>
                <a:cs typeface="Times New Roman" panose="02020603050405020304" pitchFamily="18" charset="0"/>
              </a:rPr>
              <a:t> s </a:t>
            </a:r>
            <a:r>
              <a:rPr lang="sk-SK" sz="2000" dirty="0" err="1" smtClean="0">
                <a:latin typeface="Times New Roman" panose="02020603050405020304" pitchFamily="18" charset="0"/>
                <a:cs typeface="Times New Roman" panose="02020603050405020304" pitchFamily="18" charset="0"/>
              </a:rPr>
              <a:t>korona</a:t>
            </a:r>
            <a:r>
              <a:rPr lang="sk-SK" sz="2000" dirty="0" smtClean="0">
                <a:latin typeface="Times New Roman" panose="02020603050405020304" pitchFamily="18" charset="0"/>
                <a:cs typeface="Times New Roman" panose="02020603050405020304" pitchFamily="18" charset="0"/>
              </a:rPr>
              <a:t> vírusom a hromadné akcie tohto typu boli zakázane, už dva roky sa nekonalo žiadne vystúpenie. Aspoň takouto formou sme si teda pripomenuli tohto slávneho rodáka. Na jeho počesť bola vyšľachtená aj ruža, ktorá nesie jeho meno. Vyšľachtili ju už v roku 1931. Na svedomí to ma Ján </a:t>
            </a:r>
            <a:r>
              <a:rPr lang="sk-SK" sz="2000" dirty="0" err="1" smtClean="0">
                <a:latin typeface="Times New Roman" panose="02020603050405020304" pitchFamily="18" charset="0"/>
                <a:cs typeface="Times New Roman" panose="02020603050405020304" pitchFamily="18" charset="0"/>
              </a:rPr>
              <a:t>Bohm</a:t>
            </a:r>
            <a:r>
              <a:rPr lang="sk-SK" sz="2000" dirty="0" smtClean="0">
                <a:latin typeface="Times New Roman" panose="02020603050405020304" pitchFamily="18" charset="0"/>
                <a:cs typeface="Times New Roman" panose="02020603050405020304" pitchFamily="18" charset="0"/>
              </a:rPr>
              <a:t>. Tieto ruže rastú aj pri prezidentskom paláci, kde ich minulý rok vysadila pani prezidentka Zuzana </a:t>
            </a:r>
            <a:r>
              <a:rPr lang="sk-SK" sz="2000" dirty="0" err="1" smtClean="0">
                <a:latin typeface="Times New Roman" panose="02020603050405020304" pitchFamily="18" charset="0"/>
                <a:cs typeface="Times New Roman" panose="02020603050405020304" pitchFamily="18" charset="0"/>
              </a:rPr>
              <a:t>Čaputová</a:t>
            </a:r>
            <a:r>
              <a:rPr lang="sk-SK" sz="2000" dirty="0" smtClean="0">
                <a:latin typeface="Times New Roman" panose="02020603050405020304" pitchFamily="18" charset="0"/>
                <a:cs typeface="Times New Roman" panose="02020603050405020304" pitchFamily="18" charset="0"/>
              </a:rPr>
              <a:t>.</a:t>
            </a:r>
            <a:endParaRPr lang="sk-SK"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4928569"/>
      </p:ext>
    </p:extLst>
  </p:cSld>
  <p:clrMapOvr>
    <a:masterClrMapping/>
  </p:clrMapOvr>
</p:sld>
</file>

<file path=ppt/theme/theme1.xml><?xml version="1.0" encoding="utf-8"?>
<a:theme xmlns:a="http://schemas.openxmlformats.org/drawingml/2006/main" name="Motív balíka Office">
  <a:themeElements>
    <a:clrScheme name="Motív balíka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ív balíka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ív balíka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743</TotalTime>
  <Words>642</Words>
  <Application>Microsoft Office PowerPoint</Application>
  <PresentationFormat>Prezentácia na obrazovke (4:3)</PresentationFormat>
  <Paragraphs>102</Paragraphs>
  <Slides>14</Slides>
  <Notes>0</Notes>
  <HiddenSlides>0</HiddenSlides>
  <MMClips>0</MMClips>
  <ScaleCrop>false</ScaleCrop>
  <HeadingPairs>
    <vt:vector size="6" baseType="variant">
      <vt:variant>
        <vt:lpstr>Použité písma</vt:lpstr>
      </vt:variant>
      <vt:variant>
        <vt:i4>7</vt:i4>
      </vt:variant>
      <vt:variant>
        <vt:lpstr>Motív</vt:lpstr>
      </vt:variant>
      <vt:variant>
        <vt:i4>1</vt:i4>
      </vt:variant>
      <vt:variant>
        <vt:lpstr>Nadpisy snímok</vt:lpstr>
      </vt:variant>
      <vt:variant>
        <vt:i4>14</vt:i4>
      </vt:variant>
    </vt:vector>
  </HeadingPairs>
  <TitlesOfParts>
    <vt:vector size="22" baseType="lpstr">
      <vt:lpstr>Arial</vt:lpstr>
      <vt:lpstr>Calibri</vt:lpstr>
      <vt:lpstr>Calibri Light</vt:lpstr>
      <vt:lpstr>Jokerman</vt:lpstr>
      <vt:lpstr>Lucida Sans Unicode</vt:lpstr>
      <vt:lpstr>Times New Roman</vt:lpstr>
      <vt:lpstr>Wingdings</vt:lpstr>
      <vt:lpstr>Motív balíka Office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m.warjan@gmail.com</dc:creator>
  <cp:lastModifiedBy>Riaditel</cp:lastModifiedBy>
  <cp:revision>93</cp:revision>
  <dcterms:created xsi:type="dcterms:W3CDTF">2020-11-24T09:30:34Z</dcterms:created>
  <dcterms:modified xsi:type="dcterms:W3CDTF">2021-06-25T09:21:33Z</dcterms:modified>
</cp:coreProperties>
</file>