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PT Sans Narrow"/>
      <p:regular r:id="rId15"/>
      <p:bold r:id="rId16"/>
    </p:embeddedFont>
    <p:embeddedFont>
      <p:font typeface="Open Sans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5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256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TSansNarrow-regular.fntdata"/><Relationship Id="rId14" Type="http://schemas.openxmlformats.org/officeDocument/2006/relationships/slide" Target="slides/slide9.xml"/><Relationship Id="rId17" Type="http://schemas.openxmlformats.org/officeDocument/2006/relationships/font" Target="fonts/OpenSans-regular.fntdata"/><Relationship Id="rId16" Type="http://schemas.openxmlformats.org/officeDocument/2006/relationships/font" Target="fonts/PTSansNarrow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italic.fntdata"/><Relationship Id="rId6" Type="http://schemas.openxmlformats.org/officeDocument/2006/relationships/slide" Target="slides/slide1.xml"/><Relationship Id="rId18" Type="http://schemas.openxmlformats.org/officeDocument/2006/relationships/font" Target="fonts/Open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fc5c1b193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fc5c1b193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fc5c1b193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fc5c1b193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fc5c1b193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fc5c1b193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fc5c1b193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fc5c1b193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fc5c1b193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fc5c1b193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fc5c1b193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fc5c1b193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fc5c1b193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fc5c1b193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fc5c1b193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fc5c1b193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Písmeno  E</a:t>
            </a:r>
            <a:endParaRPr sz="7200"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</a:t>
            </a:r>
            <a:r>
              <a:rPr lang="en">
                <a:solidFill>
                  <a:schemeClr val="accent2"/>
                </a:solidFill>
              </a:rPr>
              <a:t>Mgr. Katarína Mede </a:t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4"/>
          <p:cNvPicPr preferRelativeResize="0"/>
          <p:nvPr/>
        </p:nvPicPr>
        <p:blipFill rotWithShape="1">
          <a:blip r:embed="rId3">
            <a:alphaModFix/>
          </a:blip>
          <a:srcRect b="-8579" l="0" r="0" t="8580"/>
          <a:stretch/>
        </p:blipFill>
        <p:spPr>
          <a:xfrm>
            <a:off x="733350" y="405625"/>
            <a:ext cx="4258875" cy="481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3625" y="1567825"/>
            <a:ext cx="3846976" cy="2885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Vymenuj predmety začínajúce sa na písmeno E :</a:t>
            </a:r>
            <a:endParaRPr/>
          </a:p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357375" y="1266325"/>
            <a:ext cx="8475000" cy="267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                  </a:t>
            </a:r>
            <a:r>
              <a:rPr b="1" lang="en">
                <a:solidFill>
                  <a:srgbClr val="FF0000"/>
                </a:solidFill>
              </a:rPr>
              <a:t>             </a:t>
            </a:r>
            <a:r>
              <a:rPr b="1" lang="en" sz="2400">
                <a:solidFill>
                  <a:srgbClr val="FF0000"/>
                </a:solidFill>
              </a:rPr>
              <a:t>E</a:t>
            </a:r>
            <a:r>
              <a:rPr lang="en" sz="2400"/>
              <a:t>lektrička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1143000"/>
            <a:ext cx="76200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/>
          <p:nvPr/>
        </p:nvSpPr>
        <p:spPr>
          <a:xfrm>
            <a:off x="1952875" y="4452725"/>
            <a:ext cx="64266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948725" y="4206300"/>
            <a:ext cx="66498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1060300" y="4195125"/>
            <a:ext cx="6426600" cy="7497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Open Sans"/>
                <a:ea typeface="Open Sans"/>
                <a:cs typeface="Open Sans"/>
                <a:sym typeface="Open Sans"/>
              </a:rPr>
              <a:t>            </a:t>
            </a:r>
            <a:r>
              <a:rPr b="1" lang="en" sz="36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en" sz="3600">
                <a:latin typeface="Open Sans"/>
                <a:ea typeface="Open Sans"/>
                <a:cs typeface="Open Sans"/>
                <a:sym typeface="Open Sans"/>
              </a:rPr>
              <a:t> L E K T R I Č K A</a:t>
            </a:r>
            <a:endParaRPr sz="36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1461700" y="1114600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0250" y="962875"/>
            <a:ext cx="4383499" cy="360614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 txBox="1"/>
          <p:nvPr/>
        </p:nvSpPr>
        <p:spPr>
          <a:xfrm>
            <a:off x="2143950" y="4119875"/>
            <a:ext cx="4856100" cy="2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en" sz="3600">
                <a:latin typeface="Open Sans"/>
                <a:ea typeface="Open Sans"/>
                <a:cs typeface="Open Sans"/>
                <a:sym typeface="Open Sans"/>
              </a:rPr>
              <a:t> G R E Š</a:t>
            </a:r>
            <a:endParaRPr sz="36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8625" y="620325"/>
            <a:ext cx="3564951" cy="356495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7"/>
          <p:cNvSpPr txBox="1"/>
          <p:nvPr/>
        </p:nvSpPr>
        <p:spPr>
          <a:xfrm>
            <a:off x="3181100" y="42484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en" sz="3600">
                <a:latin typeface="Open Sans"/>
                <a:ea typeface="Open Sans"/>
                <a:cs typeface="Open Sans"/>
                <a:sym typeface="Open Sans"/>
              </a:rPr>
              <a:t> U R O</a:t>
            </a:r>
            <a:endParaRPr sz="36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8"/>
          <p:cNvSpPr txBox="1"/>
          <p:nvPr/>
        </p:nvSpPr>
        <p:spPr>
          <a:xfrm>
            <a:off x="3072000" y="41075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en" sz="3600">
                <a:latin typeface="Open Sans"/>
                <a:ea typeface="Open Sans"/>
                <a:cs typeface="Open Sans"/>
                <a:sym typeface="Open Sans"/>
              </a:rPr>
              <a:t> S K I M Á K </a:t>
            </a:r>
            <a:endParaRPr sz="36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5" name="Google Shape;105;p18"/>
          <p:cNvPicPr preferRelativeResize="0"/>
          <p:nvPr/>
        </p:nvPicPr>
        <p:blipFill rotWithShape="1">
          <a:blip r:embed="rId3">
            <a:alphaModFix/>
          </a:blip>
          <a:srcRect b="7859" l="0" r="0" t="0"/>
          <a:stretch/>
        </p:blipFill>
        <p:spPr>
          <a:xfrm>
            <a:off x="3127362" y="0"/>
            <a:ext cx="2889275" cy="410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9"/>
          <p:cNvSpPr txBox="1"/>
          <p:nvPr/>
        </p:nvSpPr>
        <p:spPr>
          <a:xfrm>
            <a:off x="2413800" y="4056675"/>
            <a:ext cx="41202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en" sz="3600">
                <a:latin typeface="Open Sans"/>
                <a:ea typeface="Open Sans"/>
                <a:cs typeface="Open Sans"/>
                <a:sym typeface="Open Sans"/>
              </a:rPr>
              <a:t> L E K T R I N A </a:t>
            </a:r>
            <a:endParaRPr sz="36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2" name="Google Shape;112;p19"/>
          <p:cNvPicPr preferRelativeResize="0"/>
          <p:nvPr/>
        </p:nvPicPr>
        <p:blipFill rotWithShape="1">
          <a:blip r:embed="rId3">
            <a:alphaModFix/>
          </a:blip>
          <a:srcRect b="9049" l="0" r="0" t="0"/>
          <a:stretch/>
        </p:blipFill>
        <p:spPr>
          <a:xfrm>
            <a:off x="1625738" y="631600"/>
            <a:ext cx="5892525" cy="324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0"/>
          <p:cNvSpPr txBox="1"/>
          <p:nvPr/>
        </p:nvSpPr>
        <p:spPr>
          <a:xfrm>
            <a:off x="2000100" y="3905000"/>
            <a:ext cx="5143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en" sz="3600">
                <a:latin typeface="Open Sans"/>
                <a:ea typeface="Open Sans"/>
                <a:cs typeface="Open Sans"/>
                <a:sym typeface="Open Sans"/>
              </a:rPr>
              <a:t> N C Y K L O P É D I A </a:t>
            </a:r>
            <a:endParaRPr sz="36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6638" y="254275"/>
            <a:ext cx="3650725" cy="365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>
            <p:ph type="title"/>
          </p:nvPr>
        </p:nvSpPr>
        <p:spPr>
          <a:xfrm>
            <a:off x="442675" y="627875"/>
            <a:ext cx="8088300" cy="116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                                               AKTIVITY: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aktivita - v</a:t>
            </a:r>
            <a:r>
              <a:rPr lang="en" sz="2400"/>
              <a:t>ytvor si  z plastelíny písmeno </a:t>
            </a:r>
            <a:r>
              <a:rPr lang="en" sz="2400">
                <a:solidFill>
                  <a:srgbClr val="FF0000"/>
                </a:solidFill>
              </a:rPr>
              <a:t>E</a:t>
            </a:r>
            <a:r>
              <a:rPr lang="en" sz="2400"/>
              <a:t>, rodičia nech ti nakreslia predlohu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aktivita - do plastelíny alebo stopy vytvorenej lepidlom vtláčaj fazuľu alebo hrášok.a vytvor písmeno </a:t>
            </a:r>
            <a:r>
              <a:rPr lang="en" sz="2400">
                <a:solidFill>
                  <a:srgbClr val="FF0000"/>
                </a:solidFill>
              </a:rPr>
              <a:t>E</a:t>
            </a:r>
            <a:endParaRPr sz="2400">
              <a:solidFill>
                <a:srgbClr val="FF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aktivita - v pracovnom liste si vyfarbi skryté písmeno </a:t>
            </a:r>
            <a:endParaRPr sz="2400">
              <a:solidFill>
                <a:srgbClr val="FF0000"/>
              </a:solidFill>
            </a:endParaRPr>
          </a:p>
        </p:txBody>
      </p:sp>
      <p:sp>
        <p:nvSpPr>
          <p:cNvPr id="125" name="Google Shape;125;p21"/>
          <p:cNvSpPr txBox="1"/>
          <p:nvPr>
            <p:ph idx="1" type="body"/>
          </p:nvPr>
        </p:nvSpPr>
        <p:spPr>
          <a:xfrm>
            <a:off x="2843800" y="2718175"/>
            <a:ext cx="5988600" cy="185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                                                    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26" name="Google Shape;126;p21"/>
          <p:cNvSpPr txBox="1"/>
          <p:nvPr/>
        </p:nvSpPr>
        <p:spPr>
          <a:xfrm>
            <a:off x="1150375" y="2818175"/>
            <a:ext cx="7279200" cy="8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