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54" autoAdjust="0"/>
    <p:restoredTop sz="94660"/>
  </p:normalViewPr>
  <p:slideViewPr>
    <p:cSldViewPr>
      <p:cViewPr varScale="1">
        <p:scale>
          <a:sx n="69" d="100"/>
          <a:sy n="69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F1B124-E1D1-4C4A-B57A-16E6BDB541DB}" type="datetimeFigureOut">
              <a:rPr lang="cs-CZ" smtClean="0"/>
              <a:pPr/>
              <a:t>9.2.2022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E18B2B-3290-468C-BDCA-C1D78F6B3AF1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B124-E1D1-4C4A-B57A-16E6BDB541DB}" type="datetimeFigureOut">
              <a:rPr lang="cs-CZ" smtClean="0"/>
              <a:pPr/>
              <a:t>9.2.2022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8B2B-3290-468C-BDCA-C1D78F6B3AF1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B124-E1D1-4C4A-B57A-16E6BDB541DB}" type="datetimeFigureOut">
              <a:rPr lang="cs-CZ" smtClean="0"/>
              <a:pPr/>
              <a:t>9.2.2022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8B2B-3290-468C-BDCA-C1D78F6B3AF1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B124-E1D1-4C4A-B57A-16E6BDB541DB}" type="datetimeFigureOut">
              <a:rPr lang="cs-CZ" smtClean="0"/>
              <a:pPr/>
              <a:t>9.2.2022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8B2B-3290-468C-BDCA-C1D78F6B3A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B124-E1D1-4C4A-B57A-16E6BDB541DB}" type="datetimeFigureOut">
              <a:rPr lang="cs-CZ" smtClean="0"/>
              <a:pPr/>
              <a:t>9.2.2022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8B2B-3290-468C-BDCA-C1D78F6B3A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B124-E1D1-4C4A-B57A-16E6BDB541DB}" type="datetimeFigureOut">
              <a:rPr lang="cs-CZ" smtClean="0"/>
              <a:pPr/>
              <a:t>9.2.2022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8B2B-3290-468C-BDCA-C1D78F6B3A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B124-E1D1-4C4A-B57A-16E6BDB541DB}" type="datetimeFigureOut">
              <a:rPr lang="cs-CZ" smtClean="0"/>
              <a:pPr/>
              <a:t>9.2.2022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8B2B-3290-468C-BDCA-C1D78F6B3AF1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B124-E1D1-4C4A-B57A-16E6BDB541DB}" type="datetimeFigureOut">
              <a:rPr lang="cs-CZ" smtClean="0"/>
              <a:pPr/>
              <a:t>9.2.2022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8B2B-3290-468C-BDCA-C1D78F6B3AF1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B124-E1D1-4C4A-B57A-16E6BDB541DB}" type="datetimeFigureOut">
              <a:rPr lang="cs-CZ" smtClean="0"/>
              <a:pPr/>
              <a:t>9.2.2022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8B2B-3290-468C-BDCA-C1D78F6B3A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B124-E1D1-4C4A-B57A-16E6BDB541DB}" type="datetimeFigureOut">
              <a:rPr lang="cs-CZ" smtClean="0"/>
              <a:pPr/>
              <a:t>9.2.2022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8B2B-3290-468C-BDCA-C1D78F6B3A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B124-E1D1-4C4A-B57A-16E6BDB541DB}" type="datetimeFigureOut">
              <a:rPr lang="cs-CZ" smtClean="0"/>
              <a:pPr/>
              <a:t>9.2.2022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8B2B-3290-468C-BDCA-C1D78F6B3A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CF1B124-E1D1-4C4A-B57A-16E6BDB541DB}" type="datetimeFigureOut">
              <a:rPr lang="cs-CZ" smtClean="0"/>
              <a:pPr/>
              <a:t>9.2.2022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DE18B2B-3290-468C-BDCA-C1D78F6B3AF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sk/search?q=jozef+gresak&amp;source=lnms&amp;tbm=isch&amp;sa=X&amp;ved=0ahUKEwj1zciu56vLAhVHRhQKHZLJCG0Q_AUIBygB&amp;biw=1364&amp;bih=669" TargetMode="External"/><Relationship Id="rId2" Type="http://schemas.openxmlformats.org/officeDocument/2006/relationships/hyperlink" Target="https://sk.wikipedia.org/wiki/Jozef_Gre%C5%A1%C3%A1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sk/search?q=jozef+gre%C5%A1%C3%A1k&amp;source=lnms&amp;tbm=isch&amp;sa=X&amp;ved=0ahUKEwizn57O06zLAhXk_nIKHReTAwAQ_AUIBygB&amp;biw=1920&amp;bih=943#imgrc=1W4htuw4ALoZWM%3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1340768"/>
            <a:ext cx="6777318" cy="1731982"/>
          </a:xfrm>
        </p:spPr>
        <p:txBody>
          <a:bodyPr/>
          <a:lstStyle/>
          <a:p>
            <a:r>
              <a:rPr lang="sk-SK" sz="6600" dirty="0" smtClean="0">
                <a:solidFill>
                  <a:srgbClr val="FFC000"/>
                </a:solidFill>
              </a:rPr>
              <a:t>Jozef</a:t>
            </a: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sz="6600" dirty="0" err="1" smtClean="0">
                <a:solidFill>
                  <a:srgbClr val="FFC000"/>
                </a:solidFill>
              </a:rPr>
              <a:t>Grešák</a:t>
            </a:r>
            <a:endParaRPr lang="cs-CZ" sz="6600" dirty="0">
              <a:solidFill>
                <a:srgbClr val="FFC000"/>
              </a:solidFill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825714" cy="2545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BlokTextu 3"/>
          <p:cNvSpPr txBox="1"/>
          <p:nvPr/>
        </p:nvSpPr>
        <p:spPr>
          <a:xfrm>
            <a:off x="3276643" y="3659113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/>
              <a:t>*</a:t>
            </a:r>
            <a:r>
              <a:rPr lang="sk-SK" sz="2000" b="1" dirty="0" smtClean="0"/>
              <a:t>30.12.1907 Bardejov</a:t>
            </a:r>
          </a:p>
          <a:p>
            <a:r>
              <a:rPr lang="sk-SK" sz="2000" dirty="0" smtClean="0"/>
              <a:t>†17.4.1987 Bratislava</a:t>
            </a:r>
            <a:endParaRPr lang="sk-SK" sz="20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361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2276872"/>
            <a:ext cx="7745505" cy="3877815"/>
          </a:xfrm>
        </p:spPr>
        <p:txBody>
          <a:bodyPr>
            <a:normAutofit/>
          </a:bodyPr>
          <a:lstStyle/>
          <a:p>
            <a:pPr algn="ctr"/>
            <a:r>
              <a:rPr lang="sk-SK" sz="3200" dirty="0" smtClean="0">
                <a:solidFill>
                  <a:schemeClr val="tx1">
                    <a:lumMod val="95000"/>
                  </a:schemeClr>
                </a:solidFill>
                <a:hlinkClick r:id="rId2" action="ppaction://hlinksldjump"/>
              </a:rPr>
              <a:t>Životopis</a:t>
            </a:r>
            <a:endParaRPr lang="sk-SK" sz="3200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sk-SK" sz="3200" dirty="0" smtClean="0">
                <a:solidFill>
                  <a:schemeClr val="tx1">
                    <a:lumMod val="95000"/>
                  </a:schemeClr>
                </a:solidFill>
                <a:hlinkClick r:id="rId3" action="ppaction://hlinksldjump"/>
              </a:rPr>
              <a:t>Tvorba</a:t>
            </a:r>
            <a:endParaRPr lang="sk-SK" sz="3200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sk-SK" sz="3200" dirty="0" smtClean="0">
                <a:solidFill>
                  <a:schemeClr val="tx1">
                    <a:lumMod val="95000"/>
                  </a:schemeClr>
                </a:solidFill>
                <a:hlinkClick r:id="rId4" action="ppaction://hlinksldjump"/>
              </a:rPr>
              <a:t>Opera</a:t>
            </a:r>
            <a:endParaRPr lang="sk-SK" sz="3200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sk-SK" sz="3200" dirty="0" smtClean="0">
                <a:solidFill>
                  <a:schemeClr val="tx1">
                    <a:lumMod val="95000"/>
                  </a:schemeClr>
                </a:solidFill>
                <a:hlinkClick r:id="rId5" action="ppaction://hlinksldjump"/>
              </a:rPr>
              <a:t>Ďalšie diela</a:t>
            </a:r>
            <a:endParaRPr lang="sk-SK" sz="3200" dirty="0" smtClean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FF0000"/>
                </a:solidFill>
              </a:rPr>
              <a:t>Obsah</a:t>
            </a:r>
            <a:endParaRPr lang="cs-CZ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95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Skladateľ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klavirista</a:t>
            </a:r>
            <a:r>
              <a:rPr lang="cs-CZ" dirty="0" smtClean="0">
                <a:solidFill>
                  <a:srgbClr val="FF0000"/>
                </a:solidFill>
              </a:rPr>
              <a:t> a organista </a:t>
            </a:r>
            <a:r>
              <a:rPr lang="cs-CZ" dirty="0" smtClean="0">
                <a:solidFill>
                  <a:srgbClr val="FF0000"/>
                </a:solidFill>
              </a:rPr>
              <a:t>Jozef </a:t>
            </a:r>
            <a:r>
              <a:rPr lang="cs-CZ" dirty="0" err="1" smtClean="0">
                <a:solidFill>
                  <a:srgbClr val="FF0000"/>
                </a:solidFill>
              </a:rPr>
              <a:t>Grešák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sa</a:t>
            </a:r>
            <a:r>
              <a:rPr lang="cs-CZ" dirty="0" smtClean="0"/>
              <a:t> narodil v </a:t>
            </a:r>
            <a:r>
              <a:rPr lang="cs-CZ" dirty="0" err="1" smtClean="0"/>
              <a:t>rodine</a:t>
            </a:r>
            <a:r>
              <a:rPr lang="cs-CZ" dirty="0" smtClean="0"/>
              <a:t> významného bardejovského </a:t>
            </a:r>
            <a:r>
              <a:rPr lang="cs-CZ" dirty="0" err="1" smtClean="0"/>
              <a:t>rezbára</a:t>
            </a:r>
            <a:r>
              <a:rPr lang="cs-CZ" dirty="0" smtClean="0"/>
              <a:t> a </a:t>
            </a:r>
            <a:r>
              <a:rPr lang="cs-CZ" dirty="0" err="1" smtClean="0"/>
              <a:t>kamenára</a:t>
            </a:r>
            <a:r>
              <a:rPr lang="cs-CZ" dirty="0" smtClean="0"/>
              <a:t>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Sám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vyjadril</a:t>
            </a:r>
            <a:r>
              <a:rPr lang="cs-CZ" dirty="0" smtClean="0"/>
              <a:t>, že </a:t>
            </a:r>
            <a:r>
              <a:rPr lang="cs-CZ" dirty="0" err="1" smtClean="0"/>
              <a:t>skôr</a:t>
            </a:r>
            <a:r>
              <a:rPr lang="cs-CZ" dirty="0" smtClean="0"/>
              <a:t> poznal noty jako </a:t>
            </a:r>
            <a:r>
              <a:rPr lang="cs-CZ" dirty="0" err="1" smtClean="0"/>
              <a:t>písmená</a:t>
            </a:r>
            <a:r>
              <a:rPr lang="cs-CZ" dirty="0" smtClean="0"/>
              <a:t>. </a:t>
            </a:r>
            <a:r>
              <a:rPr lang="cs-CZ" dirty="0" err="1" smtClean="0"/>
              <a:t>Keďže</a:t>
            </a:r>
            <a:r>
              <a:rPr lang="cs-CZ" dirty="0" smtClean="0"/>
              <a:t> v čase </a:t>
            </a:r>
            <a:r>
              <a:rPr lang="cs-CZ" dirty="0"/>
              <a:t>jeho mladosti </a:t>
            </a:r>
            <a:r>
              <a:rPr lang="cs-CZ" dirty="0" err="1"/>
              <a:t>nebolo</a:t>
            </a:r>
            <a:r>
              <a:rPr lang="cs-CZ" dirty="0"/>
              <a:t> v Bardejove vhodné </a:t>
            </a:r>
            <a:r>
              <a:rPr lang="cs-CZ" dirty="0" err="1"/>
              <a:t>hudobné</a:t>
            </a:r>
            <a:r>
              <a:rPr lang="cs-CZ" dirty="0"/>
              <a:t> </a:t>
            </a:r>
            <a:r>
              <a:rPr lang="cs-CZ" dirty="0" err="1"/>
              <a:t>učilište</a:t>
            </a:r>
            <a:r>
              <a:rPr lang="cs-CZ" dirty="0" smtClean="0"/>
              <a:t>, </a:t>
            </a:r>
            <a:r>
              <a:rPr lang="cs-CZ" dirty="0" err="1" smtClean="0"/>
              <a:t>preto</a:t>
            </a:r>
            <a:r>
              <a:rPr lang="cs-CZ" dirty="0" smtClean="0"/>
              <a:t> </a:t>
            </a:r>
            <a:r>
              <a:rPr lang="cs-CZ" dirty="0"/>
              <a:t>bol odkázaný na </a:t>
            </a:r>
            <a:r>
              <a:rPr lang="cs-CZ" dirty="0" err="1" smtClean="0"/>
              <a:t>samoštúdium</a:t>
            </a:r>
            <a:r>
              <a:rPr lang="cs-CZ" dirty="0" smtClean="0"/>
              <a:t>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err="1" smtClean="0"/>
              <a:t>Grešák</a:t>
            </a:r>
            <a:r>
              <a:rPr lang="cs-CZ" dirty="0" smtClean="0"/>
              <a:t> </a:t>
            </a:r>
            <a:r>
              <a:rPr lang="cs-CZ" dirty="0" err="1"/>
              <a:t>sa</a:t>
            </a:r>
            <a:r>
              <a:rPr lang="cs-CZ" dirty="0"/>
              <a:t> po </a:t>
            </a:r>
            <a:r>
              <a:rPr lang="cs-CZ" dirty="0" err="1"/>
              <a:t>pôsobení</a:t>
            </a:r>
            <a:r>
              <a:rPr lang="cs-CZ" dirty="0"/>
              <a:t> v </a:t>
            </a:r>
            <a:r>
              <a:rPr lang="cs-CZ" dirty="0" err="1"/>
              <a:t>rôznych</a:t>
            </a:r>
            <a:r>
              <a:rPr lang="cs-CZ" dirty="0"/>
              <a:t> </a:t>
            </a:r>
            <a:r>
              <a:rPr lang="cs-CZ" dirty="0" err="1"/>
              <a:t>divadlách</a:t>
            </a:r>
            <a:r>
              <a:rPr lang="cs-CZ" dirty="0"/>
              <a:t> v Čechách a na </a:t>
            </a:r>
            <a:r>
              <a:rPr lang="cs-CZ" dirty="0" err="1"/>
              <a:t>Morave</a:t>
            </a:r>
            <a:r>
              <a:rPr lang="cs-CZ" dirty="0"/>
              <a:t> v roku </a:t>
            </a:r>
            <a:r>
              <a:rPr lang="cs-CZ" dirty="0" smtClean="0"/>
              <a:t>1949 </a:t>
            </a:r>
            <a:r>
              <a:rPr lang="cs-CZ" dirty="0"/>
              <a:t>vrátil na Slovensko.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>
                <a:solidFill>
                  <a:srgbClr val="FF0000"/>
                </a:solidFill>
              </a:rPr>
              <a:t>Bol </a:t>
            </a:r>
            <a:r>
              <a:rPr lang="cs-CZ" dirty="0" err="1">
                <a:solidFill>
                  <a:srgbClr val="FF0000"/>
                </a:solidFill>
              </a:rPr>
              <a:t>učiteľom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hudobnej</a:t>
            </a:r>
            <a:r>
              <a:rPr lang="cs-CZ" dirty="0">
                <a:solidFill>
                  <a:srgbClr val="FF0000"/>
                </a:solidFill>
              </a:rPr>
              <a:t> a </a:t>
            </a:r>
            <a:r>
              <a:rPr lang="cs-CZ" dirty="0" err="1">
                <a:solidFill>
                  <a:srgbClr val="FF0000"/>
                </a:solidFill>
              </a:rPr>
              <a:t>výtvarnej</a:t>
            </a:r>
            <a:r>
              <a:rPr lang="cs-CZ" dirty="0">
                <a:solidFill>
                  <a:srgbClr val="FF0000"/>
                </a:solidFill>
              </a:rPr>
              <a:t> výchovy na gymnáziu v </a:t>
            </a:r>
            <a:r>
              <a:rPr lang="cs-CZ" dirty="0" smtClean="0">
                <a:solidFill>
                  <a:srgbClr val="FF0000"/>
                </a:solidFill>
              </a:rPr>
              <a:t>Bardejove.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FF0000"/>
                </a:solidFill>
              </a:rPr>
              <a:t>Životopis</a:t>
            </a:r>
            <a:endParaRPr lang="cs-CZ" sz="4800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8640"/>
            <a:ext cx="1941637" cy="1913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378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800772" y="2309327"/>
            <a:ext cx="7745505" cy="38778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Už </a:t>
            </a:r>
            <a:r>
              <a:rPr lang="cs-CZ" dirty="0" err="1"/>
              <a:t>vo</a:t>
            </a:r>
            <a:r>
              <a:rPr lang="cs-CZ" dirty="0"/>
              <a:t> veku </a:t>
            </a:r>
            <a:r>
              <a:rPr lang="cs-CZ" dirty="0" err="1"/>
              <a:t>šestnásť</a:t>
            </a:r>
            <a:r>
              <a:rPr lang="cs-CZ" dirty="0"/>
              <a:t> </a:t>
            </a:r>
            <a:r>
              <a:rPr lang="cs-CZ" dirty="0" err="1"/>
              <a:t>rokov</a:t>
            </a:r>
            <a:r>
              <a:rPr lang="cs-CZ" dirty="0"/>
              <a:t> </a:t>
            </a:r>
            <a:r>
              <a:rPr lang="cs-CZ" dirty="0" err="1"/>
              <a:t>napísal</a:t>
            </a:r>
            <a:r>
              <a:rPr lang="cs-CZ" dirty="0"/>
              <a:t> J. </a:t>
            </a:r>
            <a:r>
              <a:rPr lang="cs-CZ" dirty="0" err="1"/>
              <a:t>Grešák</a:t>
            </a:r>
            <a:r>
              <a:rPr lang="cs-CZ" dirty="0"/>
              <a:t> </a:t>
            </a:r>
            <a:r>
              <a:rPr lang="cs-CZ" i="1" dirty="0" err="1">
                <a:solidFill>
                  <a:srgbClr val="FF0000"/>
                </a:solidFill>
              </a:rPr>
              <a:t>Komornú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symfóniu</a:t>
            </a:r>
            <a:r>
              <a:rPr lang="cs-CZ" dirty="0" smtClean="0"/>
              <a:t> </a:t>
            </a:r>
            <a:r>
              <a:rPr lang="cs-CZ" dirty="0"/>
              <a:t>a o </a:t>
            </a:r>
            <a:r>
              <a:rPr lang="cs-CZ" dirty="0" err="1"/>
              <a:t>tri</a:t>
            </a:r>
            <a:r>
              <a:rPr lang="cs-CZ" dirty="0"/>
              <a:t> roky dokončil </a:t>
            </a:r>
            <a:r>
              <a:rPr lang="cs-CZ" dirty="0" err="1"/>
              <a:t>prvú</a:t>
            </a:r>
            <a:r>
              <a:rPr lang="cs-CZ" dirty="0"/>
              <a:t> operu </a:t>
            </a:r>
            <a:r>
              <a:rPr lang="cs-CZ" i="1" dirty="0" err="1">
                <a:solidFill>
                  <a:srgbClr val="FF0000"/>
                </a:solidFill>
              </a:rPr>
              <a:t>Zlatulienka</a:t>
            </a:r>
            <a:r>
              <a:rPr lang="cs-CZ" dirty="0"/>
              <a:t>, </a:t>
            </a:r>
            <a:r>
              <a:rPr lang="cs-CZ" dirty="0" err="1"/>
              <a:t>ktorá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bohužiaľ</a:t>
            </a:r>
            <a:r>
              <a:rPr lang="cs-CZ" dirty="0"/>
              <a:t> nezachovala.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 </a:t>
            </a:r>
            <a:r>
              <a:rPr lang="cs-CZ" dirty="0"/>
              <a:t>Je aj </a:t>
            </a:r>
            <a:r>
              <a:rPr lang="cs-CZ" dirty="0" err="1"/>
              <a:t>autorom</a:t>
            </a:r>
            <a:r>
              <a:rPr lang="cs-CZ" dirty="0"/>
              <a:t> opery </a:t>
            </a:r>
            <a:r>
              <a:rPr lang="cs-CZ" i="1" dirty="0"/>
              <a:t>S </a:t>
            </a:r>
            <a:r>
              <a:rPr lang="cs-CZ" i="1" dirty="0">
                <a:solidFill>
                  <a:srgbClr val="FF0000"/>
                </a:solidFill>
              </a:rPr>
              <a:t>Rozárkou</a:t>
            </a:r>
            <a:r>
              <a:rPr lang="cs-CZ" dirty="0"/>
              <a:t> a </a:t>
            </a:r>
            <a:r>
              <a:rPr lang="cs-CZ" i="1" dirty="0">
                <a:solidFill>
                  <a:srgbClr val="FF0000"/>
                </a:solidFill>
              </a:rPr>
              <a:t>Zuzanka </a:t>
            </a:r>
            <a:r>
              <a:rPr lang="cs-CZ" i="1" dirty="0" err="1">
                <a:solidFill>
                  <a:srgbClr val="FF0000"/>
                </a:solidFill>
              </a:rPr>
              <a:t>Hraškovie</a:t>
            </a:r>
            <a:r>
              <a:rPr lang="cs-CZ" dirty="0"/>
              <a:t>.  </a:t>
            </a:r>
            <a:r>
              <a:rPr lang="cs-CZ" dirty="0" err="1"/>
              <a:t>Operné</a:t>
            </a:r>
            <a:r>
              <a:rPr lang="cs-CZ" dirty="0"/>
              <a:t> </a:t>
            </a:r>
            <a:r>
              <a:rPr lang="cs-CZ" dirty="0" err="1"/>
              <a:t>námety</a:t>
            </a:r>
            <a:r>
              <a:rPr lang="cs-CZ" dirty="0"/>
              <a:t> </a:t>
            </a:r>
            <a:r>
              <a:rPr lang="cs-CZ" dirty="0" err="1"/>
              <a:t>pochádzajú</a:t>
            </a:r>
            <a:r>
              <a:rPr lang="cs-CZ" dirty="0"/>
              <a:t> </a:t>
            </a:r>
            <a:r>
              <a:rPr lang="cs-CZ" dirty="0" err="1"/>
              <a:t>predovšetkým</a:t>
            </a:r>
            <a:r>
              <a:rPr lang="cs-CZ" dirty="0"/>
              <a:t> z </a:t>
            </a:r>
            <a:r>
              <a:rPr lang="cs-CZ" dirty="0" err="1"/>
              <a:t>diel</a:t>
            </a:r>
            <a:r>
              <a:rPr lang="cs-CZ" dirty="0"/>
              <a:t> </a:t>
            </a:r>
            <a:r>
              <a:rPr lang="cs-CZ" dirty="0" err="1"/>
              <a:t>slovenskej</a:t>
            </a:r>
            <a:r>
              <a:rPr lang="cs-CZ" dirty="0"/>
              <a:t> klasiky.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FF0000"/>
                </a:solidFill>
              </a:rPr>
              <a:t>Tvorba</a:t>
            </a:r>
            <a:endParaRPr lang="cs-CZ" sz="4800" b="1" dirty="0">
              <a:solidFill>
                <a:srgbClr val="FF0000"/>
              </a:solidFill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798" y="4863828"/>
            <a:ext cx="2799009" cy="19837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654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11560" y="2204864"/>
            <a:ext cx="7745505" cy="3877815"/>
          </a:xfrm>
        </p:spPr>
        <p:txBody>
          <a:bodyPr/>
          <a:lstStyle/>
          <a:p>
            <a:r>
              <a:rPr lang="sk-SK" i="1" dirty="0" err="1" smtClean="0">
                <a:solidFill>
                  <a:srgbClr val="FF0000"/>
                </a:solidFill>
              </a:rPr>
              <a:t>Zlatulienka</a:t>
            </a:r>
            <a:r>
              <a:rPr lang="cs-CZ" dirty="0" smtClean="0"/>
              <a:t>, </a:t>
            </a:r>
            <a:r>
              <a:rPr lang="cs-CZ" dirty="0"/>
              <a:t>s </a:t>
            </a:r>
            <a:r>
              <a:rPr lang="cs-CZ" dirty="0" err="1"/>
              <a:t>podtitulom</a:t>
            </a:r>
            <a:r>
              <a:rPr lang="cs-CZ" dirty="0"/>
              <a:t> </a:t>
            </a:r>
            <a:r>
              <a:rPr lang="cs-CZ" i="1" dirty="0" err="1"/>
              <a:t>Príchod</a:t>
            </a:r>
            <a:r>
              <a:rPr lang="cs-CZ" i="1" dirty="0"/>
              <a:t> </a:t>
            </a:r>
            <a:r>
              <a:rPr lang="cs-CZ" i="1" dirty="0" err="1"/>
              <a:t>Slovákov</a:t>
            </a:r>
            <a:endParaRPr lang="cs-CZ" dirty="0"/>
          </a:p>
          <a:p>
            <a:r>
              <a:rPr lang="cs-CZ" i="1" dirty="0" err="1">
                <a:solidFill>
                  <a:srgbClr val="FF0000"/>
                </a:solidFill>
              </a:rPr>
              <a:t>Neprebudený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vlastné</a:t>
            </a:r>
            <a:r>
              <a:rPr lang="cs-CZ" dirty="0"/>
              <a:t> libreto </a:t>
            </a:r>
            <a:r>
              <a:rPr lang="cs-CZ" dirty="0" err="1"/>
              <a:t>podľa</a:t>
            </a:r>
            <a:r>
              <a:rPr lang="cs-CZ" dirty="0"/>
              <a:t> </a:t>
            </a:r>
            <a:r>
              <a:rPr lang="cs-CZ" dirty="0" err="1"/>
              <a:t>rovnomennej</a:t>
            </a:r>
            <a:r>
              <a:rPr lang="cs-CZ" dirty="0"/>
              <a:t> </a:t>
            </a:r>
            <a:r>
              <a:rPr lang="cs-CZ" dirty="0" err="1"/>
              <a:t>poviedky</a:t>
            </a:r>
            <a:r>
              <a:rPr lang="cs-CZ" dirty="0"/>
              <a:t> M. </a:t>
            </a:r>
            <a:r>
              <a:rPr lang="cs-CZ" dirty="0" err="1"/>
              <a:t>Kukučína</a:t>
            </a:r>
            <a:r>
              <a:rPr lang="cs-CZ" dirty="0"/>
              <a:t>)</a:t>
            </a:r>
          </a:p>
          <a:p>
            <a:r>
              <a:rPr lang="cs-CZ" i="1" dirty="0">
                <a:solidFill>
                  <a:srgbClr val="FF0000"/>
                </a:solidFill>
              </a:rPr>
              <a:t>Zuzanka</a:t>
            </a:r>
            <a:r>
              <a:rPr lang="cs-CZ" i="1" dirty="0"/>
              <a:t> </a:t>
            </a:r>
            <a:r>
              <a:rPr lang="cs-CZ" i="1" dirty="0" err="1"/>
              <a:t>Hraškovie</a:t>
            </a:r>
            <a:r>
              <a:rPr lang="cs-CZ" dirty="0"/>
              <a:t> (</a:t>
            </a:r>
            <a:r>
              <a:rPr lang="cs-CZ" dirty="0" err="1"/>
              <a:t>monodráma</a:t>
            </a:r>
            <a:r>
              <a:rPr lang="cs-CZ" dirty="0"/>
              <a:t> </a:t>
            </a:r>
            <a:r>
              <a:rPr lang="cs-CZ" dirty="0" err="1"/>
              <a:t>pre</a:t>
            </a:r>
            <a:r>
              <a:rPr lang="cs-CZ" dirty="0"/>
              <a:t> hlasy a </a:t>
            </a:r>
            <a:r>
              <a:rPr lang="cs-CZ" dirty="0" err="1"/>
              <a:t>orchester</a:t>
            </a:r>
            <a:r>
              <a:rPr lang="cs-CZ" dirty="0"/>
              <a:t> na text </a:t>
            </a:r>
            <a:r>
              <a:rPr lang="cs-CZ" dirty="0" err="1"/>
              <a:t>básne</a:t>
            </a:r>
            <a:r>
              <a:rPr lang="cs-CZ" dirty="0"/>
              <a:t> P.O. </a:t>
            </a:r>
            <a:r>
              <a:rPr lang="cs-CZ" dirty="0" err="1"/>
              <a:t>Hviezdoslava</a:t>
            </a:r>
            <a:r>
              <a:rPr lang="cs-CZ" dirty="0"/>
              <a:t>)</a:t>
            </a:r>
          </a:p>
          <a:p>
            <a:r>
              <a:rPr lang="cs-CZ" i="1" dirty="0">
                <a:solidFill>
                  <a:srgbClr val="FF0000"/>
                </a:solidFill>
              </a:rPr>
              <a:t>S </a:t>
            </a:r>
            <a:r>
              <a:rPr lang="cs-CZ" i="1" dirty="0" err="1">
                <a:solidFill>
                  <a:srgbClr val="FF0000"/>
                </a:solidFill>
              </a:rPr>
              <a:t>Rozarkou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vlastné</a:t>
            </a:r>
            <a:r>
              <a:rPr lang="cs-CZ" dirty="0"/>
              <a:t> libreto </a:t>
            </a:r>
            <a:r>
              <a:rPr lang="cs-CZ" dirty="0" err="1"/>
              <a:t>podľa</a:t>
            </a:r>
            <a:r>
              <a:rPr lang="cs-CZ" dirty="0"/>
              <a:t> </a:t>
            </a:r>
            <a:r>
              <a:rPr lang="cs-CZ" dirty="0" err="1"/>
              <a:t>rovnomennej</a:t>
            </a:r>
            <a:r>
              <a:rPr lang="cs-CZ" dirty="0"/>
              <a:t> novely </a:t>
            </a:r>
            <a:r>
              <a:rPr lang="cs-CZ" dirty="0" err="1"/>
              <a:t>Vincetna</a:t>
            </a:r>
            <a:r>
              <a:rPr lang="cs-CZ" dirty="0"/>
              <a:t> Šikulu)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FF0000"/>
                </a:solidFill>
              </a:rPr>
              <a:t>Opery</a:t>
            </a:r>
            <a:endParaRPr lang="cs-CZ" sz="48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19357"/>
            <a:ext cx="1296144" cy="171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58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Améby</a:t>
            </a:r>
            <a:r>
              <a:rPr lang="cs-CZ" dirty="0"/>
              <a:t> (</a:t>
            </a:r>
            <a:r>
              <a:rPr lang="cs-CZ" dirty="0" err="1"/>
              <a:t>predohra</a:t>
            </a:r>
            <a:r>
              <a:rPr lang="cs-CZ" dirty="0"/>
              <a:t>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orchester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i="1" dirty="0" smtClean="0"/>
              <a:t>Trio </a:t>
            </a:r>
            <a:r>
              <a:rPr lang="cs-CZ" i="1" dirty="0" err="1"/>
              <a:t>pre</a:t>
            </a:r>
            <a:r>
              <a:rPr lang="cs-CZ" i="1" dirty="0"/>
              <a:t> klavír, </a:t>
            </a:r>
            <a:r>
              <a:rPr lang="cs-CZ" i="1" dirty="0" err="1"/>
              <a:t>husle</a:t>
            </a:r>
            <a:r>
              <a:rPr lang="cs-CZ" i="1" dirty="0"/>
              <a:t> a </a:t>
            </a:r>
            <a:r>
              <a:rPr lang="cs-CZ" i="1" dirty="0" err="1"/>
              <a:t>violončelo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i="1" dirty="0" err="1" smtClean="0"/>
              <a:t>Tri</a:t>
            </a:r>
            <a:r>
              <a:rPr lang="cs-CZ" i="1" dirty="0" smtClean="0"/>
              <a:t> </a:t>
            </a:r>
            <a:r>
              <a:rPr lang="cs-CZ" i="1" dirty="0"/>
              <a:t>skladby </a:t>
            </a:r>
            <a:r>
              <a:rPr lang="cs-CZ" i="1" dirty="0" err="1"/>
              <a:t>pre</a:t>
            </a:r>
            <a:r>
              <a:rPr lang="cs-CZ" i="1" dirty="0"/>
              <a:t> klavír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i="1" dirty="0" smtClean="0"/>
              <a:t>Slovenské </a:t>
            </a:r>
            <a:r>
              <a:rPr lang="cs-CZ" i="1" dirty="0" err="1"/>
              <a:t>ľudové</a:t>
            </a:r>
            <a:r>
              <a:rPr lang="cs-CZ" i="1" dirty="0"/>
              <a:t> balady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i="1" dirty="0" err="1" smtClean="0"/>
              <a:t>Stretnutie</a:t>
            </a:r>
            <a:r>
              <a:rPr lang="cs-CZ" i="1" dirty="0" smtClean="0"/>
              <a:t> </a:t>
            </a:r>
            <a:r>
              <a:rPr lang="cs-CZ" i="1" dirty="0"/>
              <a:t>na </a:t>
            </a:r>
            <a:r>
              <a:rPr lang="cs-CZ" i="1" dirty="0" err="1"/>
              <a:t>Ringstrasse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i="1" dirty="0" smtClean="0"/>
              <a:t>Rotory </a:t>
            </a:r>
            <a:r>
              <a:rPr lang="cs-CZ" i="1" dirty="0"/>
              <a:t>II.</a:t>
            </a:r>
            <a:r>
              <a:rPr lang="cs-CZ" dirty="0"/>
              <a:t> (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veľký</a:t>
            </a:r>
            <a:r>
              <a:rPr lang="cs-CZ" dirty="0"/>
              <a:t> symfonický </a:t>
            </a:r>
            <a:r>
              <a:rPr lang="cs-CZ" dirty="0" err="1"/>
              <a:t>orchester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i="1" dirty="0" err="1" smtClean="0"/>
              <a:t>Panychída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FF0000"/>
                </a:solidFill>
              </a:rPr>
              <a:t>Ďalšie diela</a:t>
            </a:r>
            <a:endParaRPr lang="cs-CZ" sz="48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104799"/>
            <a:ext cx="1787260" cy="2538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44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sk.wikipedia.org/wiki/Jozef_Gre%C5%A1%C3%A1k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www.google.sk/search?q=jozef+gresak&amp;source=lnms&amp;tbm=isch&amp;sa=X&amp;ved=0ahUKEwj1zciu56vLAhVHRhQKHZLJCG0Q_AUIBygB&amp;biw=1364&amp;bih=669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www.google.sk/search?q=jozef+gre%C5%A1%C3%A1k&amp;source=lnms&amp;tbm=isch&amp;sa=X&amp;ved=0ahUKEwizn57O06zLAhXk_nIKHReTAwAQ_AUIBygB&amp;biw=1920&amp;bih=943#imgrc=1W4htuw4ALoZWM%3A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dirty="0" smtClean="0">
                <a:solidFill>
                  <a:srgbClr val="FF0000"/>
                </a:solidFill>
              </a:rPr>
              <a:t>Zdroje</a:t>
            </a:r>
            <a:endParaRPr lang="cs-CZ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57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683568" y="2564904"/>
            <a:ext cx="7756525" cy="1054100"/>
          </a:xfrm>
        </p:spPr>
        <p:txBody>
          <a:bodyPr/>
          <a:lstStyle/>
          <a:p>
            <a:r>
              <a:rPr lang="sk-SK" sz="4800" b="1" dirty="0" smtClean="0">
                <a:solidFill>
                  <a:srgbClr val="FF0000"/>
                </a:solidFill>
              </a:rPr>
              <a:t>Ďakujeme za pozornosť</a:t>
            </a:r>
            <a:endParaRPr lang="cs-CZ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0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zaná kniha">
  <a:themeElements>
    <a:clrScheme name="Viazaná knih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Viazaná knih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iazaná knih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241</TotalTime>
  <Words>230</Words>
  <Application>Microsoft Office PowerPoint</Application>
  <PresentationFormat>Prezentácia na obrazovke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1" baseType="lpstr">
      <vt:lpstr>Book Antiqua</vt:lpstr>
      <vt:lpstr>Wingdings</vt:lpstr>
      <vt:lpstr>Viazaná kniha</vt:lpstr>
      <vt:lpstr>Jozef Grešák</vt:lpstr>
      <vt:lpstr>Obsah</vt:lpstr>
      <vt:lpstr>Životopis</vt:lpstr>
      <vt:lpstr>Tvorba</vt:lpstr>
      <vt:lpstr>Opery</vt:lpstr>
      <vt:lpstr>Ďalšie diela</vt:lpstr>
      <vt:lpstr>Zdroje</vt:lpstr>
      <vt:lpstr>Ďakujeme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Ludmila Mihalcinova</dc:creator>
  <cp:lastModifiedBy>Ucitel</cp:lastModifiedBy>
  <cp:revision>25</cp:revision>
  <dcterms:created xsi:type="dcterms:W3CDTF">2016-03-06T09:53:55Z</dcterms:created>
  <dcterms:modified xsi:type="dcterms:W3CDTF">2022-02-09T11:09:13Z</dcterms:modified>
</cp:coreProperties>
</file>