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66" r:id="rId5"/>
    <p:sldId id="272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07" autoAdjust="0"/>
    <p:restoredTop sz="94660"/>
  </p:normalViewPr>
  <p:slideViewPr>
    <p:cSldViewPr>
      <p:cViewPr>
        <p:scale>
          <a:sx n="91" d="100"/>
          <a:sy n="91" d="100"/>
        </p:scale>
        <p:origin x="-220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TAZN&#205;K%20-%20&#352;IKANA\Vyhodnotenie%20dotazni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view3D>
      <c:perspective val="30"/>
    </c:view3D>
    <c:plotArea>
      <c:layout>
        <c:manualLayout>
          <c:layoutTarget val="inner"/>
          <c:xMode val="edge"/>
          <c:yMode val="edge"/>
          <c:x val="0.13404012793749459"/>
          <c:y val="2.0863169138596781E-2"/>
          <c:w val="0.8078084761879567"/>
          <c:h val="0.77669642882139578"/>
        </c:manualLayout>
      </c:layout>
      <c:bar3DChart>
        <c:barDir val="col"/>
        <c:grouping val="standard"/>
        <c:ser>
          <c:idx val="0"/>
          <c:order val="0"/>
          <c:tx>
            <c:v>ÁNO - POČET </c:v>
          </c:tx>
          <c:cat>
            <c:numRef>
              <c:f>'[Vyhodnotenie dotaznika.xlsx]List1'!$B$50,'[Vyhodnotenie dotaznika.xlsx]List1'!$B$52,'[Vyhodnotenie dotaznika.xlsx]List1'!$B$54,'[Vyhodnotenie dotaznika.xlsx]List1'!$B$56,'[Vyhodnotenie dotaznika.xlsx]List1'!$B$58,'[Vyhodnotenie dotaznika.xlsx]List1'!$B$60,'[Vyhodnotenie dotaznika.xlsx]List1'!$B$62,'[Vyhodnotenie dotaznika.xlsx]List1'!$B$64,'[Vyhodnotenie dotaznika.xlsx]List1'!$B$66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'[Vyhodnotenie dotaznika.xlsx]List1'!$D$50,'[Vyhodnotenie dotaznika.xlsx]List1'!$D$52,'[Vyhodnotenie dotaznika.xlsx]List1'!$D$54,'[Vyhodnotenie dotaznika.xlsx]List1'!$D$56,'[Vyhodnotenie dotaznika.xlsx]List1'!$D$58,'[Vyhodnotenie dotaznika.xlsx]List1'!$D$60,'[Vyhodnotenie dotaznika.xlsx]List1'!$D$62,'[Vyhodnotenie dotaznika.xlsx]List1'!$D$64,'[Vyhodnotenie dotaznika.xlsx]List1'!$D$66</c:f>
              <c:numCache>
                <c:formatCode>General</c:formatCode>
                <c:ptCount val="9"/>
                <c:pt idx="0">
                  <c:v>282</c:v>
                </c:pt>
                <c:pt idx="1">
                  <c:v>260</c:v>
                </c:pt>
                <c:pt idx="2">
                  <c:v>136</c:v>
                </c:pt>
                <c:pt idx="3">
                  <c:v>77</c:v>
                </c:pt>
                <c:pt idx="4">
                  <c:v>92</c:v>
                </c:pt>
                <c:pt idx="5">
                  <c:v>55</c:v>
                </c:pt>
                <c:pt idx="6">
                  <c:v>89</c:v>
                </c:pt>
                <c:pt idx="7">
                  <c:v>32</c:v>
                </c:pt>
                <c:pt idx="8">
                  <c:v>151</c:v>
                </c:pt>
              </c:numCache>
            </c:numRef>
          </c:val>
        </c:ser>
        <c:ser>
          <c:idx val="1"/>
          <c:order val="1"/>
          <c:tx>
            <c:v>NIE - POČET</c:v>
          </c:tx>
          <c:cat>
            <c:numRef>
              <c:f>'[Vyhodnotenie dotaznika.xlsx]List1'!$B$50,'[Vyhodnotenie dotaznika.xlsx]List1'!$B$52,'[Vyhodnotenie dotaznika.xlsx]List1'!$B$54,'[Vyhodnotenie dotaznika.xlsx]List1'!$B$56,'[Vyhodnotenie dotaznika.xlsx]List1'!$B$58,'[Vyhodnotenie dotaznika.xlsx]List1'!$B$60,'[Vyhodnotenie dotaznika.xlsx]List1'!$B$62,'[Vyhodnotenie dotaznika.xlsx]List1'!$B$64,'[Vyhodnotenie dotaznika.xlsx]List1'!$B$66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'[Vyhodnotenie dotaznika.xlsx]List1'!$E$50,'[Vyhodnotenie dotaznika.xlsx]List1'!$E$52,'[Vyhodnotenie dotaznika.xlsx]List1'!$E$54,'[Vyhodnotenie dotaznika.xlsx]List1'!$E$56,'[Vyhodnotenie dotaznika.xlsx]List1'!$E$58,'[Vyhodnotenie dotaznika.xlsx]List1'!$E$60,'[Vyhodnotenie dotaznika.xlsx]List1'!$E$62,'[Vyhodnotenie dotaznika.xlsx]List1'!$E$64,'[Vyhodnotenie dotaznika.xlsx]List1'!$E$66</c:f>
              <c:numCache>
                <c:formatCode>General</c:formatCode>
                <c:ptCount val="9"/>
                <c:pt idx="0">
                  <c:v>19</c:v>
                </c:pt>
                <c:pt idx="1">
                  <c:v>41</c:v>
                </c:pt>
                <c:pt idx="2">
                  <c:v>165</c:v>
                </c:pt>
                <c:pt idx="3">
                  <c:v>224</c:v>
                </c:pt>
                <c:pt idx="4">
                  <c:v>209</c:v>
                </c:pt>
                <c:pt idx="5">
                  <c:v>246</c:v>
                </c:pt>
                <c:pt idx="6">
                  <c:v>212</c:v>
                </c:pt>
                <c:pt idx="7">
                  <c:v>269</c:v>
                </c:pt>
                <c:pt idx="8">
                  <c:v>150</c:v>
                </c:pt>
              </c:numCache>
            </c:numRef>
          </c:val>
        </c:ser>
        <c:ser>
          <c:idx val="2"/>
          <c:order val="2"/>
          <c:tx>
            <c:v>CELKOVÝ POČET ZÚČASTNENÝCH</c:v>
          </c:tx>
          <c:cat>
            <c:numRef>
              <c:f>'[Vyhodnotenie dotaznika.xlsx]List1'!$B$50,'[Vyhodnotenie dotaznika.xlsx]List1'!$B$52,'[Vyhodnotenie dotaznika.xlsx]List1'!$B$54,'[Vyhodnotenie dotaznika.xlsx]List1'!$B$56,'[Vyhodnotenie dotaznika.xlsx]List1'!$B$58,'[Vyhodnotenie dotaznika.xlsx]List1'!$B$60,'[Vyhodnotenie dotaznika.xlsx]List1'!$B$62,'[Vyhodnotenie dotaznika.xlsx]List1'!$B$64,'[Vyhodnotenie dotaznika.xlsx]List1'!$B$66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'[Vyhodnotenie dotaznika.xlsx]List1'!$F$50,'[Vyhodnotenie dotaznika.xlsx]List1'!$F$52,'[Vyhodnotenie dotaznika.xlsx]List1'!$F$54,'[Vyhodnotenie dotaznika.xlsx]List1'!$F$56,'[Vyhodnotenie dotaznika.xlsx]List1'!$F$58,'[Vyhodnotenie dotaznika.xlsx]List1'!$F$60,'[Vyhodnotenie dotaznika.xlsx]List1'!$F$62,'[Vyhodnotenie dotaznika.xlsx]List1'!$F$64,'[Vyhodnotenie dotaznika.xlsx]List1'!$F$66</c:f>
              <c:numCache>
                <c:formatCode>General</c:formatCode>
                <c:ptCount val="9"/>
                <c:pt idx="0">
                  <c:v>301</c:v>
                </c:pt>
                <c:pt idx="1">
                  <c:v>301</c:v>
                </c:pt>
                <c:pt idx="2">
                  <c:v>301</c:v>
                </c:pt>
                <c:pt idx="3">
                  <c:v>301</c:v>
                </c:pt>
                <c:pt idx="4">
                  <c:v>301</c:v>
                </c:pt>
                <c:pt idx="5">
                  <c:v>301</c:v>
                </c:pt>
                <c:pt idx="6">
                  <c:v>301</c:v>
                </c:pt>
                <c:pt idx="7">
                  <c:v>301</c:v>
                </c:pt>
                <c:pt idx="8">
                  <c:v>301</c:v>
                </c:pt>
              </c:numCache>
            </c:numRef>
          </c:val>
        </c:ser>
        <c:shape val="box"/>
        <c:axId val="66872832"/>
        <c:axId val="66874368"/>
        <c:axId val="56310400"/>
      </c:bar3DChart>
      <c:catAx>
        <c:axId val="66872832"/>
        <c:scaling>
          <c:orientation val="minMax"/>
        </c:scaling>
        <c:axPos val="b"/>
        <c:numFmt formatCode="General" sourceLinked="1"/>
        <c:tickLblPos val="nextTo"/>
        <c:crossAx val="66874368"/>
        <c:crosses val="autoZero"/>
        <c:auto val="1"/>
        <c:lblAlgn val="ctr"/>
        <c:lblOffset val="100"/>
      </c:catAx>
      <c:valAx>
        <c:axId val="66874368"/>
        <c:scaling>
          <c:orientation val="minMax"/>
        </c:scaling>
        <c:axPos val="l"/>
        <c:majorGridlines/>
        <c:numFmt formatCode="General" sourceLinked="1"/>
        <c:tickLblPos val="nextTo"/>
        <c:crossAx val="66872832"/>
        <c:crosses val="autoZero"/>
        <c:crossBetween val="between"/>
      </c:valAx>
      <c:serAx>
        <c:axId val="56310400"/>
        <c:scaling>
          <c:orientation val="minMax"/>
        </c:scaling>
        <c:delete val="1"/>
        <c:axPos val="b"/>
        <c:tickLblPos val="nextTo"/>
        <c:crossAx val="66874368"/>
        <c:crosses val="autoZero"/>
      </c:serAx>
    </c:plotArea>
    <c:legend>
      <c:legendPos val="r"/>
      <c:layout>
        <c:manualLayout>
          <c:xMode val="edge"/>
          <c:yMode val="edge"/>
          <c:x val="0.16704572189453448"/>
          <c:y val="0.89058344298552594"/>
          <c:w val="0.68629753372554936"/>
          <c:h val="0.10941655701447409"/>
        </c:manualLayout>
      </c:layout>
      <c:txPr>
        <a:bodyPr/>
        <a:lstStyle/>
        <a:p>
          <a:pPr>
            <a:defRPr sz="1400" b="1"/>
          </a:pPr>
          <a:endParaRPr lang="sk-SK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0480258051720304"/>
          <c:y val="5.9158130052635288E-2"/>
          <c:w val="0.55013278006339306"/>
          <c:h val="0.84393336441702815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List1!$D$66:$E$66</c:f>
              <c:numCache>
                <c:formatCode>General</c:formatCode>
                <c:ptCount val="2"/>
                <c:pt idx="0">
                  <c:v>151</c:v>
                </c:pt>
                <c:pt idx="1">
                  <c:v>150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26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1.1614568142827929E-2"/>
          <c:y val="5.3304481049880732E-2"/>
          <c:w val="0.71168696871253501"/>
          <c:h val="0.88578963576807856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  <c:showLeaderLines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List1!$D$50:$E$50</c:f>
              <c:numCache>
                <c:formatCode>General</c:formatCode>
                <c:ptCount val="2"/>
                <c:pt idx="0">
                  <c:v>282</c:v>
                </c:pt>
                <c:pt idx="1">
                  <c:v>19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0585115676123156"/>
          <c:y val="0.38052829026568491"/>
          <c:w val="0.22925819361464539"/>
          <c:h val="0.20017021753128586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2.4199867345905401E-2"/>
          <c:y val="9.3268880815424671E-2"/>
          <c:w val="0.7755586386053831"/>
          <c:h val="0.86132515123388331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List1!$D$52:$E$52</c:f>
              <c:numCache>
                <c:formatCode>General</c:formatCode>
                <c:ptCount val="2"/>
                <c:pt idx="0">
                  <c:v>260</c:v>
                </c:pt>
                <c:pt idx="1">
                  <c:v>41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6425283773844243"/>
          <c:y val="5.8944259357764775E-2"/>
          <c:w val="0.56375184946425883"/>
          <c:h val="0.88922254262437361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List1!$D$54:$E$54</c:f>
              <c:numCache>
                <c:formatCode>General</c:formatCode>
                <c:ptCount val="2"/>
                <c:pt idx="0">
                  <c:v>136</c:v>
                </c:pt>
                <c:pt idx="1">
                  <c:v>165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6.8084999006315192E-2"/>
          <c:y val="5.6150838089372206E-2"/>
          <c:w val="0.63974385586910398"/>
          <c:h val="0.80515921898309428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List1!$D$56:$E$56</c:f>
              <c:numCache>
                <c:formatCode>General</c:formatCode>
                <c:ptCount val="2"/>
                <c:pt idx="0">
                  <c:v>77</c:v>
                </c:pt>
                <c:pt idx="1">
                  <c:v>224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sk-SK"/>
        </a:p>
      </c:txPr>
    </c:legend>
    <c:plotVisOnly val="1"/>
  </c:chart>
  <c:txPr>
    <a:bodyPr/>
    <a:lstStyle/>
    <a:p>
      <a:pPr>
        <a:defRPr sz="1400">
          <a:solidFill>
            <a:schemeClr val="bg1"/>
          </a:solidFill>
        </a:defRPr>
      </a:pPr>
      <a:endParaRPr lang="sk-SK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562052574385332E-2"/>
          <c:y val="5.5915619138273746E-2"/>
          <c:w val="0.66416968985266078"/>
          <c:h val="0.84537070736292441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List1!$D$58:$E$58</c:f>
              <c:numCache>
                <c:formatCode>General</c:formatCode>
                <c:ptCount val="2"/>
                <c:pt idx="0">
                  <c:v>92</c:v>
                </c:pt>
                <c:pt idx="1">
                  <c:v>209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3499044362703264"/>
          <c:y val="7.1695174232388206E-2"/>
          <c:w val="0.50364433615192905"/>
          <c:h val="0.80756783735494708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List1!$D$60:$E$60</c:f>
              <c:numCache>
                <c:formatCode>General</c:formatCode>
                <c:ptCount val="2"/>
                <c:pt idx="0">
                  <c:v>55</c:v>
                </c:pt>
                <c:pt idx="1">
                  <c:v>246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1774809361527915"/>
          <c:y val="2.8363425839109989E-3"/>
          <c:w val="0.68665554328646805"/>
          <c:h val="0.86301091274819652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List1!$D$62:$E$62</c:f>
              <c:numCache>
                <c:formatCode>General</c:formatCode>
                <c:ptCount val="2"/>
                <c:pt idx="0">
                  <c:v>89</c:v>
                </c:pt>
                <c:pt idx="1">
                  <c:v>212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0422075195165144"/>
          <c:y val="0.39683863616795034"/>
          <c:w val="0.19347046189902933"/>
          <c:h val="0.18619708236248664"/>
        </c:manualLayout>
      </c:layout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style val="18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2319899615947325"/>
          <c:y val="3.4429814598111723E-2"/>
          <c:w val="0.67610446207617447"/>
          <c:h val="0.80950376538108748"/>
        </c:manualLayout>
      </c:layout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Percent val="1"/>
          </c:dLbls>
          <c:cat>
            <c:strRef>
              <c:f>List1!$D$49:$E$49</c:f>
              <c:strCache>
                <c:ptCount val="2"/>
                <c:pt idx="0">
                  <c:v>A - ANO</c:v>
                </c:pt>
                <c:pt idx="1">
                  <c:v>B - NIE</c:v>
                </c:pt>
              </c:strCache>
            </c:strRef>
          </c:cat>
          <c:val>
            <c:numRef>
              <c:f>List1!$D$64:$E$64</c:f>
              <c:numCache>
                <c:formatCode>General</c:formatCode>
                <c:ptCount val="2"/>
                <c:pt idx="0">
                  <c:v>32</c:v>
                </c:pt>
                <c:pt idx="1">
                  <c:v>269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647008123017649"/>
          <c:y val="0.41967232036621133"/>
          <c:w val="0.1673845569238793"/>
          <c:h val="0.17313066296002053"/>
        </c:manualLayout>
      </c:layout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6429-4D0D-4192-AD82-C928E729883D}" type="datetimeFigureOut">
              <a:rPr lang="sk-SK" smtClean="0"/>
              <a:pPr/>
              <a:t>15.12.2019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4943-231E-4564-9162-56DF46DC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szobor.edupag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odnadpis 18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3143272"/>
          </a:xfrm>
        </p:spPr>
        <p:txBody>
          <a:bodyPr>
            <a:normAutofit fontScale="77500" lnSpcReduction="20000"/>
          </a:bodyPr>
          <a:lstStyle/>
          <a:p>
            <a:pPr fontAlgn="t"/>
            <a:endParaRPr lang="sk-SK" sz="4600" dirty="0" smtClean="0">
              <a:solidFill>
                <a:schemeClr val="accent3"/>
              </a:solidFill>
            </a:endParaRPr>
          </a:p>
          <a:p>
            <a:pPr fontAlgn="t"/>
            <a:r>
              <a:rPr lang="sk-SK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ZÁKLADNÁ ŠKOLA KRÁĽA SVÄTOPLUKA - NITRA</a:t>
            </a:r>
            <a:endParaRPr lang="sk-SK" sz="4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r:id="rId3"/>
            </a:endParaRPr>
          </a:p>
          <a:p>
            <a:endParaRPr lang="sk-SK" sz="4600" b="1" dirty="0" smtClean="0">
              <a:solidFill>
                <a:schemeClr val="accent3"/>
              </a:solidFill>
            </a:endParaRPr>
          </a:p>
          <a:p>
            <a:r>
              <a:rPr lang="sk-SK" sz="4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VYHODNOTENIE - DOTAZNÍK  11/2019</a:t>
            </a:r>
            <a:endParaRPr lang="sk-SK" sz="4600" b="1" dirty="0" smtClean="0">
              <a:solidFill>
                <a:schemeClr val="accent3"/>
              </a:solidFill>
            </a:endParaRPr>
          </a:p>
          <a:p>
            <a:r>
              <a:rPr lang="sk-SK" sz="4000" b="1" dirty="0" smtClean="0">
                <a:solidFill>
                  <a:srgbClr val="FF0000"/>
                </a:solidFill>
              </a:rPr>
              <a:t>PROBLEMATIKA - ŠIKANOVANIE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5122" name="AutoShape 2" descr="Úvodná stránka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63513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7. STAL(A) SI SA V MINULOSTI OBEŤOU ŠIKANOVANIA?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571472" y="4857760"/>
            <a:ext cx="8143932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celkového počtu 301 zúčastnených </a:t>
            </a:r>
            <a:r>
              <a:rPr lang="sk-SK" sz="2000" dirty="0" smtClean="0"/>
              <a:t>sa 246(81,73%) žiakov </a:t>
            </a:r>
            <a:r>
              <a:rPr lang="sk-SK" sz="2000" dirty="0" smtClean="0"/>
              <a:t>vyjadrilo</a:t>
            </a:r>
            <a:r>
              <a:rPr lang="sk-SK" sz="2000" dirty="0" smtClean="0"/>
              <a:t>, </a:t>
            </a:r>
            <a:r>
              <a:rPr lang="sk-SK" sz="2000" dirty="0" smtClean="0"/>
              <a:t>že sa </a:t>
            </a:r>
            <a:r>
              <a:rPr lang="sk-SK" sz="2000" dirty="0" smtClean="0"/>
              <a:t>v </a:t>
            </a:r>
            <a:r>
              <a:rPr lang="sk-SK" sz="2000" dirty="0" smtClean="0"/>
              <a:t>minulosti nestali obeťami šikanovania, to znamená že škola vytvára bezpečné prostredie, v rámci kolektívov vládne príjemná atmosféra. Časť žiakov v počte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55(18,27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 </a:t>
            </a:r>
            <a:r>
              <a:rPr lang="sk-SK" sz="2000" dirty="0" smtClean="0"/>
              <a:t>sa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vyjadrilo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že v minulosti sa stal</a:t>
            </a:r>
            <a:r>
              <a:rPr lang="sk-SK" sz="2000" dirty="0" smtClean="0"/>
              <a:t>i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obeťami šikanovania. Toto číslo je alarmujúce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 rámci riešenia budú navrhnuté výchovné - nápravné opatrenia.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142976" y="928670"/>
          <a:ext cx="6643734" cy="4143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8. POZNÁŠ NIEKOHO VO SVOJOM OKOLÍ, KTO SA STAL OBEŤOU ŠIKANOVANIA?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357158" y="4714884"/>
            <a:ext cx="8429684" cy="200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celkového počtu 301 zúčastnených </a:t>
            </a:r>
            <a:r>
              <a:rPr lang="sk-SK" sz="2000" dirty="0" smtClean="0"/>
              <a:t>sa 212(70,43%) žiakov vyjadrilo, že nepoznajú žiadne obete </a:t>
            </a:r>
            <a:r>
              <a:rPr lang="sk-SK" sz="2000" dirty="0" smtClean="0"/>
              <a:t>šikanovania vo svojom okolí. To znamená, prostredie v ktorom sa žiaci vzdelávajú je bezpečné, komfortné a vzťahy v rámci kolektívov sú priateľské.  </a:t>
            </a:r>
            <a:endParaRPr lang="sk-SK" sz="20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Treba však podotknúť, že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89(29,57%) žiakov </a:t>
            </a:r>
            <a:r>
              <a:rPr lang="sk-SK" sz="2000" dirty="0" smtClean="0"/>
              <a:t>sa vyjadrilo,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že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svojom okolí </a:t>
            </a:r>
            <a:r>
              <a:rPr lang="sk-SK" sz="2000" dirty="0" smtClean="0"/>
              <a:t>poznajú obete šikanovania</a:t>
            </a:r>
            <a:r>
              <a:rPr lang="sk-SK" sz="2000" dirty="0" smtClean="0"/>
              <a:t>. 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2000232" y="1142984"/>
          <a:ext cx="550072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9. PATRÍŠ DO KOLEKTÍVU, KDE SA USKUTOČŇUJE ŠIKANOVANIE?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357158" y="4786322"/>
            <a:ext cx="8501122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sk-SK" sz="2000" dirty="0" smtClean="0"/>
              <a:t>Z celkového počtu 301 zúčastnených sa </a:t>
            </a:r>
            <a:r>
              <a:rPr lang="sk-SK" sz="2000" dirty="0" smtClean="0"/>
              <a:t>269(89,37</a:t>
            </a:r>
            <a:r>
              <a:rPr lang="sk-SK" sz="2000" dirty="0" smtClean="0"/>
              <a:t>%) žiakov </a:t>
            </a:r>
            <a:r>
              <a:rPr lang="sk-SK" sz="2000" dirty="0" smtClean="0"/>
              <a:t>vyjadrilo, že sú súčasťou kolektívov v ktorých sa šikanovanie nevyskytuje. To znamená, že v kolektívoch je priateľská atmosféra a títo žiaci nespozorovali žiadne prejavy šikanovania. Na druhej strane sa 32(10,63%) žiakov vyjadrilo, že v ich kolektívoch sa šikanovanie vyskytuje, preto budú navrhnuté nápravné opatrenia, aby sa zabránilo šikanovaniu v akejkoľvek forme.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571604" y="1071546"/>
          <a:ext cx="6357982" cy="407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solidFill>
                  <a:schemeClr val="tx1"/>
                </a:solidFill>
              </a:rPr>
              <a:t>10. SNAŽIL/A SI SA NIEKEDY ZABRÁNIŤ ŠIKANOVANIU?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142844" y="4857760"/>
            <a:ext cx="8643998" cy="1857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celkového počtu 301 zúčastnených sa 151(50,17%) žiakov snažilo zabrániť šikanovaniu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To znamená, že títo žiaci si uvedomujú, že šikanovanie nie je správne a netolerujú túto formu ubližovania svojím spolužiakom, blízkym. Na druhej strane </a:t>
            </a:r>
            <a:r>
              <a:rPr lang="sk-SK" sz="2000" dirty="0" smtClean="0"/>
              <a:t>150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(49,83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 žiakov sa šikanovaniu zabrániť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nesnažilo</a:t>
            </a:r>
            <a:r>
              <a:rPr lang="sk-SK" sz="2000" dirty="0" smtClean="0"/>
              <a:t>, to však neznamená že týmto žiakom sú spolužiaci ľahostajní. Dôvodom môžu byť aj obavy z toho, aby sa sami nestali obeťami šikanovania. 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643042" y="1071546"/>
          <a:ext cx="5929354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ZHODNOTENIE DOTAZNÍKA 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sz="1600" b="1" dirty="0" smtClean="0">
                <a:solidFill>
                  <a:schemeClr val="accent3">
                    <a:lumMod val="75000"/>
                  </a:schemeClr>
                </a:solidFill>
              </a:rPr>
              <a:t>Otázky s najlepším hodnotením:</a:t>
            </a:r>
          </a:p>
          <a:p>
            <a:pPr algn="just">
              <a:buNone/>
            </a:pPr>
            <a:r>
              <a:rPr lang="sk-SK" sz="1600" b="1" u="sng" dirty="0" smtClean="0"/>
              <a:t>OTÁZKA Č. 6 </a:t>
            </a:r>
          </a:p>
          <a:p>
            <a:pPr algn="just">
              <a:buNone/>
            </a:pPr>
            <a:r>
              <a:rPr lang="sk-SK" sz="1600" dirty="0" smtClean="0"/>
              <a:t>	Z celkového počtu 301 zúčastnených žiakov sa </a:t>
            </a:r>
            <a:r>
              <a:rPr lang="sk-SK" sz="1600" b="1" dirty="0" smtClean="0"/>
              <a:t>209 (69,44%) </a:t>
            </a:r>
            <a:r>
              <a:rPr lang="sk-SK" sz="1600" dirty="0" smtClean="0"/>
              <a:t>vyjadrilo, že v triedach, ktoré navštevujú nespozorovali šikanovanie. To znamená, že žiaci majú vytvorenú príjemnú klímu v triede a v kolektíve nie sú závažné problémy. </a:t>
            </a:r>
          </a:p>
          <a:p>
            <a:pPr algn="just">
              <a:buNone/>
            </a:pPr>
            <a:r>
              <a:rPr lang="sk-SK" sz="1600" b="1" u="sng" dirty="0" smtClean="0"/>
              <a:t>OTÁZKA Č. 3 </a:t>
            </a:r>
            <a:endParaRPr lang="sk-SK" sz="1600" dirty="0" smtClean="0"/>
          </a:p>
          <a:p>
            <a:pPr algn="just">
              <a:buNone/>
            </a:pPr>
            <a:r>
              <a:rPr lang="sk-SK" sz="1600" dirty="0" smtClean="0"/>
              <a:t>	Dôležitým faktom je, že sa naši žiaci cítia v škole bezpečne. K tomu sa z celkového </a:t>
            </a:r>
          </a:p>
          <a:p>
            <a:pPr algn="just">
              <a:buNone/>
            </a:pPr>
            <a:r>
              <a:rPr lang="sk-SK" sz="1600" dirty="0" smtClean="0"/>
              <a:t>	počtu 301 zúčastnených žiakov kladne vyjadrilo až </a:t>
            </a:r>
            <a:r>
              <a:rPr lang="sk-SK" sz="1600" b="1" dirty="0" smtClean="0"/>
              <a:t>260 žiakov</a:t>
            </a:r>
            <a:r>
              <a:rPr lang="sk-SK" sz="1600" dirty="0" smtClean="0"/>
              <a:t>, čo predstavuje </a:t>
            </a:r>
            <a:r>
              <a:rPr lang="sk-SK" sz="1600" b="1" dirty="0" smtClean="0"/>
              <a:t>86,38%.</a:t>
            </a:r>
          </a:p>
          <a:p>
            <a:pPr algn="just">
              <a:buNone/>
            </a:pPr>
            <a:endParaRPr lang="sk-SK" sz="1600" dirty="0" smtClean="0"/>
          </a:p>
          <a:p>
            <a:pPr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Otázky s najhorším hodnotením: </a:t>
            </a:r>
          </a:p>
          <a:p>
            <a:pPr algn="just">
              <a:buNone/>
            </a:pPr>
            <a:r>
              <a:rPr lang="sk-SK" sz="1600" b="1" u="sng" dirty="0" smtClean="0"/>
              <a:t>OTÁZKA Č. 4 </a:t>
            </a:r>
            <a:endParaRPr lang="sk-SK" sz="1600" b="1" dirty="0" smtClean="0"/>
          </a:p>
          <a:p>
            <a:pPr algn="just">
              <a:buNone/>
            </a:pPr>
            <a:r>
              <a:rPr lang="sk-SK" sz="1600" dirty="0" smtClean="0"/>
              <a:t>	Z celkového počtu 301 zúčastnených sa až </a:t>
            </a:r>
            <a:r>
              <a:rPr lang="sk-SK" sz="1600" b="1" dirty="0" smtClean="0"/>
              <a:t>136 žiakov(45,18%)</a:t>
            </a:r>
            <a:r>
              <a:rPr lang="sk-SK" sz="1600" dirty="0" smtClean="0"/>
              <a:t> vyjadrilo, že spozorovali vo svojom okolí žiakov, ktorí vyvíjajú nátlak na slabších. </a:t>
            </a:r>
          </a:p>
          <a:p>
            <a:pPr algn="just">
              <a:buNone/>
            </a:pPr>
            <a:r>
              <a:rPr lang="sk-SK" sz="1600" b="1" u="sng" dirty="0" smtClean="0"/>
              <a:t>OTÁZKA Č. 10 </a:t>
            </a:r>
            <a:endParaRPr lang="sk-SK" sz="1600" dirty="0" smtClean="0"/>
          </a:p>
          <a:p>
            <a:pPr algn="just">
              <a:buNone/>
            </a:pPr>
            <a:r>
              <a:rPr lang="sk-SK" sz="1600" dirty="0" smtClean="0"/>
              <a:t>	V celkovom počte 150 žiakov 1. a 2. stupňa čo predstavuje </a:t>
            </a:r>
            <a:r>
              <a:rPr lang="sk-SK" sz="1600" b="1" dirty="0" smtClean="0"/>
              <a:t>49,83%</a:t>
            </a:r>
            <a:r>
              <a:rPr lang="sk-SK" sz="1600" dirty="0" smtClean="0"/>
              <a:t>. sa vyjadrilo, že sa vôbec nesnažili zabrániť šikanovaniu. </a:t>
            </a:r>
            <a:endParaRPr lang="sk-SK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VÝCHOVNÉ OPATRENIA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76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1800" dirty="0" smtClean="0"/>
              <a:t>V prvom rade je dôležité vychádzať z </a:t>
            </a:r>
            <a:r>
              <a:rPr lang="sk-SK" sz="1800" b="1" dirty="0" smtClean="0"/>
              <a:t>Metodického usmernenia č. 7/2006-R z 28. marca 2006 k prevencii a riešeniu šikanovania žiakov v školách a školských zariadeniach .</a:t>
            </a:r>
          </a:p>
          <a:p>
            <a:pPr algn="just">
              <a:buNone/>
            </a:pPr>
            <a:r>
              <a:rPr lang="sk-SK" sz="1800" dirty="0" smtClean="0"/>
              <a:t>Ministerstvo školstva Slovenskej republiky podľa § 14 ods.1 zákona č.596/2003 Z. z. o štátnej správe v školstve a školskej samospráve a o zmene a doplnení niektorých zákonov v znení neskorších predpisov vydáva toto metodické usmernenie: </a:t>
            </a:r>
          </a:p>
          <a:p>
            <a:pPr algn="just">
              <a:buNone/>
            </a:pPr>
            <a:r>
              <a:rPr lang="sk-SK" sz="1800" b="1" dirty="0" smtClean="0"/>
              <a:t>Čl. 3 </a:t>
            </a:r>
          </a:p>
          <a:p>
            <a:pPr algn="just">
              <a:buNone/>
            </a:pPr>
            <a:r>
              <a:rPr lang="sk-SK" sz="1800" dirty="0" smtClean="0"/>
              <a:t> Základným preventívnym opatrením školy je osvojiť si základný princíp „Sme škola, kde sa šikanovanie netoleruje v žiadnych podobách !“</a:t>
            </a:r>
          </a:p>
          <a:p>
            <a:pPr algn="just">
              <a:buNone/>
            </a:pPr>
            <a:r>
              <a:rPr lang="sk-SK" sz="1800" dirty="0" smtClean="0"/>
              <a:t>V rámci účinnej prevencie šikanovania je pri príprave a realizácii celoškolskej stratégie dôležité najmä:</a:t>
            </a:r>
          </a:p>
          <a:p>
            <a:pPr algn="just"/>
            <a:r>
              <a:rPr lang="sk-SK" sz="1600" dirty="0" smtClean="0"/>
              <a:t> vytvoriť pozitívnu klímu v škole</a:t>
            </a:r>
          </a:p>
          <a:p>
            <a:pPr algn="just"/>
            <a:r>
              <a:rPr lang="sk-SK" sz="1600" dirty="0" smtClean="0"/>
              <a:t> navodiť úzku spoluprácu medzi žiakmi, zamestnancami školy, rodičmi a jasne vymedziť možnosti oznamovať aj zárodky šikanovania (pri zachovaní dôvernosti takýchto oznámení)</a:t>
            </a:r>
          </a:p>
          <a:p>
            <a:pPr algn="just"/>
            <a:r>
              <a:rPr lang="sk-SK" sz="1600" dirty="0" smtClean="0"/>
              <a:t> vo vnútornom poriadku školy jasne stanoviť pravidlá správania vrátane sankcií za ich porušenie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VÝCHOVNÉ OPATRENIA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7863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1800" b="1" dirty="0" err="1" smtClean="0"/>
              <a:t>Prešetrovací</a:t>
            </a:r>
            <a:r>
              <a:rPr lang="sk-SK" sz="1800" b="1" dirty="0" smtClean="0"/>
              <a:t>  tým môže odporúčať </a:t>
            </a:r>
            <a:r>
              <a:rPr lang="sk-SK" sz="1800" b="1" dirty="0" smtClean="0"/>
              <a:t> </a:t>
            </a:r>
            <a:r>
              <a:rPr lang="sk-SK" sz="1800" b="1" dirty="0" smtClean="0"/>
              <a:t>prácu s obeťou:</a:t>
            </a:r>
            <a:endParaRPr lang="sk-SK" sz="1800" b="1" dirty="0" smtClean="0"/>
          </a:p>
          <a:p>
            <a:pPr algn="just"/>
            <a:r>
              <a:rPr lang="sk-SK" sz="1600" dirty="0" smtClean="0"/>
              <a:t>V škole (školský psychológ, sociálny pedagóg, ktorý má nadobudnuté zručnosti k práci s obeťou)</a:t>
            </a:r>
          </a:p>
          <a:p>
            <a:pPr algn="just"/>
            <a:r>
              <a:rPr lang="sk-SK" sz="1600" dirty="0" smtClean="0"/>
              <a:t>V </a:t>
            </a:r>
            <a:r>
              <a:rPr lang="sk-SK" sz="1600" dirty="0" err="1" smtClean="0"/>
              <a:t>CPPPaP</a:t>
            </a:r>
            <a:r>
              <a:rPr lang="sk-SK" sz="1600" dirty="0" smtClean="0"/>
              <a:t> (psychológ, liečebný pedagóg, sociálny pedagóg ktorí majú </a:t>
            </a:r>
            <a:r>
              <a:rPr lang="sk-SK" sz="1600" dirty="0" smtClean="0"/>
              <a:t>nadobudnuté zručnosti k práci s obeťou</a:t>
            </a:r>
            <a:r>
              <a:rPr lang="sk-SK" sz="1600" dirty="0" smtClean="0"/>
              <a:t>)</a:t>
            </a:r>
          </a:p>
          <a:p>
            <a:pPr algn="just">
              <a:buNone/>
            </a:pP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OCHRANNÉ OPATRENIA PRE OBEŤ: </a:t>
            </a:r>
          </a:p>
          <a:p>
            <a:pPr algn="just"/>
            <a:r>
              <a:rPr lang="sk-SK" sz="1600" dirty="0" smtClean="0"/>
              <a:t>Presun </a:t>
            </a:r>
            <a:r>
              <a:rPr lang="sk-SK" sz="1600" dirty="0" smtClean="0"/>
              <a:t>obete do inej triedy / výchovnej skupiny – v prípade, že ide o vyššie štádium šikanovania alebo má obeť vo vedľajšej triede kamarátov, ktorí mu môžu napomáhať zvládať vzniknutú situáciu.</a:t>
            </a:r>
            <a:endParaRPr lang="sk-SK" sz="1600" dirty="0" smtClean="0"/>
          </a:p>
          <a:p>
            <a:pPr algn="just">
              <a:buNone/>
            </a:pPr>
            <a:endParaRPr lang="sk-SK" sz="1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sk-SK" sz="1800" b="1" dirty="0" smtClean="0">
                <a:solidFill>
                  <a:srgbClr val="FF0000"/>
                </a:solidFill>
              </a:rPr>
              <a:t>PRE AGRESORA SÚ V SMERNICI NASLEDOVNÉ ODPORÚČANIA:</a:t>
            </a:r>
          </a:p>
          <a:p>
            <a:pPr algn="just">
              <a:buNone/>
            </a:pPr>
            <a:r>
              <a:rPr lang="sk-SK" sz="1800" dirty="0" smtClean="0"/>
              <a:t>•</a:t>
            </a:r>
            <a:r>
              <a:rPr lang="sk-SK" sz="1800" dirty="0" smtClean="0"/>
              <a:t>	</a:t>
            </a:r>
            <a:r>
              <a:rPr lang="sk-SK" sz="1600" dirty="0" smtClean="0"/>
              <a:t>odporúčanie </a:t>
            </a:r>
            <a:r>
              <a:rPr lang="sk-SK" sz="1600" dirty="0" smtClean="0"/>
              <a:t>zákonným zástupcom agresora vyhľadať individuálnu odbornú starostlivosť centra</a:t>
            </a:r>
          </a:p>
          <a:p>
            <a:pPr algn="just">
              <a:buNone/>
            </a:pPr>
            <a:r>
              <a:rPr lang="sk-SK" sz="1600" dirty="0" smtClean="0"/>
              <a:t>•	preloženie agresora do inej triedy alebo do inej výchovnej skupiny, ak je agresor schopný stále ohrozovať svoje okolie</a:t>
            </a:r>
          </a:p>
          <a:p>
            <a:pPr algn="just">
              <a:buNone/>
            </a:pPr>
            <a:r>
              <a:rPr lang="sk-SK" sz="1600" dirty="0" smtClean="0"/>
              <a:t>•	uloženie opatrenia vo výchove podľa § 58 ods. 2 a 3 školského zákona.</a:t>
            </a:r>
            <a:endParaRPr lang="sk-SK" sz="16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28596" y="1000108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SPÔSOB RIEŠENIA ŠIKANY:</a:t>
            </a:r>
          </a:p>
          <a:p>
            <a:pPr algn="just">
              <a:buNone/>
            </a:pPr>
            <a:r>
              <a:rPr lang="sk-SK" b="1" dirty="0" smtClean="0"/>
              <a:t>Osobné </a:t>
            </a:r>
            <a:r>
              <a:rPr lang="sk-SK" b="1" dirty="0" smtClean="0"/>
              <a:t>pohovory </a:t>
            </a:r>
            <a:r>
              <a:rPr lang="sk-SK" b="1" dirty="0" smtClean="0"/>
              <a:t> s agresormi sa </a:t>
            </a:r>
            <a:r>
              <a:rPr lang="sk-SK" b="1" dirty="0" smtClean="0"/>
              <a:t>budú realizovať v tých triedach, v ktorých bola zistená </a:t>
            </a:r>
            <a:r>
              <a:rPr lang="sk-SK" b="1" dirty="0" err="1" smtClean="0"/>
              <a:t>šikana</a:t>
            </a:r>
            <a:r>
              <a:rPr lang="sk-SK" b="1" dirty="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VÝCHOVNÉ OPATRENIA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76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1800" dirty="0" smtClean="0"/>
              <a:t>Okrem už spomenutých odporúčaní môžu byť agresorovi uložené opatrenia vo výchove z bodu c),  čo sú opatrenia vo výchove podľa §58 ods.2 a 3 školského zákona. Podľa ods.2 ide o:</a:t>
            </a:r>
          </a:p>
          <a:p>
            <a:pPr algn="just">
              <a:buNone/>
            </a:pPr>
            <a:r>
              <a:rPr lang="sk-SK" sz="1800" dirty="0" smtClean="0"/>
              <a:t>•</a:t>
            </a:r>
            <a:r>
              <a:rPr lang="sk-SK" sz="1600" dirty="0" smtClean="0"/>
              <a:t>	napomenutie</a:t>
            </a:r>
          </a:p>
          <a:p>
            <a:pPr algn="just">
              <a:buNone/>
            </a:pPr>
            <a:r>
              <a:rPr lang="sk-SK" sz="1600" dirty="0" smtClean="0"/>
              <a:t>•	pokarhanie od triedneho učiteľa</a:t>
            </a:r>
          </a:p>
          <a:p>
            <a:pPr algn="just">
              <a:buNone/>
            </a:pPr>
            <a:r>
              <a:rPr lang="sk-SK" sz="1600" dirty="0" smtClean="0"/>
              <a:t>•	pokarhanie od majstra odbornej výchovy</a:t>
            </a:r>
          </a:p>
          <a:p>
            <a:pPr algn="just">
              <a:buNone/>
            </a:pPr>
            <a:r>
              <a:rPr lang="sk-SK" sz="1600" dirty="0" smtClean="0"/>
              <a:t>•	pokarhanie od riaditeľa školy</a:t>
            </a:r>
          </a:p>
          <a:p>
            <a:pPr algn="just">
              <a:buNone/>
            </a:pPr>
            <a:r>
              <a:rPr lang="sk-SK" sz="1600" dirty="0" smtClean="0"/>
              <a:t>•	podmienečné vylúčenie alebo vylúčenie (u žiakov, ktorí majú splnenú povinnú školskú </a:t>
            </a:r>
            <a:r>
              <a:rPr lang="sk-SK" sz="1600" dirty="0" smtClean="0"/>
              <a:t>dochádzku</a:t>
            </a:r>
            <a:r>
              <a:rPr lang="sk-SK" sz="1600" dirty="0" smtClean="0"/>
              <a:t>)</a:t>
            </a:r>
          </a:p>
          <a:p>
            <a:pPr algn="just">
              <a:buNone/>
            </a:pPr>
            <a:r>
              <a:rPr lang="sk-SK" sz="1800" dirty="0" smtClean="0"/>
              <a:t>a podľa ods.3 ide o ochranné opatrenie, čo znamená, že ak žiak svojím správaním a agresivitou ohrozuje bezpečnosť a zdravie ostatných žiakov, môže riaditeľ školy žiaka okamžite vylúčiť z výchovy a vzdelávania umiestnením žiaka do samostatnej miestnosti za prítomnosti pedagogického zamestnanca. V tomto prípade však riaditeľ školy bezodkladne privolá:</a:t>
            </a:r>
          </a:p>
          <a:p>
            <a:pPr algn="just">
              <a:buNone/>
            </a:pPr>
            <a:r>
              <a:rPr lang="sk-SK" sz="1600" dirty="0" smtClean="0"/>
              <a:t>•	zákonného zástupcu</a:t>
            </a:r>
          </a:p>
          <a:p>
            <a:pPr algn="just">
              <a:buNone/>
            </a:pPr>
            <a:r>
              <a:rPr lang="sk-SK" sz="1600" dirty="0" smtClean="0"/>
              <a:t>•	zdravotnú pomoc</a:t>
            </a:r>
          </a:p>
          <a:p>
            <a:pPr algn="just">
              <a:buNone/>
            </a:pPr>
            <a:r>
              <a:rPr lang="sk-SK" sz="1600" dirty="0" smtClean="0"/>
              <a:t>•	Policajný zbor</a:t>
            </a:r>
          </a:p>
          <a:p>
            <a:pPr algn="just">
              <a:buNone/>
            </a:pPr>
            <a:endParaRPr lang="sk-SK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VÝCHOVNÉ OPATRENIA</a:t>
            </a:r>
            <a:endParaRPr lang="sk-SK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76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PRE CELÚ TRIEDU:</a:t>
            </a:r>
          </a:p>
          <a:p>
            <a:pPr algn="just">
              <a:buNone/>
            </a:pPr>
            <a:r>
              <a:rPr lang="sk-SK" sz="1800" b="1" dirty="0" smtClean="0"/>
              <a:t>Skupinový </a:t>
            </a:r>
            <a:r>
              <a:rPr lang="sk-SK" sz="1800" b="1" dirty="0" smtClean="0"/>
              <a:t>intervenčný program pre celú triedu </a:t>
            </a:r>
            <a:endParaRPr lang="sk-SK" sz="1800" b="1" dirty="0" smtClean="0"/>
          </a:p>
          <a:p>
            <a:pPr algn="just"/>
            <a:r>
              <a:rPr lang="sk-SK" sz="1800" dirty="0" smtClean="0"/>
              <a:t> </a:t>
            </a:r>
            <a:r>
              <a:rPr lang="sk-SK" sz="1600" dirty="0" smtClean="0"/>
              <a:t>nemalo by ísť len o opatrenie pre obeť, ale pre celú triedu, nakoľko okrem obeti a agresora boli mnohí žiaci z triedy v role svedkov a tým pádom boli tiež účastníkmi šikanovania. Tieto programy realizujú odborní zamestnanci </a:t>
            </a:r>
            <a:r>
              <a:rPr lang="sk-SK" sz="1600" dirty="0" err="1" smtClean="0"/>
              <a:t>CPPPaP</a:t>
            </a:r>
            <a:r>
              <a:rPr lang="sk-SK" sz="1600" dirty="0" smtClean="0"/>
              <a:t>.</a:t>
            </a:r>
            <a:endParaRPr lang="sk-SK" sz="1800" dirty="0" smtClean="0"/>
          </a:p>
          <a:p>
            <a:pPr algn="just">
              <a:buNone/>
            </a:pPr>
            <a:r>
              <a:rPr lang="sk-SK" sz="1800" b="1" dirty="0" smtClean="0"/>
              <a:t>Pravidelné triednické hodiny</a:t>
            </a:r>
            <a:r>
              <a:rPr lang="sk-SK" sz="1800" dirty="0" smtClean="0"/>
              <a:t> </a:t>
            </a:r>
            <a:endParaRPr lang="sk-SK" sz="1800" dirty="0" smtClean="0"/>
          </a:p>
          <a:p>
            <a:pPr algn="just"/>
            <a:r>
              <a:rPr lang="sk-SK" sz="1800" dirty="0" smtClean="0"/>
              <a:t> </a:t>
            </a:r>
            <a:r>
              <a:rPr lang="sk-SK" sz="1600" dirty="0" smtClean="0"/>
              <a:t>v prípade, že sa potvrdí šikanovanie, je potrebné pracovať na podpore pozitívnej klímy triedy. Toto odporúčanie má ešte väčšie opodstatnenie, ak trieda nemá intervenčný program a aj vtedy, keď triedny učiteľ býva so žiakmi málo (napríklad ich učí len </a:t>
            </a:r>
            <a:r>
              <a:rPr lang="sk-SK" sz="1600" dirty="0" err="1" smtClean="0"/>
              <a:t>jednu-dve</a:t>
            </a:r>
            <a:r>
              <a:rPr lang="sk-SK" sz="1600" dirty="0" smtClean="0"/>
              <a:t> hodiny týždenne) a viac sa venuje vzdelávaniu.</a:t>
            </a:r>
            <a:endParaRPr lang="sk-SK" sz="1800" dirty="0" smtClean="0"/>
          </a:p>
          <a:p>
            <a:pPr algn="just">
              <a:buNone/>
            </a:pPr>
            <a:endParaRPr lang="sk-SK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1. IDENTIFIKÁCIA ZÚČASTNENÝCH ŽIAKOV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000232" y="1202280"/>
            <a:ext cx="4951484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301 ZÚČASTNENÝCH ŽIAKOV 1. A 2 STUPŇA (100%)</a:t>
            </a:r>
            <a:endParaRPr lang="sk-SK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57224" y="2702478"/>
            <a:ext cx="2440027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159 CHLAPCOV(52,82%)</a:t>
            </a:r>
            <a:endParaRPr lang="sk-SK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02103" y="2690336"/>
            <a:ext cx="2213235" cy="3693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142 DIEVČAT(47,18%)</a:t>
            </a:r>
            <a:endParaRPr lang="sk-SK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1406" y="4354305"/>
            <a:ext cx="1491049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1. STUPEŇ</a:t>
            </a:r>
          </a:p>
          <a:p>
            <a:pPr algn="ctr"/>
            <a:r>
              <a:rPr lang="sk-SK" dirty="0" smtClean="0"/>
              <a:t>86 CHLAPCOV</a:t>
            </a:r>
            <a:endParaRPr lang="sk-SK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52323" y="4354305"/>
            <a:ext cx="1491049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2. STUPEŇ</a:t>
            </a:r>
          </a:p>
          <a:p>
            <a:pPr algn="ctr"/>
            <a:r>
              <a:rPr lang="sk-SK" dirty="0" smtClean="0"/>
              <a:t>73 CHLAPCOV</a:t>
            </a:r>
            <a:endParaRPr lang="sk-SK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14876" y="4354305"/>
            <a:ext cx="1264257" cy="64633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1. STUPEŇ</a:t>
            </a:r>
          </a:p>
          <a:p>
            <a:pPr algn="ctr"/>
            <a:r>
              <a:rPr lang="sk-SK" dirty="0" smtClean="0"/>
              <a:t>76 DIEVČAT</a:t>
            </a:r>
            <a:endParaRPr lang="sk-SK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808337" y="4354305"/>
            <a:ext cx="126425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2. STUPEŇ</a:t>
            </a:r>
          </a:p>
          <a:p>
            <a:pPr algn="ctr"/>
            <a:r>
              <a:rPr lang="sk-SK" dirty="0" smtClean="0"/>
              <a:t>66 DIEVČAT</a:t>
            </a:r>
            <a:endParaRPr lang="sk-SK" dirty="0"/>
          </a:p>
        </p:txBody>
      </p:sp>
      <p:cxnSp>
        <p:nvCxnSpPr>
          <p:cNvPr id="34" name="Přímá spojovací šipka 33"/>
          <p:cNvCxnSpPr>
            <a:stCxn id="10" idx="2"/>
            <a:endCxn id="12" idx="0"/>
          </p:cNvCxnSpPr>
          <p:nvPr/>
        </p:nvCxnSpPr>
        <p:spPr>
          <a:xfrm rot="5400000">
            <a:off x="2711173" y="937677"/>
            <a:ext cx="1130866" cy="239873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10" idx="2"/>
            <a:endCxn id="13" idx="0"/>
          </p:cNvCxnSpPr>
          <p:nvPr/>
        </p:nvCxnSpPr>
        <p:spPr>
          <a:xfrm rot="16200000" flipH="1">
            <a:off x="5232985" y="814600"/>
            <a:ext cx="1118724" cy="2632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>
            <a:stCxn id="12" idx="2"/>
            <a:endCxn id="14" idx="0"/>
          </p:cNvCxnSpPr>
          <p:nvPr/>
        </p:nvCxnSpPr>
        <p:spPr>
          <a:xfrm rot="5400000">
            <a:off x="805838" y="3082904"/>
            <a:ext cx="1282495" cy="1260307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2" idx="2"/>
            <a:endCxn id="16" idx="0"/>
          </p:cNvCxnSpPr>
          <p:nvPr/>
        </p:nvCxnSpPr>
        <p:spPr>
          <a:xfrm rot="16200000" flipH="1">
            <a:off x="2096296" y="3052752"/>
            <a:ext cx="1282495" cy="132061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13" idx="2"/>
            <a:endCxn id="17" idx="0"/>
          </p:cNvCxnSpPr>
          <p:nvPr/>
        </p:nvCxnSpPr>
        <p:spPr>
          <a:xfrm rot="5400000">
            <a:off x="5580545" y="2826128"/>
            <a:ext cx="1294637" cy="17617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>
            <a:stCxn id="13" idx="2"/>
            <a:endCxn id="18" idx="0"/>
          </p:cNvCxnSpPr>
          <p:nvPr/>
        </p:nvCxnSpPr>
        <p:spPr>
          <a:xfrm rot="16200000" flipH="1">
            <a:off x="7127275" y="3041113"/>
            <a:ext cx="1294637" cy="133174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DOTAZNÍK 11/2019</a:t>
            </a:r>
            <a:endParaRPr lang="sk-SK" sz="2400" b="1" dirty="0">
              <a:solidFill>
                <a:schemeClr val="tx1"/>
              </a:solidFill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667737"/>
            <a:ext cx="3930056" cy="60474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357158" y="1285860"/>
          <a:ext cx="814393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571480"/>
            <a:ext cx="6400800" cy="571504"/>
          </a:xfrm>
        </p:spPr>
        <p:txBody>
          <a:bodyPr>
            <a:normAutofit fontScale="92500"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CELKOVÉ VYHODNOTENIE V RÁMCI 1. A 2. STUPŇA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 rot="420000">
            <a:off x="3227356" y="4211027"/>
            <a:ext cx="11271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1200" b="1" dirty="0" smtClean="0"/>
              <a:t>ČÍSLO OTÁZKY</a:t>
            </a:r>
            <a:endParaRPr lang="sk-SK" sz="1200" b="1" dirty="0"/>
          </a:p>
        </p:txBody>
      </p:sp>
      <p:sp>
        <p:nvSpPr>
          <p:cNvPr id="8" name="TextovéPole 7"/>
          <p:cNvSpPr txBox="1"/>
          <p:nvPr/>
        </p:nvSpPr>
        <p:spPr>
          <a:xfrm rot="15960000">
            <a:off x="426075" y="2569223"/>
            <a:ext cx="115680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1200" b="1" dirty="0" smtClean="0"/>
              <a:t>POČET ŽIAKOV</a:t>
            </a:r>
            <a:endParaRPr lang="sk-SK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2. ROZUMIEŠ POJMU ŠIKANOVANIE?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428596" y="4572008"/>
            <a:ext cx="8286808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sk-SK" sz="2000" dirty="0" smtClean="0"/>
              <a:t>Je veľmi dôležité, aby žiaci rozumeli pojmu šikanovanie. K otázke č.2 sa vyjadrili všetci zúčastnení v celkovom počte 301 žiakov </a:t>
            </a:r>
            <a:r>
              <a:rPr lang="sk-SK" sz="2000" dirty="0" smtClean="0"/>
              <a:t>prvého a druhého stupňa</a:t>
            </a:r>
            <a:r>
              <a:rPr lang="sk-SK" sz="2000" dirty="0" smtClean="0"/>
              <a:t>, čo predstavuje 100% na grafickom vyobrazení. Z toho 282 žiakov (93,69%) sa vyjadrilo, že pojmu šikanovanie dobre rozumejú. Na druhej strane pojmu šikanovanie nerozumie 19 (6,31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 žiakov z celkového počtu 301.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2214546" y="785794"/>
          <a:ext cx="564360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3.CÍTIŠ SA BEZPEČNE V ŠKOLE?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500034" y="4643446"/>
            <a:ext cx="8286808" cy="15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 </a:t>
            </a:r>
            <a:r>
              <a:rPr kumimoji="0" lang="sk-SK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</a:t>
            </a:r>
            <a:r>
              <a:rPr lang="sk-SK" sz="2000" dirty="0" smtClean="0"/>
              <a:t>s je dôležité,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aby sa naši </a:t>
            </a:r>
            <a:r>
              <a:rPr lang="sk-SK" sz="2000" dirty="0" smtClean="0"/>
              <a:t>žiaci cítili v škole bezpečne a komfortne. Preto je dôležitým ukazovateľom aj pre samotnú vzdelávaciu inštitúciu - školu, že až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260(86,38%) žiakov z celkového počtu 301 zúčastnených sa cíti v škole bezpečne. Na druhej strane je taktiež nevyhnutné podotknúť, že 41(13,62%)žiakov vyjadrilo nesúhlas a necítia sa v škole úplne bezpečne.  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2000232" y="714356"/>
          <a:ext cx="5786478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4. STRETOL/A SOM SA S TÝM, ŽE NIEKTO VYVÍJA NÁTLAK NA SLABŠÍCH SPOLUŽIAKOV?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500034" y="4572008"/>
            <a:ext cx="8215370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sk-SK" sz="2000" dirty="0" smtClean="0"/>
              <a:t>Napriek veľkej snahe pedagógov je v niektorých prípadoch náročné spozorovať šikanovanie medzi žiakmi. Preto je veľmi dôležitá spätná väzba od samotných žiakov resp. spolužiakov, ktorí sú mnohokrát svedkami týchto situácií. </a:t>
            </a:r>
            <a:r>
              <a:rPr lang="sk-SK" sz="2000" dirty="0" smtClean="0"/>
              <a:t>Celkovo 165(54,82%)žiakov vyjadrilo nesúhlas a doposiaľ nepostrehli aby niekto v </a:t>
            </a:r>
            <a:r>
              <a:rPr lang="sk-SK" sz="2000" dirty="0" smtClean="0"/>
              <a:t>ich triede resp. v školskom prostredí vyvíjal nátlak na slabších spolužiakov - žiakov. S vyvíjaním nátlaku na slabších spolužiakov sa stretlo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136(45,18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žiakov.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1857356" y="1142984"/>
          <a:ext cx="563406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5. BOLI NEJAKÉ KONKRÉTNE SITUÁCIE, PRI KTORÝCH SI SPOZOROVAL/A ŠIKANOVANIE?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500034" y="4572008"/>
            <a:ext cx="8358246" cy="2071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dôležité aby medzi žiakmi nedochádzalo k situáciám, ktoré môžu vyhrotiť až šikanovaním jednotlivca prípadne skupiny slabších žiakov. Z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celkového počtu 301 </a:t>
            </a:r>
            <a:r>
              <a:rPr lang="sk-SK" sz="2000" dirty="0" smtClean="0"/>
              <a:t>zúčastnených sa </a:t>
            </a:r>
            <a:r>
              <a:rPr lang="sk-SK" sz="2000" dirty="0" smtClean="0"/>
              <a:t>224(74,42</a:t>
            </a:r>
            <a:r>
              <a:rPr lang="sk-SK" sz="2000" dirty="0" smtClean="0"/>
              <a:t>%) žiakov </a:t>
            </a:r>
            <a:r>
              <a:rPr lang="sk-SK" sz="2000" dirty="0" smtClean="0"/>
              <a:t>vyjadrilo, že vo </a:t>
            </a:r>
            <a:r>
              <a:rPr lang="sk-SK" sz="2000" dirty="0" smtClean="0"/>
              <a:t>svojom okolí doposiaľ </a:t>
            </a:r>
            <a:r>
              <a:rPr lang="sk-SK" sz="2000" dirty="0" smtClean="0"/>
              <a:t>nespozorovali resp. neboli </a:t>
            </a:r>
            <a:r>
              <a:rPr lang="sk-SK" sz="2000" dirty="0" smtClean="0"/>
              <a:t>účastníkmi </a:t>
            </a:r>
            <a:r>
              <a:rPr lang="sk-SK" sz="2000" dirty="0" smtClean="0"/>
              <a:t>situácií pri ktorých by dochádzalo k šikanovaniu. Napriek tomu, že sa škola snaží vytvárať pre žiakov bezpečné prostredie pre výchovu a vzdelávanie,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77(25,58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žiakov sa vyjadrilo, že 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spozorovalo konkrétne situácie pri ktorých dochádzalo k šikanovaniu</a:t>
            </a:r>
            <a:r>
              <a:rPr kumimoji="0" lang="sk-SK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2214546" y="1142984"/>
          <a:ext cx="5429287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6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57150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</a:rPr>
              <a:t>6. MYSLÍŠ SI, ŽE SA V TVOJEJ TRIEDE OBJAVUJE ŠIKANOVANIE?</a:t>
            </a:r>
            <a:endParaRPr lang="sk-SK" sz="2400" b="1" dirty="0">
              <a:solidFill>
                <a:schemeClr val="tx1"/>
              </a:solidFill>
            </a:endParaRPr>
          </a:p>
        </p:txBody>
      </p:sp>
      <p:sp>
        <p:nvSpPr>
          <p:cNvPr id="6" name="Podnadpis 6"/>
          <p:cNvSpPr txBox="1">
            <a:spLocks/>
          </p:cNvSpPr>
          <p:nvPr/>
        </p:nvSpPr>
        <p:spPr>
          <a:xfrm>
            <a:off x="285720" y="4857760"/>
            <a:ext cx="8643998" cy="1643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sk-SK" sz="2000" dirty="0" smtClean="0"/>
              <a:t>Z celkového počtu 301 zúčastnených žiakov sa 209 (69,44%) vyjadrilo, že v triedach, ktoré navštevujú nespozorovali šikanovanie. To znamená, že žiaci majú vytvorenú príjemnú klímu v triede a v kolektíve nie sú závažné problémy</a:t>
            </a:r>
            <a:r>
              <a:rPr lang="sk-SK" sz="2000" dirty="0" smtClean="0"/>
              <a:t>. 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sk-SK" sz="2000" dirty="0" smtClean="0"/>
              <a:t>Napriek tomu, že sa škola snaží vytvárať pre žiakov príjemné a bezpečné prostredie sa 92 (30,56) žiakov vyjadrilo, že spozorovali v kolektíve šikanovanie.  </a:t>
            </a:r>
            <a:endParaRPr kumimoji="0" lang="sk-SK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2143108" y="1071546"/>
          <a:ext cx="5214973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1228</Words>
  <Application>Microsoft Office PowerPoint</Application>
  <PresentationFormat>Předvádění na obrazovce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ZHODNOTENIE DOTAZNÍKA </vt:lpstr>
      <vt:lpstr>VÝCHOVNÉ OPATRENIA</vt:lpstr>
      <vt:lpstr>VÝCHOVNÉ OPATRENIA</vt:lpstr>
      <vt:lpstr>VÝCHOVNÉ OPATRENIA</vt:lpstr>
      <vt:lpstr>VÝCHOVNÉ OPATRENIA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</dc:creator>
  <cp:lastModifiedBy>Tomáš</cp:lastModifiedBy>
  <cp:revision>73</cp:revision>
  <dcterms:created xsi:type="dcterms:W3CDTF">2019-12-02T20:49:19Z</dcterms:created>
  <dcterms:modified xsi:type="dcterms:W3CDTF">2019-12-15T20:42:45Z</dcterms:modified>
</cp:coreProperties>
</file>