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LgFPnBCB8+2Y9NlLKgFWg==" hashData="VjSD8AxrnhOHgVO95FWCxvf0UR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3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4C5E-056C-41E4-B01B-8D99D29EA594}" type="datetimeFigureOut">
              <a:rPr lang="sk-SK" smtClean="0"/>
              <a:pPr/>
              <a:t>30. 10. 2011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6AC0-9FFA-4E2F-BCBC-8F3337FD5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Minos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sk.wikipedia.org/w/index.php?title=P%C3%A1sifa%C3%A9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sk.wikipedia.org/wiki/Daidal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Kr%C3%A9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sk.wikipedia.org/w/index.php?title=Androge%C3%B3s&amp;action=edit&amp;redlink=1" TargetMode="External"/><Relationship Id="rId4" Type="http://schemas.openxmlformats.org/officeDocument/2006/relationships/hyperlink" Target="http://sk.wikipedia.org/wiki/At%C3%A9n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/index.php?title=Aigeus&amp;action=edit&amp;redlink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sk.wikipedia.org/w/index.php?title=Th%C3%A9seus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Afrodi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sk.wikipedia.org/wiki/Ariadn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z3d5x-MUT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hyperlink" Target="http://www.youtube.com/watch?v=bgx5xS7dBJk&amp;feature=relat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cript%20type=%22text/javascript%22%3ex=53;y=85;s=%22s11837%22;%3c/script%3e%3cscript%20src=%22http:/www.celysvet.cz/js/smiles.js%22%3e%3c/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amivetka\Desktop\Pozn&#225;mky%20-%20Minojsk&#225;%20civiliz&#225;cia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kument_programu_Microsoft_Office_Word1.docx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b="1" dirty="0" smtClean="0">
                <a:solidFill>
                  <a:srgbClr val="FF0000"/>
                </a:solidFill>
                <a:latin typeface="Burnstown Dam" pitchFamily="2" charset="0"/>
              </a:rPr>
              <a:t>STAROVEKÉ GRÉCKO</a:t>
            </a:r>
            <a:endParaRPr lang="sk-SK" sz="7200" b="1" dirty="0">
              <a:solidFill>
                <a:srgbClr val="FF0000"/>
              </a:solidFill>
              <a:latin typeface="Burnstown Dam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3056384" cy="55091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6. ročník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444208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Iveta </a:t>
            </a:r>
            <a:r>
              <a:rPr lang="sk-SK" dirty="0" err="1" smtClean="0"/>
              <a:t>Hampelová</a:t>
            </a:r>
            <a:endParaRPr lang="sk-SK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12508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4"/>
            <a:ext cx="4762500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4392488" cy="3936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BlokTextu 8"/>
          <p:cNvSpPr txBox="1"/>
          <p:nvPr/>
        </p:nvSpPr>
        <p:spPr>
          <a:xfrm>
            <a:off x="179512" y="6309320"/>
            <a:ext cx="28083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THESEUS A MINOTAURUS</a:t>
            </a:r>
            <a:endParaRPr lang="sk-SK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21088"/>
            <a:ext cx="2095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347864" y="1052736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alác v </a:t>
            </a:r>
            <a:r>
              <a:rPr lang="sk-SK" dirty="0" err="1" smtClean="0"/>
              <a:t>Knósse</a:t>
            </a:r>
            <a:endParaRPr lang="sk-SK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140968"/>
            <a:ext cx="209550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BlokTextu 12"/>
          <p:cNvSpPr txBox="1"/>
          <p:nvPr/>
        </p:nvSpPr>
        <p:spPr>
          <a:xfrm>
            <a:off x="4067944" y="6309320"/>
            <a:ext cx="3456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n</a:t>
            </a:r>
            <a:r>
              <a:rPr lang="sk-SK" dirty="0" smtClean="0"/>
              <a:t>eznáme znaky na disku </a:t>
            </a:r>
            <a:r>
              <a:rPr lang="sk-SK" dirty="0" err="1" smtClean="0"/>
              <a:t>Phaistos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392" y="332656"/>
            <a:ext cx="74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88640"/>
            <a:ext cx="1217290" cy="16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4084" y="1628800"/>
            <a:ext cx="2029916" cy="134651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6478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ČAS NA </a:t>
            </a:r>
            <a:r>
              <a:rPr lang="sk-SK" b="1" dirty="0" smtClean="0">
                <a:solidFill>
                  <a:srgbClr val="C00000"/>
                </a:solidFill>
              </a:rPr>
              <a:t>GRÉCKE BÁJE A POVESTI </a:t>
            </a:r>
            <a:r>
              <a:rPr lang="sk-SK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/>
              <a:t>M</a:t>
            </a:r>
            <a:r>
              <a:rPr lang="sk-SK" dirty="0" smtClean="0"/>
              <a:t>anželku krétskeho kráľa </a:t>
            </a:r>
            <a:r>
              <a:rPr lang="sk-SK" dirty="0" err="1" smtClean="0">
                <a:hlinkClick r:id="rId3" tooltip="Minos"/>
              </a:rPr>
              <a:t>Mina</a:t>
            </a:r>
            <a:r>
              <a:rPr lang="sk-SK" dirty="0" smtClean="0"/>
              <a:t> </a:t>
            </a:r>
            <a:r>
              <a:rPr lang="sk-SK" dirty="0" err="1" smtClean="0">
                <a:hlinkClick r:id="rId4" tooltip="Pásifaé (stránka neexistuje)"/>
              </a:rPr>
              <a:t>Pásifaé</a:t>
            </a:r>
            <a:r>
              <a:rPr lang="sk-SK" dirty="0" smtClean="0"/>
              <a:t> zviedol</a:t>
            </a:r>
          </a:p>
          <a:p>
            <a:pPr>
              <a:buNone/>
            </a:pPr>
            <a:r>
              <a:rPr lang="sk-SK" dirty="0" smtClean="0"/>
              <a:t>biely býk. Po čase porodila </a:t>
            </a:r>
            <a:r>
              <a:rPr lang="sk-SK" dirty="0" err="1" smtClean="0"/>
              <a:t>Minotaura</a:t>
            </a:r>
            <a:r>
              <a:rPr lang="sk-SK" dirty="0" smtClean="0"/>
              <a:t>, netvora s</a:t>
            </a:r>
          </a:p>
          <a:p>
            <a:pPr>
              <a:buNone/>
            </a:pPr>
            <a:r>
              <a:rPr lang="sk-SK" dirty="0" smtClean="0"/>
              <a:t>ľudským telom a býčou hlavou. </a:t>
            </a:r>
            <a:endParaRPr lang="sk-S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271943" cy="23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77072"/>
            <a:ext cx="17907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 r="69500"/>
          <a:stretch>
            <a:fillRect/>
          </a:stretch>
        </p:blipFill>
        <p:spPr bwMode="auto">
          <a:xfrm>
            <a:off x="6660232" y="2636912"/>
            <a:ext cx="1726729" cy="361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2010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179512" y="188640"/>
            <a:ext cx="856895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sk-SK" sz="2400" dirty="0" smtClean="0"/>
              <a:t>Kráľ si nechal od známeho aténskeho staviteľa sochára </a:t>
            </a:r>
            <a:r>
              <a:rPr lang="sk-SK" sz="2400" dirty="0" err="1" smtClean="0">
                <a:hlinkClick r:id="rId4" tooltip="Daidalos"/>
              </a:rPr>
              <a:t>Daidala</a:t>
            </a:r>
            <a:r>
              <a:rPr lang="sk-SK" sz="2400" dirty="0" smtClean="0"/>
              <a:t> </a:t>
            </a:r>
            <a:r>
              <a:rPr lang="sk-SK" sz="2400" dirty="0" err="1" smtClean="0"/>
              <a:t>pos</a:t>
            </a:r>
            <a:r>
              <a:rPr lang="sk-SK" sz="2400" dirty="0" smtClean="0"/>
              <a:t>- taviť </a:t>
            </a:r>
            <a:r>
              <a:rPr lang="sk-SK" sz="2400" dirty="0" smtClean="0">
                <a:solidFill>
                  <a:srgbClr val="C00000"/>
                </a:solidFill>
              </a:rPr>
              <a:t>labyrint</a:t>
            </a:r>
            <a:r>
              <a:rPr lang="sk-SK" sz="2400" dirty="0" smtClean="0"/>
              <a:t>, do ktorého potom nevlastného krvilačného syna uväznil. </a:t>
            </a:r>
          </a:p>
          <a:p>
            <a:pPr>
              <a:buNone/>
            </a:pPr>
            <a:r>
              <a:rPr lang="sk-SK" sz="2400" dirty="0" smtClean="0"/>
              <a:t>Nevernej kráľovnej  </a:t>
            </a:r>
            <a:r>
              <a:rPr lang="sk-SK" sz="2400" dirty="0" err="1" smtClean="0"/>
              <a:t>Pásifaé</a:t>
            </a:r>
            <a:r>
              <a:rPr lang="sk-SK" sz="2400" dirty="0" smtClean="0"/>
              <a:t> pripravil kráľ </a:t>
            </a:r>
            <a:r>
              <a:rPr lang="sk-SK" sz="2400" dirty="0" err="1" smtClean="0"/>
              <a:t>Minos</a:t>
            </a:r>
            <a:r>
              <a:rPr lang="sk-SK" sz="2400" dirty="0" smtClean="0"/>
              <a:t> rafinovanú a krutú</a:t>
            </a:r>
          </a:p>
          <a:p>
            <a:pPr>
              <a:buNone/>
            </a:pPr>
            <a:r>
              <a:rPr lang="sk-SK" sz="2400" dirty="0" smtClean="0"/>
              <a:t>smrť.</a:t>
            </a:r>
            <a:endParaRPr lang="sk-SK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49317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95736" y="3933056"/>
            <a:ext cx="6678488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sk-SK" sz="2800" dirty="0" smtClean="0"/>
              <a:t>Medzi </a:t>
            </a:r>
            <a:r>
              <a:rPr lang="sk-SK" sz="2800" dirty="0" smtClean="0">
                <a:hlinkClick r:id="rId3" tooltip="Kréta"/>
              </a:rPr>
              <a:t>Krétou</a:t>
            </a:r>
            <a:r>
              <a:rPr lang="sk-SK" sz="2800" dirty="0" smtClean="0"/>
              <a:t> a </a:t>
            </a:r>
            <a:r>
              <a:rPr lang="sk-SK" sz="2800" dirty="0" smtClean="0">
                <a:hlinkClick r:id="rId4" tooltip="Atény"/>
              </a:rPr>
              <a:t>Aténami</a:t>
            </a:r>
            <a:r>
              <a:rPr lang="sk-SK" sz="2800" dirty="0" smtClean="0"/>
              <a:t> vypukla vojna potom, čo bol na hrách v </a:t>
            </a:r>
            <a:r>
              <a:rPr lang="sk-SK" sz="2800" dirty="0" err="1" smtClean="0"/>
              <a:t>Aténách</a:t>
            </a:r>
            <a:r>
              <a:rPr lang="sk-SK" sz="2800" dirty="0" smtClean="0"/>
              <a:t> zabitý syn kráľa </a:t>
            </a:r>
            <a:r>
              <a:rPr lang="sk-SK" sz="2800" dirty="0" err="1" smtClean="0"/>
              <a:t>Mina</a:t>
            </a:r>
            <a:r>
              <a:rPr lang="sk-SK" sz="2800" dirty="0"/>
              <a:t> </a:t>
            </a:r>
            <a:r>
              <a:rPr lang="sk-SK" sz="2800" dirty="0" err="1" smtClean="0">
                <a:hlinkClick r:id="rId5" tooltip="Androgeós (stránka neexistuje)"/>
              </a:rPr>
              <a:t>Androgeós</a:t>
            </a:r>
            <a:r>
              <a:rPr lang="sk-SK" sz="2800" dirty="0" smtClean="0"/>
              <a:t>. Atény padli a boli odvtedy povinné odvádzať Kréte ľudskú obeť - každý rok museli poslať sedem panien a sedem chlapcov pre </a:t>
            </a:r>
            <a:r>
              <a:rPr lang="sk-SK" sz="2800" dirty="0" err="1" smtClean="0"/>
              <a:t>Minotaura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47722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79512" y="188640"/>
            <a:ext cx="667848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sk-SK" sz="2800" dirty="0" smtClean="0"/>
              <a:t>Syn </a:t>
            </a:r>
            <a:r>
              <a:rPr lang="sk-SK" sz="2800" dirty="0" err="1" smtClean="0"/>
              <a:t>aténského</a:t>
            </a:r>
            <a:r>
              <a:rPr lang="sk-SK" sz="2800" dirty="0" smtClean="0"/>
              <a:t> kráľa </a:t>
            </a:r>
            <a:r>
              <a:rPr lang="sk-SK" sz="2800" dirty="0" err="1" smtClean="0">
                <a:hlinkClick r:id="rId3" tooltip="Aigeus (stránka neexistuje)"/>
              </a:rPr>
              <a:t>Aigea</a:t>
            </a:r>
            <a:r>
              <a:rPr lang="sk-SK" sz="2800" dirty="0" smtClean="0"/>
              <a:t>, </a:t>
            </a:r>
            <a:r>
              <a:rPr lang="sk-SK" sz="2800" dirty="0" err="1" smtClean="0">
                <a:hlinkClick r:id="rId4" tooltip="Théseus (stránka neexistuje)"/>
              </a:rPr>
              <a:t>Théseus</a:t>
            </a:r>
            <a:r>
              <a:rPr lang="sk-SK" sz="2800" dirty="0" smtClean="0"/>
              <a:t>, </a:t>
            </a:r>
            <a:r>
              <a:rPr lang="sk-SK" sz="2800" dirty="0" smtClean="0"/>
              <a:t>sa </a:t>
            </a:r>
            <a:r>
              <a:rPr lang="sk-SK" sz="2800" dirty="0" smtClean="0"/>
              <a:t>vypravil </a:t>
            </a:r>
            <a:r>
              <a:rPr lang="sk-SK" sz="2800" dirty="0" smtClean="0"/>
              <a:t>s obeťami loďou na Krétu a bol odhodlaný netvora zabiť. Krétsky kráľ ho milo prijal, poprial mu šťastie, no upozornil ho, že aj keď </a:t>
            </a:r>
            <a:r>
              <a:rPr lang="sk-SK" sz="2800" dirty="0" err="1" smtClean="0"/>
              <a:t>Minotaura</a:t>
            </a:r>
            <a:r>
              <a:rPr lang="sk-SK" sz="2800" dirty="0" smtClean="0"/>
              <a:t> zabije, nedostane sa z labyrintu von.</a:t>
            </a:r>
            <a:endParaRPr lang="sk-S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486" y="2996952"/>
            <a:ext cx="3854496" cy="36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68960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51520" y="260648"/>
            <a:ext cx="53823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400" dirty="0" smtClean="0"/>
              <a:t>S pomocou bohyne </a:t>
            </a:r>
            <a:r>
              <a:rPr lang="sk-SK" sz="2400" dirty="0" smtClean="0">
                <a:hlinkClick r:id="rId3" tooltip="Afrodita"/>
              </a:rPr>
              <a:t>Afrodity</a:t>
            </a:r>
            <a:r>
              <a:rPr lang="sk-SK" sz="2400" dirty="0" smtClean="0"/>
              <a:t> sa </a:t>
            </a:r>
            <a:r>
              <a:rPr lang="sk-SK" sz="2400" dirty="0" err="1" smtClean="0"/>
              <a:t>Théseovi</a:t>
            </a:r>
            <a:r>
              <a:rPr lang="sk-SK" sz="2400" dirty="0" smtClean="0"/>
              <a:t> zapáčila kráľovská dcéra </a:t>
            </a:r>
            <a:r>
              <a:rPr lang="sk-SK" sz="2400" dirty="0" err="1" smtClean="0">
                <a:hlinkClick r:id="rId4" tooltip="Ariadna"/>
              </a:rPr>
              <a:t>Ariadna</a:t>
            </a:r>
            <a:r>
              <a:rPr lang="sk-SK" sz="2400" dirty="0" smtClean="0"/>
              <a:t> a aj ona sa do neho zamilovala. V predvečer boja dala </a:t>
            </a:r>
            <a:r>
              <a:rPr lang="sk-SK" sz="2400" dirty="0" err="1" smtClean="0"/>
              <a:t>Théseovi</a:t>
            </a:r>
            <a:r>
              <a:rPr lang="sk-SK" sz="2400" dirty="0" smtClean="0"/>
              <a:t> kúzelný meč a klbko nite, ktoré za sebou mal rozmotávať, vďaka čomu nájde cestu von.</a:t>
            </a:r>
            <a:endParaRPr lang="sk-SK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0648"/>
            <a:ext cx="3039219" cy="4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08919"/>
            <a:ext cx="2736304" cy="39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644008" y="4149080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AFRODITA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27784" y="6021288"/>
            <a:ext cx="172819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ARIADNA</a:t>
            </a:r>
            <a:endParaRPr lang="sk-SK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79512" y="188640"/>
            <a:ext cx="864096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800" dirty="0" smtClean="0"/>
              <a:t>Ráno boli obete odvedené k labyrintu, ale do vnútra vošiel len </a:t>
            </a:r>
            <a:r>
              <a:rPr lang="sk-SK" sz="2800" dirty="0" err="1" smtClean="0"/>
              <a:t>Théseus</a:t>
            </a:r>
            <a:r>
              <a:rPr lang="sk-SK" sz="2800" dirty="0" smtClean="0"/>
              <a:t>, ktorý cestou odvíjal </a:t>
            </a:r>
            <a:r>
              <a:rPr lang="sk-SK" sz="2800" dirty="0" err="1" smtClean="0"/>
              <a:t>Ariadninu</a:t>
            </a:r>
            <a:r>
              <a:rPr lang="sk-SK" sz="2800" dirty="0" smtClean="0"/>
              <a:t> niť a chodbami sa dostal až k netvorovi a </a:t>
            </a:r>
            <a:r>
              <a:rPr lang="sk-SK" sz="2800" dirty="0" err="1" smtClean="0"/>
              <a:t>Minotaura</a:t>
            </a:r>
            <a:r>
              <a:rPr lang="sk-SK" sz="2800" dirty="0" smtClean="0"/>
              <a:t> v ťažkom súboji zabil. Dostal sa von z labyrintu. Kráľ mu ďakoval za zabitie </a:t>
            </a:r>
            <a:r>
              <a:rPr lang="sk-SK" sz="2800" dirty="0" err="1" smtClean="0"/>
              <a:t>netvo</a:t>
            </a:r>
            <a:r>
              <a:rPr lang="sk-SK" sz="2800" dirty="0" smtClean="0"/>
              <a:t>- </a:t>
            </a:r>
            <a:r>
              <a:rPr lang="sk-SK" sz="2800" dirty="0" err="1" smtClean="0"/>
              <a:t>ra</a:t>
            </a:r>
            <a:r>
              <a:rPr lang="sk-SK" sz="2800" dirty="0" smtClean="0"/>
              <a:t> a zrušil povinnú každoročnú obetu Atén.</a:t>
            </a:r>
            <a:endParaRPr lang="sk-SK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624594" cy="36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89514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348879"/>
            <a:ext cx="2736304" cy="2582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6478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b="1" dirty="0" smtClean="0">
                <a:solidFill>
                  <a:srgbClr val="7030A0"/>
                </a:solidFill>
              </a:rPr>
              <a:t>A teraz zadržte dych –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b="1" dirty="0" smtClean="0">
                <a:solidFill>
                  <a:srgbClr val="C00000"/>
                </a:solidFill>
              </a:rPr>
              <a:t>pozývam vás na cestu časom...3 500 rokov naspäť</a:t>
            </a:r>
            <a:endParaRPr lang="sk-SK" sz="27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staroveká minojská civilizácia    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Knóssos</a:t>
            </a:r>
            <a:r>
              <a:rPr lang="sk-SK" dirty="0" smtClean="0">
                <a:hlinkClick r:id="rId4"/>
              </a:rPr>
              <a:t> - minojský palác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5" name="Šípka doľava 4"/>
          <p:cNvSpPr/>
          <p:nvPr/>
        </p:nvSpPr>
        <p:spPr>
          <a:xfrm>
            <a:off x="5940152" y="1700808"/>
            <a:ext cx="129614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/>
          <p:cNvSpPr/>
          <p:nvPr/>
        </p:nvSpPr>
        <p:spPr>
          <a:xfrm>
            <a:off x="5940152" y="2348880"/>
            <a:ext cx="129614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339752" y="3645024"/>
            <a:ext cx="4536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Tak ako? Páčil sa vám výlet?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95536" y="4149080"/>
            <a:ext cx="81369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Keďže čoskoro bude koniec hodiny, nastal čas, aby ste ukázali, čo všetko ste sa dnes naučili!  </a:t>
            </a:r>
            <a:endParaRPr lang="sk-SK" sz="2800" dirty="0"/>
          </a:p>
        </p:txBody>
      </p:sp>
      <p:pic>
        <p:nvPicPr>
          <p:cNvPr id="12290" name="Picture 2" descr="C:\Users\hamivetka\AppData\Local\Microsoft\Windows\Temporary Internet Files\Content.IE5\V0BD3YFW\MC9004404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97152"/>
            <a:ext cx="1368425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6478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Burnstown Dam" pitchFamily="2" charset="0"/>
              </a:rPr>
              <a:t>Kto vie, odpovie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Burnstown Dam" pitchFamily="2" charset="0"/>
                <a:sym typeface="Wingdings" pitchFamily="2" charset="2"/>
              </a:rPr>
              <a:t></a:t>
            </a:r>
            <a:endParaRPr lang="sk-SK" b="1" dirty="0">
              <a:solidFill>
                <a:schemeClr val="accent1">
                  <a:lumMod val="50000"/>
                </a:schemeClr>
              </a:solidFill>
              <a:latin typeface="Burnstown Dam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sk-SK" sz="2800" b="1" dirty="0" smtClean="0">
                <a:solidFill>
                  <a:srgbClr val="C00000"/>
                </a:solidFill>
              </a:rPr>
              <a:t>Kde sa rozvinula minojská civilizácia?</a:t>
            </a:r>
          </a:p>
          <a:p>
            <a:pPr marL="514350" indent="-514350">
              <a:buNone/>
            </a:pPr>
            <a:r>
              <a:rPr lang="sk-SK" sz="2400" dirty="0" smtClean="0"/>
              <a:t>Na ostrove Kréta. 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2.    Čo vieš o pôvode </a:t>
            </a:r>
            <a:r>
              <a:rPr lang="sk-SK" sz="2800" b="1" dirty="0" err="1" smtClean="0">
                <a:solidFill>
                  <a:srgbClr val="C00000"/>
                </a:solidFill>
              </a:rPr>
              <a:t>Minojčanov</a:t>
            </a:r>
            <a:r>
              <a:rPr lang="sk-SK" sz="2800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sk-SK" sz="2400" dirty="0" smtClean="0"/>
              <a:t>Ich pôvod je neznámy, je zahalený tajomstvom.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3.    Ako sa volalo hlavné mesto </a:t>
            </a:r>
            <a:r>
              <a:rPr lang="sk-SK" sz="2800" b="1" dirty="0" err="1" smtClean="0">
                <a:solidFill>
                  <a:srgbClr val="C00000"/>
                </a:solidFill>
              </a:rPr>
              <a:t>Minojčanov</a:t>
            </a:r>
            <a:r>
              <a:rPr lang="sk-SK" sz="2800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sk-SK" sz="2800" dirty="0" err="1" smtClean="0"/>
              <a:t>Knóssos</a:t>
            </a:r>
            <a:r>
              <a:rPr lang="sk-SK" sz="2800" dirty="0" smtClean="0"/>
              <a:t>.</a:t>
            </a:r>
            <a:endParaRPr lang="sk-SK" sz="2800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4.    Aký kult vyznávali?</a:t>
            </a:r>
          </a:p>
          <a:p>
            <a:pPr marL="514350" indent="-514350">
              <a:buNone/>
            </a:pPr>
            <a:r>
              <a:rPr lang="sk-SK" sz="2400" dirty="0" smtClean="0"/>
              <a:t>Kult Veľkej matky.</a:t>
            </a:r>
          </a:p>
          <a:p>
            <a:pPr marL="514350" indent="-514350">
              <a:buNone/>
            </a:pPr>
            <a:r>
              <a:rPr lang="sk-SK" sz="2400" dirty="0" smtClean="0">
                <a:solidFill>
                  <a:srgbClr val="C00000"/>
                </a:solidFill>
              </a:rPr>
              <a:t>5.     </a:t>
            </a:r>
            <a:r>
              <a:rPr lang="sk-SK" sz="2800" b="1" dirty="0" smtClean="0">
                <a:solidFill>
                  <a:srgbClr val="C00000"/>
                </a:solidFill>
              </a:rPr>
              <a:t>Aké boli ich symboly?</a:t>
            </a:r>
          </a:p>
          <a:p>
            <a:pPr marL="514350" indent="-514350">
              <a:buNone/>
            </a:pPr>
            <a:r>
              <a:rPr lang="sk-SK" sz="2800" dirty="0" smtClean="0"/>
              <a:t>Býk a dvojsečná sekera.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6.    Čím sa živili </a:t>
            </a:r>
            <a:r>
              <a:rPr lang="sk-SK" sz="2800" b="1" dirty="0" err="1" smtClean="0">
                <a:solidFill>
                  <a:srgbClr val="C00000"/>
                </a:solidFill>
              </a:rPr>
              <a:t>Minojčania</a:t>
            </a:r>
            <a:r>
              <a:rPr lang="sk-SK" sz="2800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sk-SK" sz="2800" dirty="0" smtClean="0"/>
              <a:t>Obchodom, poľnohospodárstvom, pastierstvom, rybolovom.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7.    Kto bol </a:t>
            </a:r>
            <a:r>
              <a:rPr lang="sk-SK" sz="2800" b="1" dirty="0" err="1" smtClean="0">
                <a:solidFill>
                  <a:srgbClr val="C00000"/>
                </a:solidFill>
              </a:rPr>
              <a:t>Minotaurus</a:t>
            </a:r>
            <a:r>
              <a:rPr lang="sk-SK" sz="2800" b="1" dirty="0" smtClean="0">
                <a:solidFill>
                  <a:srgbClr val="C00000"/>
                </a:solidFill>
              </a:rPr>
              <a:t>? </a:t>
            </a:r>
          </a:p>
          <a:p>
            <a:pPr marL="514350" indent="-514350">
              <a:buNone/>
            </a:pPr>
            <a:r>
              <a:rPr lang="sk-SK" sz="2800" dirty="0" smtClean="0"/>
              <a:t>Bájna bytosť – spolovice človek, spolovice býk.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8.    Prečo zanikla minojská civilizácia?</a:t>
            </a:r>
          </a:p>
          <a:p>
            <a:pPr marL="514350" indent="-514350">
              <a:buNone/>
            </a:pPr>
            <a:r>
              <a:rPr lang="sk-SK" sz="2800" dirty="0" smtClean="0"/>
              <a:t>Nevedno – možno prírodná katastrofa, možno vojna.</a:t>
            </a:r>
          </a:p>
          <a:p>
            <a:pPr marL="514350" indent="-514350">
              <a:buAutoNum type="arabicPeriod"/>
            </a:pPr>
            <a:endParaRPr lang="sk-SK" sz="28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sk-SK" sz="2800" dirty="0" smtClean="0"/>
          </a:p>
          <a:p>
            <a:pPr marL="514350" indent="-514350">
              <a:buAutoNum type="arabicPeriod"/>
            </a:pPr>
            <a:endParaRPr lang="sk-SK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ÚŽASNÉ!!! STE ŠIKULÁCI!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611560" y="4509120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Teraz </a:t>
            </a:r>
            <a:r>
              <a:rPr lang="sk-SK" dirty="0" err="1" smtClean="0"/>
              <a:t>šupky-dupky</a:t>
            </a:r>
            <a:r>
              <a:rPr lang="sk-SK" dirty="0" smtClean="0"/>
              <a:t> nachystať zošity a písacie potreby, ideme si nakresliť pojmovú mapu.</a:t>
            </a:r>
            <a:endParaRPr lang="sk-SK" dirty="0"/>
          </a:p>
        </p:txBody>
      </p:sp>
      <p:pic>
        <p:nvPicPr>
          <p:cNvPr id="8" name="Obrázok 7" descr="s1183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844824"/>
            <a:ext cx="1260525" cy="2021597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6478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Skôr, ako sa pustíme do skúmania Starovekého Grécka,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200" dirty="0" smtClean="0"/>
              <a:t>povedz, čo si predstavíš, ak počuješ </a:t>
            </a:r>
            <a:r>
              <a:rPr lang="sk-SK" sz="2000" dirty="0" smtClean="0"/>
              <a:t>slovo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GRÉCKO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933700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bdĺžnik 5"/>
          <p:cNvSpPr/>
          <p:nvPr/>
        </p:nvSpPr>
        <p:spPr>
          <a:xfrm>
            <a:off x="2699792" y="1484784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Akropola v Aténach</a:t>
            </a:r>
            <a:endParaRPr lang="sk-SK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561276" cy="34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779912" y="2132856"/>
            <a:ext cx="28798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  <a:r>
              <a:rPr lang="sk-SK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ádherné sochy</a:t>
            </a:r>
            <a:endParaRPr lang="sk-SK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081779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Obdĺžnik 9"/>
          <p:cNvSpPr/>
          <p:nvPr/>
        </p:nvSpPr>
        <p:spPr>
          <a:xfrm>
            <a:off x="611560" y="3356992"/>
            <a:ext cx="1950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sk-SK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rch Olymp</a:t>
            </a:r>
            <a:endParaRPr lang="sk-SK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996952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3851920" y="4221088"/>
            <a:ext cx="2067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sk-SK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rójsky kôň</a:t>
            </a:r>
            <a:endParaRPr lang="sk-SK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013176"/>
            <a:ext cx="2286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4355976" y="6093296"/>
            <a:ext cx="2579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finančné problémy</a:t>
            </a:r>
            <a:endParaRPr lang="sk-SK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797152"/>
            <a:ext cx="1723256" cy="131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ĺžnik 15"/>
          <p:cNvSpPr/>
          <p:nvPr/>
        </p:nvSpPr>
        <p:spPr>
          <a:xfrm>
            <a:off x="3923928" y="5661248"/>
            <a:ext cx="15717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dovolenka</a:t>
            </a:r>
            <a:endParaRPr lang="sk-SK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987824" y="332656"/>
            <a:ext cx="26642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MINOJSKÁ CIVILIZÁCIA</a:t>
            </a:r>
          </a:p>
          <a:p>
            <a:pPr algn="ctr"/>
            <a:r>
              <a:rPr lang="sk-SK" dirty="0" smtClean="0"/>
              <a:t>2800 – 1100 pred </a:t>
            </a:r>
            <a:r>
              <a:rPr lang="sk-SK" dirty="0" err="1" smtClean="0"/>
              <a:t>n.l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79512" y="1124744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o</a:t>
            </a:r>
            <a:r>
              <a:rPr lang="sk-SK" dirty="0" smtClean="0"/>
              <a:t>bjaviteľ - sir </a:t>
            </a:r>
            <a:r>
              <a:rPr lang="sk-SK" dirty="0" err="1" smtClean="0"/>
              <a:t>Arthur</a:t>
            </a:r>
            <a:r>
              <a:rPr lang="sk-SK" dirty="0"/>
              <a:t> </a:t>
            </a:r>
            <a:r>
              <a:rPr lang="sk-SK" dirty="0" err="1" smtClean="0"/>
              <a:t>Evans</a:t>
            </a:r>
            <a:endParaRPr lang="sk-SK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179512" y="1628800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meno podľa bájneho kráľa MINOA</a:t>
            </a:r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1403648" y="54868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3635896" y="1412776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o</a:t>
            </a:r>
            <a:r>
              <a:rPr lang="sk-SK" dirty="0" smtClean="0"/>
              <a:t>strov Kréta</a:t>
            </a:r>
            <a:endParaRPr lang="sk-SK" dirty="0"/>
          </a:p>
        </p:txBody>
      </p:sp>
      <p:cxnSp>
        <p:nvCxnSpPr>
          <p:cNvPr id="13" name="Rovná spojovacia šípka 12"/>
          <p:cNvCxnSpPr>
            <a:stCxn id="5" idx="2"/>
          </p:cNvCxnSpPr>
          <p:nvPr/>
        </p:nvCxnSpPr>
        <p:spPr>
          <a:xfrm flipH="1">
            <a:off x="4283968" y="978987"/>
            <a:ext cx="36004" cy="43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347864" y="1916832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h</a:t>
            </a:r>
            <a:r>
              <a:rPr lang="sk-SK" dirty="0" smtClean="0"/>
              <a:t>lavné mesto </a:t>
            </a:r>
            <a:r>
              <a:rPr lang="sk-SK" dirty="0" err="1" smtClean="0"/>
              <a:t>Knóssos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3707904" y="24208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labyrint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6012160" y="1052736"/>
            <a:ext cx="21602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k</a:t>
            </a:r>
            <a:r>
              <a:rPr lang="sk-SK" dirty="0" smtClean="0"/>
              <a:t>ult Veľkej Matky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s</a:t>
            </a:r>
            <a:r>
              <a:rPr lang="sk-SK" dirty="0" smtClean="0"/>
              <a:t>ymboly – </a:t>
            </a:r>
          </a:p>
          <a:p>
            <a:pPr algn="ctr"/>
            <a:r>
              <a:rPr lang="sk-SK" dirty="0" smtClean="0"/>
              <a:t>býk, dvojsečná sekera</a:t>
            </a:r>
            <a:endParaRPr lang="sk-SK" dirty="0"/>
          </a:p>
        </p:txBody>
      </p:sp>
      <p:cxnSp>
        <p:nvCxnSpPr>
          <p:cNvPr id="23" name="Rovná spojovacia šípka 22"/>
          <p:cNvCxnSpPr>
            <a:stCxn id="5" idx="3"/>
            <a:endCxn id="20" idx="0"/>
          </p:cNvCxnSpPr>
          <p:nvPr/>
        </p:nvCxnSpPr>
        <p:spPr>
          <a:xfrm>
            <a:off x="5652120" y="655822"/>
            <a:ext cx="1440160" cy="39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251520" y="5589240"/>
            <a:ext cx="53285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o</a:t>
            </a:r>
            <a:r>
              <a:rPr lang="sk-SK" dirty="0" smtClean="0"/>
              <a:t>bchod, </a:t>
            </a:r>
            <a:r>
              <a:rPr lang="sk-SK" dirty="0" err="1" smtClean="0"/>
              <a:t>poľnohosp</a:t>
            </a:r>
            <a:r>
              <a:rPr lang="sk-SK" dirty="0" smtClean="0"/>
              <a:t>., pastierstvo, rybolov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3707904" y="2924944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m</a:t>
            </a:r>
            <a:r>
              <a:rPr lang="sk-SK" dirty="0" smtClean="0"/>
              <a:t>ocné loďstvo</a:t>
            </a:r>
            <a:endParaRPr lang="sk-SK" dirty="0"/>
          </a:p>
        </p:txBody>
      </p:sp>
      <p:cxnSp>
        <p:nvCxnSpPr>
          <p:cNvPr id="27" name="Rovná spojovacia šípka 26"/>
          <p:cNvCxnSpPr/>
          <p:nvPr/>
        </p:nvCxnSpPr>
        <p:spPr>
          <a:xfrm flipH="1">
            <a:off x="2555776" y="980728"/>
            <a:ext cx="936104" cy="460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5940152" y="4365104"/>
            <a:ext cx="29523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z</a:t>
            </a:r>
            <a:r>
              <a:rPr lang="sk-SK" dirty="0" smtClean="0"/>
              <a:t>ánik – </a:t>
            </a:r>
            <a:r>
              <a:rPr lang="sk-SK" dirty="0" smtClean="0">
                <a:solidFill>
                  <a:srgbClr val="C00000"/>
                </a:solidFill>
              </a:rPr>
              <a:t>možno</a:t>
            </a:r>
            <a:r>
              <a:rPr lang="sk-SK" dirty="0" smtClean="0"/>
              <a:t> prírodná katastrofa, vojna, hladomor...</a:t>
            </a:r>
            <a:endParaRPr lang="sk-SK" dirty="0"/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5580112" y="980728"/>
            <a:ext cx="864096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kt 48"/>
          <p:cNvGraphicFramePr>
            <a:graphicFrameLocks noChangeAspect="1"/>
          </p:cNvGraphicFramePr>
          <p:nvPr/>
        </p:nvGraphicFramePr>
        <p:xfrm>
          <a:off x="1524000" y="1397000"/>
          <a:ext cx="6094413" cy="4064000"/>
        </p:xfrm>
        <a:graphic>
          <a:graphicData uri="http://schemas.openxmlformats.org/presentationml/2006/ole">
            <p:oleObj spid="_x0000_s14338" name="Dokument" r:id="rId5" imgW="6094299" imgH="4063934" progId="Word.Document.12">
              <p:embed/>
            </p:oleObj>
          </a:graphicData>
        </a:graphic>
      </p:graphicFrame>
      <p:sp>
        <p:nvSpPr>
          <p:cNvPr id="22" name="BlokTextu 21"/>
          <p:cNvSpPr txBox="1"/>
          <p:nvPr/>
        </p:nvSpPr>
        <p:spPr>
          <a:xfrm>
            <a:off x="64442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hlinkClick r:id="rId3" action="ppaction://hlinkfile"/>
              </a:rPr>
              <a:t>p</a:t>
            </a:r>
            <a:r>
              <a:rPr lang="sk-SK" dirty="0" smtClean="0">
                <a:hlinkClick r:id="rId3" action="ppaction://hlinkfile"/>
              </a:rPr>
              <a:t>oznámky vo Word 2007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ZDROJE: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sk-SK" sz="1800" dirty="0" smtClean="0"/>
              <a:t>i</a:t>
            </a:r>
            <a:r>
              <a:rPr lang="sk-SK" sz="1800" dirty="0" smtClean="0"/>
              <a:t>nternet</a:t>
            </a:r>
          </a:p>
          <a:p>
            <a:r>
              <a:rPr lang="sk-SK" sz="1800" dirty="0" smtClean="0">
                <a:hlinkClick r:id="rId3"/>
              </a:rPr>
              <a:t>http://</a:t>
            </a:r>
            <a:r>
              <a:rPr lang="sk-SK" sz="1800" dirty="0" smtClean="0">
                <a:hlinkClick r:id="rId3"/>
              </a:rPr>
              <a:t>sk.wikipedia.org</a:t>
            </a:r>
            <a:endParaRPr lang="sk-SK" sz="1800" dirty="0" smtClean="0"/>
          </a:p>
          <a:p>
            <a:r>
              <a:rPr lang="sk-SK" sz="1800" dirty="0" smtClean="0"/>
              <a:t>B. </a:t>
            </a:r>
            <a:r>
              <a:rPr lang="sk-SK" sz="1800" dirty="0" err="1" smtClean="0"/>
              <a:t>Krasnovský</a:t>
            </a:r>
            <a:r>
              <a:rPr lang="sk-SK" sz="1800" dirty="0" smtClean="0"/>
              <a:t>: Dejepis pre 6. ročník ZŠ a 1. ročník gymnázia s osemročným štúdiom</a:t>
            </a:r>
          </a:p>
          <a:p>
            <a:r>
              <a:rPr lang="sk-SK" sz="1800" dirty="0" smtClean="0"/>
              <a:t>P. Valachovič: Dejepis Od staroveku k stredoveku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3645024"/>
            <a:ext cx="792088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400" dirty="0" smtClean="0"/>
              <a:t>ĎAKUJEM VÁM ZA POZORNOSŤ </a:t>
            </a:r>
          </a:p>
          <a:p>
            <a:pPr algn="ctr"/>
            <a:r>
              <a:rPr lang="sk-SK" sz="4400" dirty="0" smtClean="0"/>
              <a:t>A PRAJEM KRÁSNY ZVYŠOK DŇA!</a:t>
            </a:r>
            <a:endParaRPr lang="sk-SK" sz="4400" dirty="0"/>
          </a:p>
        </p:txBody>
      </p:sp>
      <p:pic>
        <p:nvPicPr>
          <p:cNvPr id="7" name="Obrázok 6" descr="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301208"/>
            <a:ext cx="2297596" cy="131291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ČASOVÁ PRIAMKA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39552" y="1844824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Grécko bájí </a:t>
            </a:r>
          </a:p>
          <a:p>
            <a:pPr algn="ctr"/>
            <a:r>
              <a:rPr lang="sk-SK" dirty="0" smtClean="0"/>
              <a:t>a povestí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411760" y="1844824"/>
            <a:ext cx="187220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Dávnoveké Grécko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283968" y="1844824"/>
            <a:ext cx="1296144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Klasické </a:t>
            </a:r>
          </a:p>
          <a:p>
            <a:pPr algn="ctr"/>
            <a:r>
              <a:rPr lang="sk-SK" dirty="0" smtClean="0"/>
              <a:t>Grécko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580112" y="1844824"/>
            <a:ext cx="151216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Helenizmus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7092280" y="1844824"/>
            <a:ext cx="1512168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Rímska nadvláda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39552" y="29969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2000                     1200          1000          500                 336                      146            0</a:t>
            </a:r>
            <a:endParaRPr lang="sk-SK" dirty="0"/>
          </a:p>
        </p:txBody>
      </p:sp>
      <p:cxnSp>
        <p:nvCxnSpPr>
          <p:cNvPr id="13" name="Rovná spojovacia šípka 12"/>
          <p:cNvCxnSpPr/>
          <p:nvPr/>
        </p:nvCxnSpPr>
        <p:spPr>
          <a:xfrm flipV="1">
            <a:off x="2411760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3419872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4283968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5580112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7092280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7884368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683568" y="29969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7884368" y="29969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86751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251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2190750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BlokTextu 26"/>
          <p:cNvSpPr txBox="1"/>
          <p:nvPr/>
        </p:nvSpPr>
        <p:spPr>
          <a:xfrm>
            <a:off x="827584" y="6093296"/>
            <a:ext cx="12241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POSEIDON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7596336" y="5517232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ZEUS</a:t>
            </a:r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3563888" y="6093296"/>
            <a:ext cx="15841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MEDÚZA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4716016" y="3789040"/>
            <a:ext cx="1872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MINOTAURUS</a:t>
            </a:r>
            <a:endParaRPr lang="sk-SK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VIEŠ, KDE SA NACHÁDZA GRÉCKO?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Zástupný symbol obsahu 6" descr="P11504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09039" y="1600200"/>
            <a:ext cx="4925922" cy="4525963"/>
          </a:xfrm>
        </p:spPr>
      </p:pic>
      <p:sp>
        <p:nvSpPr>
          <p:cNvPr id="8" name="BlokTextu 7"/>
          <p:cNvSpPr txBox="1"/>
          <p:nvPr/>
        </p:nvSpPr>
        <p:spPr>
          <a:xfrm>
            <a:off x="179512" y="623731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 si si pozorne pozrel mapu, vidíš, že územie obývané Grékmi, je vyznačené </a:t>
            </a:r>
            <a:r>
              <a:rPr lang="sk-SK" b="1" dirty="0" smtClean="0">
                <a:solidFill>
                  <a:srgbClr val="C00000"/>
                </a:solidFill>
              </a:rPr>
              <a:t>ružovou farbou.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0" name="Voľná forma 9"/>
          <p:cNvSpPr/>
          <p:nvPr/>
        </p:nvSpPr>
        <p:spPr>
          <a:xfrm>
            <a:off x="2090230" y="1392702"/>
            <a:ext cx="5140564" cy="4853353"/>
          </a:xfrm>
          <a:custGeom>
            <a:avLst/>
            <a:gdLst>
              <a:gd name="connsiteX0" fmla="*/ 1609573 w 5140564"/>
              <a:gd name="connsiteY0" fmla="*/ 1125415 h 4853353"/>
              <a:gd name="connsiteX1" fmla="*/ 1553302 w 5140564"/>
              <a:gd name="connsiteY1" fmla="*/ 1097280 h 4853353"/>
              <a:gd name="connsiteX2" fmla="*/ 1215678 w 5140564"/>
              <a:gd name="connsiteY2" fmla="*/ 1069144 h 4853353"/>
              <a:gd name="connsiteX3" fmla="*/ 1117204 w 5140564"/>
              <a:gd name="connsiteY3" fmla="*/ 1041009 h 4853353"/>
              <a:gd name="connsiteX4" fmla="*/ 1075001 w 5140564"/>
              <a:gd name="connsiteY4" fmla="*/ 1012873 h 4853353"/>
              <a:gd name="connsiteX5" fmla="*/ 1018730 w 5140564"/>
              <a:gd name="connsiteY5" fmla="*/ 998806 h 4853353"/>
              <a:gd name="connsiteX6" fmla="*/ 934324 w 5140564"/>
              <a:gd name="connsiteY6" fmla="*/ 970670 h 4853353"/>
              <a:gd name="connsiteX7" fmla="*/ 737376 w 5140564"/>
              <a:gd name="connsiteY7" fmla="*/ 928467 h 4853353"/>
              <a:gd name="connsiteX8" fmla="*/ 624835 w 5140564"/>
              <a:gd name="connsiteY8" fmla="*/ 914400 h 4853353"/>
              <a:gd name="connsiteX9" fmla="*/ 484158 w 5140564"/>
              <a:gd name="connsiteY9" fmla="*/ 900332 h 4853353"/>
              <a:gd name="connsiteX10" fmla="*/ 273142 w 5140564"/>
              <a:gd name="connsiteY10" fmla="*/ 914400 h 4853353"/>
              <a:gd name="connsiteX11" fmla="*/ 202804 w 5140564"/>
              <a:gd name="connsiteY11" fmla="*/ 928467 h 4853353"/>
              <a:gd name="connsiteX12" fmla="*/ 90262 w 5140564"/>
              <a:gd name="connsiteY12" fmla="*/ 942535 h 4853353"/>
              <a:gd name="connsiteX13" fmla="*/ 62127 w 5140564"/>
              <a:gd name="connsiteY13" fmla="*/ 1195753 h 4853353"/>
              <a:gd name="connsiteX14" fmla="*/ 90262 w 5140564"/>
              <a:gd name="connsiteY14" fmla="*/ 1420836 h 4853353"/>
              <a:gd name="connsiteX15" fmla="*/ 104330 w 5140564"/>
              <a:gd name="connsiteY15" fmla="*/ 1463040 h 4853353"/>
              <a:gd name="connsiteX16" fmla="*/ 146533 w 5140564"/>
              <a:gd name="connsiteY16" fmla="*/ 1505243 h 4853353"/>
              <a:gd name="connsiteX17" fmla="*/ 174668 w 5140564"/>
              <a:gd name="connsiteY17" fmla="*/ 1547446 h 4853353"/>
              <a:gd name="connsiteX18" fmla="*/ 188736 w 5140564"/>
              <a:gd name="connsiteY18" fmla="*/ 1603716 h 4853353"/>
              <a:gd name="connsiteX19" fmla="*/ 230939 w 5140564"/>
              <a:gd name="connsiteY19" fmla="*/ 1617784 h 4853353"/>
              <a:gd name="connsiteX20" fmla="*/ 259075 w 5140564"/>
              <a:gd name="connsiteY20" fmla="*/ 1702190 h 4853353"/>
              <a:gd name="connsiteX21" fmla="*/ 301278 w 5140564"/>
              <a:gd name="connsiteY21" fmla="*/ 1786596 h 4853353"/>
              <a:gd name="connsiteX22" fmla="*/ 343481 w 5140564"/>
              <a:gd name="connsiteY22" fmla="*/ 1955409 h 4853353"/>
              <a:gd name="connsiteX23" fmla="*/ 357548 w 5140564"/>
              <a:gd name="connsiteY23" fmla="*/ 2560320 h 4853353"/>
              <a:gd name="connsiteX24" fmla="*/ 385684 w 5140564"/>
              <a:gd name="connsiteY24" fmla="*/ 2588455 h 4853353"/>
              <a:gd name="connsiteX25" fmla="*/ 441955 w 5140564"/>
              <a:gd name="connsiteY25" fmla="*/ 2644726 h 4853353"/>
              <a:gd name="connsiteX26" fmla="*/ 540428 w 5140564"/>
              <a:gd name="connsiteY26" fmla="*/ 2743200 h 4853353"/>
              <a:gd name="connsiteX27" fmla="*/ 596699 w 5140564"/>
              <a:gd name="connsiteY27" fmla="*/ 2799470 h 4853353"/>
              <a:gd name="connsiteX28" fmla="*/ 652970 w 5140564"/>
              <a:gd name="connsiteY28" fmla="*/ 2883876 h 4853353"/>
              <a:gd name="connsiteX29" fmla="*/ 681105 w 5140564"/>
              <a:gd name="connsiteY29" fmla="*/ 2926080 h 4853353"/>
              <a:gd name="connsiteX30" fmla="*/ 751444 w 5140564"/>
              <a:gd name="connsiteY30" fmla="*/ 2982350 h 4853353"/>
              <a:gd name="connsiteX31" fmla="*/ 779579 w 5140564"/>
              <a:gd name="connsiteY31" fmla="*/ 3010486 h 4853353"/>
              <a:gd name="connsiteX32" fmla="*/ 821782 w 5140564"/>
              <a:gd name="connsiteY32" fmla="*/ 3024553 h 4853353"/>
              <a:gd name="connsiteX33" fmla="*/ 849918 w 5140564"/>
              <a:gd name="connsiteY33" fmla="*/ 3052689 h 4853353"/>
              <a:gd name="connsiteX34" fmla="*/ 892121 w 5140564"/>
              <a:gd name="connsiteY34" fmla="*/ 3080824 h 4853353"/>
              <a:gd name="connsiteX35" fmla="*/ 920256 w 5140564"/>
              <a:gd name="connsiteY35" fmla="*/ 3207433 h 4853353"/>
              <a:gd name="connsiteX36" fmla="*/ 962459 w 5140564"/>
              <a:gd name="connsiteY36" fmla="*/ 3221501 h 4853353"/>
              <a:gd name="connsiteX37" fmla="*/ 990595 w 5140564"/>
              <a:gd name="connsiteY37" fmla="*/ 3305907 h 4853353"/>
              <a:gd name="connsiteX38" fmla="*/ 1004662 w 5140564"/>
              <a:gd name="connsiteY38" fmla="*/ 3348110 h 4853353"/>
              <a:gd name="connsiteX39" fmla="*/ 1032798 w 5140564"/>
              <a:gd name="connsiteY39" fmla="*/ 3376246 h 4853353"/>
              <a:gd name="connsiteX40" fmla="*/ 1046865 w 5140564"/>
              <a:gd name="connsiteY40" fmla="*/ 3432516 h 4853353"/>
              <a:gd name="connsiteX41" fmla="*/ 1060933 w 5140564"/>
              <a:gd name="connsiteY41" fmla="*/ 3502855 h 4853353"/>
              <a:gd name="connsiteX42" fmla="*/ 1075001 w 5140564"/>
              <a:gd name="connsiteY42" fmla="*/ 3545058 h 4853353"/>
              <a:gd name="connsiteX43" fmla="*/ 1117204 w 5140564"/>
              <a:gd name="connsiteY43" fmla="*/ 3587261 h 4853353"/>
              <a:gd name="connsiteX44" fmla="*/ 1229745 w 5140564"/>
              <a:gd name="connsiteY44" fmla="*/ 3685735 h 4853353"/>
              <a:gd name="connsiteX45" fmla="*/ 1286016 w 5140564"/>
              <a:gd name="connsiteY45" fmla="*/ 3742006 h 4853353"/>
              <a:gd name="connsiteX46" fmla="*/ 1398558 w 5140564"/>
              <a:gd name="connsiteY46" fmla="*/ 3770141 h 4853353"/>
              <a:gd name="connsiteX47" fmla="*/ 1497032 w 5140564"/>
              <a:gd name="connsiteY47" fmla="*/ 3812344 h 4853353"/>
              <a:gd name="connsiteX48" fmla="*/ 1539235 w 5140564"/>
              <a:gd name="connsiteY48" fmla="*/ 3840480 h 4853353"/>
              <a:gd name="connsiteX49" fmla="*/ 1581438 w 5140564"/>
              <a:gd name="connsiteY49" fmla="*/ 3854547 h 4853353"/>
              <a:gd name="connsiteX50" fmla="*/ 1651776 w 5140564"/>
              <a:gd name="connsiteY50" fmla="*/ 3896750 h 4853353"/>
              <a:gd name="connsiteX51" fmla="*/ 1693979 w 5140564"/>
              <a:gd name="connsiteY51" fmla="*/ 3924886 h 4853353"/>
              <a:gd name="connsiteX52" fmla="*/ 1722115 w 5140564"/>
              <a:gd name="connsiteY52" fmla="*/ 3953021 h 4853353"/>
              <a:gd name="connsiteX53" fmla="*/ 1778385 w 5140564"/>
              <a:gd name="connsiteY53" fmla="*/ 3967089 h 4853353"/>
              <a:gd name="connsiteX54" fmla="*/ 1792453 w 5140564"/>
              <a:gd name="connsiteY54" fmla="*/ 4009292 h 4853353"/>
              <a:gd name="connsiteX55" fmla="*/ 1834656 w 5140564"/>
              <a:gd name="connsiteY55" fmla="*/ 4023360 h 4853353"/>
              <a:gd name="connsiteX56" fmla="*/ 1904995 w 5140564"/>
              <a:gd name="connsiteY56" fmla="*/ 4079630 h 4853353"/>
              <a:gd name="connsiteX57" fmla="*/ 1933130 w 5140564"/>
              <a:gd name="connsiteY57" fmla="*/ 4164036 h 4853353"/>
              <a:gd name="connsiteX58" fmla="*/ 1989401 w 5140564"/>
              <a:gd name="connsiteY58" fmla="*/ 4220307 h 4853353"/>
              <a:gd name="connsiteX59" fmla="*/ 2003468 w 5140564"/>
              <a:gd name="connsiteY59" fmla="*/ 4262510 h 4853353"/>
              <a:gd name="connsiteX60" fmla="*/ 2031604 w 5140564"/>
              <a:gd name="connsiteY60" fmla="*/ 4417255 h 4853353"/>
              <a:gd name="connsiteX61" fmla="*/ 2059739 w 5140564"/>
              <a:gd name="connsiteY61" fmla="*/ 4501661 h 4853353"/>
              <a:gd name="connsiteX62" fmla="*/ 2087875 w 5140564"/>
              <a:gd name="connsiteY62" fmla="*/ 4543864 h 4853353"/>
              <a:gd name="connsiteX63" fmla="*/ 2144145 w 5140564"/>
              <a:gd name="connsiteY63" fmla="*/ 4614203 h 4853353"/>
              <a:gd name="connsiteX64" fmla="*/ 2186348 w 5140564"/>
              <a:gd name="connsiteY64" fmla="*/ 4698609 h 4853353"/>
              <a:gd name="connsiteX65" fmla="*/ 2228552 w 5140564"/>
              <a:gd name="connsiteY65" fmla="*/ 4712676 h 4853353"/>
              <a:gd name="connsiteX66" fmla="*/ 2312958 w 5140564"/>
              <a:gd name="connsiteY66" fmla="*/ 4754880 h 4853353"/>
              <a:gd name="connsiteX67" fmla="*/ 2355161 w 5140564"/>
              <a:gd name="connsiteY67" fmla="*/ 4783015 h 4853353"/>
              <a:gd name="connsiteX68" fmla="*/ 2566176 w 5140564"/>
              <a:gd name="connsiteY68" fmla="*/ 4811150 h 4853353"/>
              <a:gd name="connsiteX69" fmla="*/ 2833462 w 5140564"/>
              <a:gd name="connsiteY69" fmla="*/ 4839286 h 4853353"/>
              <a:gd name="connsiteX70" fmla="*/ 2889733 w 5140564"/>
              <a:gd name="connsiteY70" fmla="*/ 4853353 h 4853353"/>
              <a:gd name="connsiteX71" fmla="*/ 3100748 w 5140564"/>
              <a:gd name="connsiteY71" fmla="*/ 4839286 h 4853353"/>
              <a:gd name="connsiteX72" fmla="*/ 3410238 w 5140564"/>
              <a:gd name="connsiteY72" fmla="*/ 4825218 h 4853353"/>
              <a:gd name="connsiteX73" fmla="*/ 3663456 w 5140564"/>
              <a:gd name="connsiteY73" fmla="*/ 4811150 h 4853353"/>
              <a:gd name="connsiteX74" fmla="*/ 3747862 w 5140564"/>
              <a:gd name="connsiteY74" fmla="*/ 4783015 h 4853353"/>
              <a:gd name="connsiteX75" fmla="*/ 3790065 w 5140564"/>
              <a:gd name="connsiteY75" fmla="*/ 4768947 h 4853353"/>
              <a:gd name="connsiteX76" fmla="*/ 3860404 w 5140564"/>
              <a:gd name="connsiteY76" fmla="*/ 4754880 h 4853353"/>
              <a:gd name="connsiteX77" fmla="*/ 4029216 w 5140564"/>
              <a:gd name="connsiteY77" fmla="*/ 4712676 h 4853353"/>
              <a:gd name="connsiteX78" fmla="*/ 4071419 w 5140564"/>
              <a:gd name="connsiteY78" fmla="*/ 4684541 h 4853353"/>
              <a:gd name="connsiteX79" fmla="*/ 4155825 w 5140564"/>
              <a:gd name="connsiteY79" fmla="*/ 4656406 h 4853353"/>
              <a:gd name="connsiteX80" fmla="*/ 4198028 w 5140564"/>
              <a:gd name="connsiteY80" fmla="*/ 4642338 h 4853353"/>
              <a:gd name="connsiteX81" fmla="*/ 4296502 w 5140564"/>
              <a:gd name="connsiteY81" fmla="*/ 4600135 h 4853353"/>
              <a:gd name="connsiteX82" fmla="*/ 4366841 w 5140564"/>
              <a:gd name="connsiteY82" fmla="*/ 4586067 h 4853353"/>
              <a:gd name="connsiteX83" fmla="*/ 4451247 w 5140564"/>
              <a:gd name="connsiteY83" fmla="*/ 4557932 h 4853353"/>
              <a:gd name="connsiteX84" fmla="*/ 4479382 w 5140564"/>
              <a:gd name="connsiteY84" fmla="*/ 4529796 h 4853353"/>
              <a:gd name="connsiteX85" fmla="*/ 4521585 w 5140564"/>
              <a:gd name="connsiteY85" fmla="*/ 4515729 h 4853353"/>
              <a:gd name="connsiteX86" fmla="*/ 4563788 w 5140564"/>
              <a:gd name="connsiteY86" fmla="*/ 4487593 h 4853353"/>
              <a:gd name="connsiteX87" fmla="*/ 4634127 w 5140564"/>
              <a:gd name="connsiteY87" fmla="*/ 4389120 h 4853353"/>
              <a:gd name="connsiteX88" fmla="*/ 4690398 w 5140564"/>
              <a:gd name="connsiteY88" fmla="*/ 4318781 h 4853353"/>
              <a:gd name="connsiteX89" fmla="*/ 4732601 w 5140564"/>
              <a:gd name="connsiteY89" fmla="*/ 4304713 h 4853353"/>
              <a:gd name="connsiteX90" fmla="*/ 4788872 w 5140564"/>
              <a:gd name="connsiteY90" fmla="*/ 4234375 h 4853353"/>
              <a:gd name="connsiteX91" fmla="*/ 4859210 w 5140564"/>
              <a:gd name="connsiteY91" fmla="*/ 4178104 h 4853353"/>
              <a:gd name="connsiteX92" fmla="*/ 4873278 w 5140564"/>
              <a:gd name="connsiteY92" fmla="*/ 4135901 h 4853353"/>
              <a:gd name="connsiteX93" fmla="*/ 4887345 w 5140564"/>
              <a:gd name="connsiteY93" fmla="*/ 4037427 h 4853353"/>
              <a:gd name="connsiteX94" fmla="*/ 4929548 w 5140564"/>
              <a:gd name="connsiteY94" fmla="*/ 3924886 h 4853353"/>
              <a:gd name="connsiteX95" fmla="*/ 4957684 w 5140564"/>
              <a:gd name="connsiteY95" fmla="*/ 3896750 h 4853353"/>
              <a:gd name="connsiteX96" fmla="*/ 4985819 w 5140564"/>
              <a:gd name="connsiteY96" fmla="*/ 3798276 h 4853353"/>
              <a:gd name="connsiteX97" fmla="*/ 5013955 w 5140564"/>
              <a:gd name="connsiteY97" fmla="*/ 3770141 h 4853353"/>
              <a:gd name="connsiteX98" fmla="*/ 5070225 w 5140564"/>
              <a:gd name="connsiteY98" fmla="*/ 3685735 h 4853353"/>
              <a:gd name="connsiteX99" fmla="*/ 5098361 w 5140564"/>
              <a:gd name="connsiteY99" fmla="*/ 3545058 h 4853353"/>
              <a:gd name="connsiteX100" fmla="*/ 5112428 w 5140564"/>
              <a:gd name="connsiteY100" fmla="*/ 3221501 h 4853353"/>
              <a:gd name="connsiteX101" fmla="*/ 5084293 w 5140564"/>
              <a:gd name="connsiteY101" fmla="*/ 2996418 h 4853353"/>
              <a:gd name="connsiteX102" fmla="*/ 5056158 w 5140564"/>
              <a:gd name="connsiteY102" fmla="*/ 2954215 h 4853353"/>
              <a:gd name="connsiteX103" fmla="*/ 4999887 w 5140564"/>
              <a:gd name="connsiteY103" fmla="*/ 2897944 h 4853353"/>
              <a:gd name="connsiteX104" fmla="*/ 4943616 w 5140564"/>
              <a:gd name="connsiteY104" fmla="*/ 2827606 h 4853353"/>
              <a:gd name="connsiteX105" fmla="*/ 4859210 w 5140564"/>
              <a:gd name="connsiteY105" fmla="*/ 2771335 h 4853353"/>
              <a:gd name="connsiteX106" fmla="*/ 4817007 w 5140564"/>
              <a:gd name="connsiteY106" fmla="*/ 2700996 h 4853353"/>
              <a:gd name="connsiteX107" fmla="*/ 4732601 w 5140564"/>
              <a:gd name="connsiteY107" fmla="*/ 2644726 h 4853353"/>
              <a:gd name="connsiteX108" fmla="*/ 4718533 w 5140564"/>
              <a:gd name="connsiteY108" fmla="*/ 2602523 h 4853353"/>
              <a:gd name="connsiteX109" fmla="*/ 4662262 w 5140564"/>
              <a:gd name="connsiteY109" fmla="*/ 2546252 h 4853353"/>
              <a:gd name="connsiteX110" fmla="*/ 4620059 w 5140564"/>
              <a:gd name="connsiteY110" fmla="*/ 2461846 h 4853353"/>
              <a:gd name="connsiteX111" fmla="*/ 4605992 w 5140564"/>
              <a:gd name="connsiteY111" fmla="*/ 2419643 h 4853353"/>
              <a:gd name="connsiteX112" fmla="*/ 4563788 w 5140564"/>
              <a:gd name="connsiteY112" fmla="*/ 2391507 h 4853353"/>
              <a:gd name="connsiteX113" fmla="*/ 4535653 w 5140564"/>
              <a:gd name="connsiteY113" fmla="*/ 2307101 h 4853353"/>
              <a:gd name="connsiteX114" fmla="*/ 4521585 w 5140564"/>
              <a:gd name="connsiteY114" fmla="*/ 2264898 h 4853353"/>
              <a:gd name="connsiteX115" fmla="*/ 4465315 w 5140564"/>
              <a:gd name="connsiteY115" fmla="*/ 2180492 h 4853353"/>
              <a:gd name="connsiteX116" fmla="*/ 4423112 w 5140564"/>
              <a:gd name="connsiteY116" fmla="*/ 2096086 h 4853353"/>
              <a:gd name="connsiteX117" fmla="*/ 4409044 w 5140564"/>
              <a:gd name="connsiteY117" fmla="*/ 2039815 h 4853353"/>
              <a:gd name="connsiteX118" fmla="*/ 4394976 w 5140564"/>
              <a:gd name="connsiteY118" fmla="*/ 1885070 h 4853353"/>
              <a:gd name="connsiteX119" fmla="*/ 4352773 w 5140564"/>
              <a:gd name="connsiteY119" fmla="*/ 1856935 h 4853353"/>
              <a:gd name="connsiteX120" fmla="*/ 4338705 w 5140564"/>
              <a:gd name="connsiteY120" fmla="*/ 1814732 h 4853353"/>
              <a:gd name="connsiteX121" fmla="*/ 4282435 w 5140564"/>
              <a:gd name="connsiteY121" fmla="*/ 1744393 h 4853353"/>
              <a:gd name="connsiteX122" fmla="*/ 4268367 w 5140564"/>
              <a:gd name="connsiteY122" fmla="*/ 1674055 h 4853353"/>
              <a:gd name="connsiteX123" fmla="*/ 4240232 w 5140564"/>
              <a:gd name="connsiteY123" fmla="*/ 1589649 h 4853353"/>
              <a:gd name="connsiteX124" fmla="*/ 4212096 w 5140564"/>
              <a:gd name="connsiteY124" fmla="*/ 1434904 h 4853353"/>
              <a:gd name="connsiteX125" fmla="*/ 4155825 w 5140564"/>
              <a:gd name="connsiteY125" fmla="*/ 1350498 h 4853353"/>
              <a:gd name="connsiteX126" fmla="*/ 4141758 w 5140564"/>
              <a:gd name="connsiteY126" fmla="*/ 1294227 h 4853353"/>
              <a:gd name="connsiteX127" fmla="*/ 4141758 w 5140564"/>
              <a:gd name="connsiteY127" fmla="*/ 1167618 h 4853353"/>
              <a:gd name="connsiteX128" fmla="*/ 4226164 w 5140564"/>
              <a:gd name="connsiteY128" fmla="*/ 1153550 h 4853353"/>
              <a:gd name="connsiteX129" fmla="*/ 4310570 w 5140564"/>
              <a:gd name="connsiteY129" fmla="*/ 1125415 h 4853353"/>
              <a:gd name="connsiteX130" fmla="*/ 4394976 w 5140564"/>
              <a:gd name="connsiteY130" fmla="*/ 1097280 h 4853353"/>
              <a:gd name="connsiteX131" fmla="*/ 4437179 w 5140564"/>
              <a:gd name="connsiteY131" fmla="*/ 1083212 h 4853353"/>
              <a:gd name="connsiteX132" fmla="*/ 4577856 w 5140564"/>
              <a:gd name="connsiteY132" fmla="*/ 1069144 h 4853353"/>
              <a:gd name="connsiteX133" fmla="*/ 4746668 w 5140564"/>
              <a:gd name="connsiteY133" fmla="*/ 1012873 h 4853353"/>
              <a:gd name="connsiteX134" fmla="*/ 4887345 w 5140564"/>
              <a:gd name="connsiteY134" fmla="*/ 970670 h 4853353"/>
              <a:gd name="connsiteX135" fmla="*/ 4929548 w 5140564"/>
              <a:gd name="connsiteY135" fmla="*/ 956603 h 4853353"/>
              <a:gd name="connsiteX136" fmla="*/ 5042090 w 5140564"/>
              <a:gd name="connsiteY136" fmla="*/ 942535 h 4853353"/>
              <a:gd name="connsiteX137" fmla="*/ 5112428 w 5140564"/>
              <a:gd name="connsiteY137" fmla="*/ 815926 h 4853353"/>
              <a:gd name="connsiteX138" fmla="*/ 5140564 w 5140564"/>
              <a:gd name="connsiteY138" fmla="*/ 773723 h 4853353"/>
              <a:gd name="connsiteX139" fmla="*/ 5126496 w 5140564"/>
              <a:gd name="connsiteY139" fmla="*/ 253218 h 4853353"/>
              <a:gd name="connsiteX140" fmla="*/ 5112428 w 5140564"/>
              <a:gd name="connsiteY140" fmla="*/ 182880 h 4853353"/>
              <a:gd name="connsiteX141" fmla="*/ 4999887 w 5140564"/>
              <a:gd name="connsiteY141" fmla="*/ 84406 h 4853353"/>
              <a:gd name="connsiteX142" fmla="*/ 4971752 w 5140564"/>
              <a:gd name="connsiteY142" fmla="*/ 56270 h 4853353"/>
              <a:gd name="connsiteX143" fmla="*/ 4887345 w 5140564"/>
              <a:gd name="connsiteY143" fmla="*/ 28135 h 4853353"/>
              <a:gd name="connsiteX144" fmla="*/ 4788872 w 5140564"/>
              <a:gd name="connsiteY144" fmla="*/ 0 h 4853353"/>
              <a:gd name="connsiteX145" fmla="*/ 4563788 w 5140564"/>
              <a:gd name="connsiteY145" fmla="*/ 28135 h 4853353"/>
              <a:gd name="connsiteX146" fmla="*/ 4521585 w 5140564"/>
              <a:gd name="connsiteY146" fmla="*/ 42203 h 4853353"/>
              <a:gd name="connsiteX147" fmla="*/ 4380908 w 5140564"/>
              <a:gd name="connsiteY147" fmla="*/ 112541 h 4853353"/>
              <a:gd name="connsiteX148" fmla="*/ 4310570 w 5140564"/>
              <a:gd name="connsiteY148" fmla="*/ 168812 h 4853353"/>
              <a:gd name="connsiteX149" fmla="*/ 4226164 w 5140564"/>
              <a:gd name="connsiteY149" fmla="*/ 267286 h 4853353"/>
              <a:gd name="connsiteX150" fmla="*/ 4085487 w 5140564"/>
              <a:gd name="connsiteY150" fmla="*/ 337624 h 4853353"/>
              <a:gd name="connsiteX151" fmla="*/ 3987013 w 5140564"/>
              <a:gd name="connsiteY151" fmla="*/ 407963 h 4853353"/>
              <a:gd name="connsiteX152" fmla="*/ 3930742 w 5140564"/>
              <a:gd name="connsiteY152" fmla="*/ 422030 h 4853353"/>
              <a:gd name="connsiteX153" fmla="*/ 3846336 w 5140564"/>
              <a:gd name="connsiteY153" fmla="*/ 450166 h 4853353"/>
              <a:gd name="connsiteX154" fmla="*/ 3804133 w 5140564"/>
              <a:gd name="connsiteY154" fmla="*/ 464233 h 4853353"/>
              <a:gd name="connsiteX155" fmla="*/ 3494644 w 5140564"/>
              <a:gd name="connsiteY155" fmla="*/ 450166 h 4853353"/>
              <a:gd name="connsiteX156" fmla="*/ 3452441 w 5140564"/>
              <a:gd name="connsiteY156" fmla="*/ 422030 h 4853353"/>
              <a:gd name="connsiteX157" fmla="*/ 3382102 w 5140564"/>
              <a:gd name="connsiteY157" fmla="*/ 407963 h 4853353"/>
              <a:gd name="connsiteX158" fmla="*/ 3297696 w 5140564"/>
              <a:gd name="connsiteY158" fmla="*/ 379827 h 4853353"/>
              <a:gd name="connsiteX159" fmla="*/ 3255493 w 5140564"/>
              <a:gd name="connsiteY159" fmla="*/ 365760 h 4853353"/>
              <a:gd name="connsiteX160" fmla="*/ 3142952 w 5140564"/>
              <a:gd name="connsiteY160" fmla="*/ 337624 h 4853353"/>
              <a:gd name="connsiteX161" fmla="*/ 2678718 w 5140564"/>
              <a:gd name="connsiteY161" fmla="*/ 351692 h 4853353"/>
              <a:gd name="connsiteX162" fmla="*/ 2566176 w 5140564"/>
              <a:gd name="connsiteY162" fmla="*/ 436098 h 4853353"/>
              <a:gd name="connsiteX163" fmla="*/ 2509905 w 5140564"/>
              <a:gd name="connsiteY163" fmla="*/ 464233 h 4853353"/>
              <a:gd name="connsiteX164" fmla="*/ 2453635 w 5140564"/>
              <a:gd name="connsiteY164" fmla="*/ 548640 h 4853353"/>
              <a:gd name="connsiteX165" fmla="*/ 2369228 w 5140564"/>
              <a:gd name="connsiteY165" fmla="*/ 618978 h 4853353"/>
              <a:gd name="connsiteX166" fmla="*/ 2327025 w 5140564"/>
              <a:gd name="connsiteY166" fmla="*/ 675249 h 4853353"/>
              <a:gd name="connsiteX167" fmla="*/ 2242619 w 5140564"/>
              <a:gd name="connsiteY167" fmla="*/ 703384 h 4853353"/>
              <a:gd name="connsiteX168" fmla="*/ 2017536 w 5140564"/>
              <a:gd name="connsiteY168" fmla="*/ 731520 h 4853353"/>
              <a:gd name="connsiteX169" fmla="*/ 1876859 w 5140564"/>
              <a:gd name="connsiteY169" fmla="*/ 773723 h 4853353"/>
              <a:gd name="connsiteX170" fmla="*/ 1820588 w 5140564"/>
              <a:gd name="connsiteY170" fmla="*/ 801858 h 4853353"/>
              <a:gd name="connsiteX171" fmla="*/ 1750250 w 5140564"/>
              <a:gd name="connsiteY171" fmla="*/ 858129 h 4853353"/>
              <a:gd name="connsiteX172" fmla="*/ 1708047 w 5140564"/>
              <a:gd name="connsiteY172" fmla="*/ 886264 h 4853353"/>
              <a:gd name="connsiteX173" fmla="*/ 1665844 w 5140564"/>
              <a:gd name="connsiteY173" fmla="*/ 1026941 h 4853353"/>
              <a:gd name="connsiteX174" fmla="*/ 1637708 w 5140564"/>
              <a:gd name="connsiteY174" fmla="*/ 1069144 h 4853353"/>
              <a:gd name="connsiteX175" fmla="*/ 1623641 w 5140564"/>
              <a:gd name="connsiteY175" fmla="*/ 1111347 h 4853353"/>
              <a:gd name="connsiteX176" fmla="*/ 1609573 w 5140564"/>
              <a:gd name="connsiteY176" fmla="*/ 1125415 h 48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5140564" h="4853353">
                <a:moveTo>
                  <a:pt x="1609573" y="1125415"/>
                </a:moveTo>
                <a:cubicBezTo>
                  <a:pt x="1597850" y="1123070"/>
                  <a:pt x="1572577" y="1105541"/>
                  <a:pt x="1553302" y="1097280"/>
                </a:cubicBezTo>
                <a:cubicBezTo>
                  <a:pt x="1451502" y="1053652"/>
                  <a:pt x="1300340" y="1073176"/>
                  <a:pt x="1215678" y="1069144"/>
                </a:cubicBezTo>
                <a:cubicBezTo>
                  <a:pt x="1197655" y="1064638"/>
                  <a:pt x="1137381" y="1051098"/>
                  <a:pt x="1117204" y="1041009"/>
                </a:cubicBezTo>
                <a:cubicBezTo>
                  <a:pt x="1102082" y="1033448"/>
                  <a:pt x="1090541" y="1019533"/>
                  <a:pt x="1075001" y="1012873"/>
                </a:cubicBezTo>
                <a:cubicBezTo>
                  <a:pt x="1057230" y="1005257"/>
                  <a:pt x="1037249" y="1004362"/>
                  <a:pt x="1018730" y="998806"/>
                </a:cubicBezTo>
                <a:cubicBezTo>
                  <a:pt x="990323" y="990284"/>
                  <a:pt x="934324" y="970670"/>
                  <a:pt x="934324" y="970670"/>
                </a:cubicBezTo>
                <a:cubicBezTo>
                  <a:pt x="865468" y="901817"/>
                  <a:pt x="922776" y="947007"/>
                  <a:pt x="737376" y="928467"/>
                </a:cubicBezTo>
                <a:cubicBezTo>
                  <a:pt x="699758" y="924705"/>
                  <a:pt x="662409" y="918575"/>
                  <a:pt x="624835" y="914400"/>
                </a:cubicBezTo>
                <a:cubicBezTo>
                  <a:pt x="577997" y="909196"/>
                  <a:pt x="531050" y="905021"/>
                  <a:pt x="484158" y="900332"/>
                </a:cubicBezTo>
                <a:cubicBezTo>
                  <a:pt x="413819" y="905021"/>
                  <a:pt x="343287" y="907386"/>
                  <a:pt x="273142" y="914400"/>
                </a:cubicBezTo>
                <a:cubicBezTo>
                  <a:pt x="249350" y="916779"/>
                  <a:pt x="226436" y="924831"/>
                  <a:pt x="202804" y="928467"/>
                </a:cubicBezTo>
                <a:cubicBezTo>
                  <a:pt x="165438" y="934216"/>
                  <a:pt x="127776" y="937846"/>
                  <a:pt x="90262" y="942535"/>
                </a:cubicBezTo>
                <a:cubicBezTo>
                  <a:pt x="0" y="1032797"/>
                  <a:pt x="40398" y="971225"/>
                  <a:pt x="62127" y="1195753"/>
                </a:cubicBezTo>
                <a:cubicBezTo>
                  <a:pt x="69410" y="1271013"/>
                  <a:pt x="66352" y="1349105"/>
                  <a:pt x="90262" y="1420836"/>
                </a:cubicBezTo>
                <a:cubicBezTo>
                  <a:pt x="94951" y="1434904"/>
                  <a:pt x="96104" y="1450702"/>
                  <a:pt x="104330" y="1463040"/>
                </a:cubicBezTo>
                <a:cubicBezTo>
                  <a:pt x="115366" y="1479593"/>
                  <a:pt x="133797" y="1489959"/>
                  <a:pt x="146533" y="1505243"/>
                </a:cubicBezTo>
                <a:cubicBezTo>
                  <a:pt x="157357" y="1518231"/>
                  <a:pt x="165290" y="1533378"/>
                  <a:pt x="174668" y="1547446"/>
                </a:cubicBezTo>
                <a:cubicBezTo>
                  <a:pt x="179357" y="1566203"/>
                  <a:pt x="176658" y="1588619"/>
                  <a:pt x="188736" y="1603716"/>
                </a:cubicBezTo>
                <a:cubicBezTo>
                  <a:pt x="197999" y="1615295"/>
                  <a:pt x="222320" y="1605717"/>
                  <a:pt x="230939" y="1617784"/>
                </a:cubicBezTo>
                <a:cubicBezTo>
                  <a:pt x="248177" y="1641917"/>
                  <a:pt x="249697" y="1674055"/>
                  <a:pt x="259075" y="1702190"/>
                </a:cubicBezTo>
                <a:cubicBezTo>
                  <a:pt x="278490" y="1760436"/>
                  <a:pt x="264914" y="1732052"/>
                  <a:pt x="301278" y="1786596"/>
                </a:cubicBezTo>
                <a:cubicBezTo>
                  <a:pt x="338433" y="1898063"/>
                  <a:pt x="324537" y="1841749"/>
                  <a:pt x="343481" y="1955409"/>
                </a:cubicBezTo>
                <a:cubicBezTo>
                  <a:pt x="348170" y="2157046"/>
                  <a:pt x="344132" y="2359075"/>
                  <a:pt x="357548" y="2560320"/>
                </a:cubicBezTo>
                <a:cubicBezTo>
                  <a:pt x="358430" y="2573554"/>
                  <a:pt x="378860" y="2577082"/>
                  <a:pt x="385684" y="2588455"/>
                </a:cubicBezTo>
                <a:cubicBezTo>
                  <a:pt x="423199" y="2650978"/>
                  <a:pt x="366927" y="2619716"/>
                  <a:pt x="441955" y="2644726"/>
                </a:cubicBezTo>
                <a:cubicBezTo>
                  <a:pt x="506450" y="2741470"/>
                  <a:pt x="466146" y="2718439"/>
                  <a:pt x="540428" y="2743200"/>
                </a:cubicBezTo>
                <a:cubicBezTo>
                  <a:pt x="577943" y="2855743"/>
                  <a:pt x="521671" y="2724442"/>
                  <a:pt x="596699" y="2799470"/>
                </a:cubicBezTo>
                <a:cubicBezTo>
                  <a:pt x="620610" y="2823380"/>
                  <a:pt x="634213" y="2855741"/>
                  <a:pt x="652970" y="2883876"/>
                </a:cubicBezTo>
                <a:cubicBezTo>
                  <a:pt x="662349" y="2897944"/>
                  <a:pt x="669149" y="2914125"/>
                  <a:pt x="681105" y="2926080"/>
                </a:cubicBezTo>
                <a:cubicBezTo>
                  <a:pt x="749049" y="2994021"/>
                  <a:pt x="662701" y="2911355"/>
                  <a:pt x="751444" y="2982350"/>
                </a:cubicBezTo>
                <a:cubicBezTo>
                  <a:pt x="761801" y="2990636"/>
                  <a:pt x="768206" y="3003662"/>
                  <a:pt x="779579" y="3010486"/>
                </a:cubicBezTo>
                <a:cubicBezTo>
                  <a:pt x="792294" y="3018115"/>
                  <a:pt x="807714" y="3019864"/>
                  <a:pt x="821782" y="3024553"/>
                </a:cubicBezTo>
                <a:cubicBezTo>
                  <a:pt x="831161" y="3033932"/>
                  <a:pt x="839561" y="3044403"/>
                  <a:pt x="849918" y="3052689"/>
                </a:cubicBezTo>
                <a:cubicBezTo>
                  <a:pt x="863120" y="3063251"/>
                  <a:pt x="881559" y="3067622"/>
                  <a:pt x="892121" y="3080824"/>
                </a:cubicBezTo>
                <a:cubicBezTo>
                  <a:pt x="907334" y="3099840"/>
                  <a:pt x="918895" y="3205052"/>
                  <a:pt x="920256" y="3207433"/>
                </a:cubicBezTo>
                <a:cubicBezTo>
                  <a:pt x="927613" y="3220308"/>
                  <a:pt x="948391" y="3216812"/>
                  <a:pt x="962459" y="3221501"/>
                </a:cubicBezTo>
                <a:lnTo>
                  <a:pt x="990595" y="3305907"/>
                </a:lnTo>
                <a:cubicBezTo>
                  <a:pt x="995284" y="3319975"/>
                  <a:pt x="994177" y="3337625"/>
                  <a:pt x="1004662" y="3348110"/>
                </a:cubicBezTo>
                <a:lnTo>
                  <a:pt x="1032798" y="3376246"/>
                </a:lnTo>
                <a:cubicBezTo>
                  <a:pt x="1037487" y="3395003"/>
                  <a:pt x="1042671" y="3413642"/>
                  <a:pt x="1046865" y="3432516"/>
                </a:cubicBezTo>
                <a:cubicBezTo>
                  <a:pt x="1052052" y="3455857"/>
                  <a:pt x="1055134" y="3479658"/>
                  <a:pt x="1060933" y="3502855"/>
                </a:cubicBezTo>
                <a:cubicBezTo>
                  <a:pt x="1064530" y="3517241"/>
                  <a:pt x="1066776" y="3532720"/>
                  <a:pt x="1075001" y="3545058"/>
                </a:cubicBezTo>
                <a:cubicBezTo>
                  <a:pt x="1086037" y="3561611"/>
                  <a:pt x="1104990" y="3571557"/>
                  <a:pt x="1117204" y="3587261"/>
                </a:cubicBezTo>
                <a:cubicBezTo>
                  <a:pt x="1198061" y="3691219"/>
                  <a:pt x="1132745" y="3661484"/>
                  <a:pt x="1229745" y="3685735"/>
                </a:cubicBezTo>
                <a:cubicBezTo>
                  <a:pt x="1248502" y="3704492"/>
                  <a:pt x="1260282" y="3735573"/>
                  <a:pt x="1286016" y="3742006"/>
                </a:cubicBezTo>
                <a:lnTo>
                  <a:pt x="1398558" y="3770141"/>
                </a:lnTo>
                <a:cubicBezTo>
                  <a:pt x="1504515" y="3840778"/>
                  <a:pt x="1369849" y="3757836"/>
                  <a:pt x="1497032" y="3812344"/>
                </a:cubicBezTo>
                <a:cubicBezTo>
                  <a:pt x="1512572" y="3819004"/>
                  <a:pt x="1524113" y="3832919"/>
                  <a:pt x="1539235" y="3840480"/>
                </a:cubicBezTo>
                <a:cubicBezTo>
                  <a:pt x="1552498" y="3847112"/>
                  <a:pt x="1567370" y="3849858"/>
                  <a:pt x="1581438" y="3854547"/>
                </a:cubicBezTo>
                <a:cubicBezTo>
                  <a:pt x="1636393" y="3909504"/>
                  <a:pt x="1578728" y="3860226"/>
                  <a:pt x="1651776" y="3896750"/>
                </a:cubicBezTo>
                <a:cubicBezTo>
                  <a:pt x="1666898" y="3904311"/>
                  <a:pt x="1680777" y="3914324"/>
                  <a:pt x="1693979" y="3924886"/>
                </a:cubicBezTo>
                <a:cubicBezTo>
                  <a:pt x="1704336" y="3933171"/>
                  <a:pt x="1710252" y="3947090"/>
                  <a:pt x="1722115" y="3953021"/>
                </a:cubicBezTo>
                <a:cubicBezTo>
                  <a:pt x="1739408" y="3961667"/>
                  <a:pt x="1759628" y="3962400"/>
                  <a:pt x="1778385" y="3967089"/>
                </a:cubicBezTo>
                <a:cubicBezTo>
                  <a:pt x="1783074" y="3981157"/>
                  <a:pt x="1781968" y="3998807"/>
                  <a:pt x="1792453" y="4009292"/>
                </a:cubicBezTo>
                <a:cubicBezTo>
                  <a:pt x="1802938" y="4019777"/>
                  <a:pt x="1821393" y="4016728"/>
                  <a:pt x="1834656" y="4023360"/>
                </a:cubicBezTo>
                <a:cubicBezTo>
                  <a:pt x="1870148" y="4041106"/>
                  <a:pt x="1878825" y="4053461"/>
                  <a:pt x="1904995" y="4079630"/>
                </a:cubicBezTo>
                <a:cubicBezTo>
                  <a:pt x="1914373" y="4107765"/>
                  <a:pt x="1912159" y="4143065"/>
                  <a:pt x="1933130" y="4164036"/>
                </a:cubicBezTo>
                <a:lnTo>
                  <a:pt x="1989401" y="4220307"/>
                </a:lnTo>
                <a:cubicBezTo>
                  <a:pt x="1994090" y="4234375"/>
                  <a:pt x="2000251" y="4248035"/>
                  <a:pt x="2003468" y="4262510"/>
                </a:cubicBezTo>
                <a:cubicBezTo>
                  <a:pt x="2016335" y="4320414"/>
                  <a:pt x="2016244" y="4360934"/>
                  <a:pt x="2031604" y="4417255"/>
                </a:cubicBezTo>
                <a:cubicBezTo>
                  <a:pt x="2039407" y="4445867"/>
                  <a:pt x="2043288" y="4476985"/>
                  <a:pt x="2059739" y="4501661"/>
                </a:cubicBezTo>
                <a:cubicBezTo>
                  <a:pt x="2069118" y="4515729"/>
                  <a:pt x="2077313" y="4530662"/>
                  <a:pt x="2087875" y="4543864"/>
                </a:cubicBezTo>
                <a:cubicBezTo>
                  <a:pt x="2122766" y="4587477"/>
                  <a:pt x="2115281" y="4556475"/>
                  <a:pt x="2144145" y="4614203"/>
                </a:cubicBezTo>
                <a:cubicBezTo>
                  <a:pt x="2161134" y="4648180"/>
                  <a:pt x="2152754" y="4671734"/>
                  <a:pt x="2186348" y="4698609"/>
                </a:cubicBezTo>
                <a:cubicBezTo>
                  <a:pt x="2197927" y="4707872"/>
                  <a:pt x="2214484" y="4707987"/>
                  <a:pt x="2228552" y="4712676"/>
                </a:cubicBezTo>
                <a:cubicBezTo>
                  <a:pt x="2285178" y="4769304"/>
                  <a:pt x="2222216" y="4715991"/>
                  <a:pt x="2312958" y="4754880"/>
                </a:cubicBezTo>
                <a:cubicBezTo>
                  <a:pt x="2328498" y="4761540"/>
                  <a:pt x="2340039" y="4775454"/>
                  <a:pt x="2355161" y="4783015"/>
                </a:cubicBezTo>
                <a:cubicBezTo>
                  <a:pt x="2412626" y="4811747"/>
                  <a:pt x="2528452" y="4808006"/>
                  <a:pt x="2566176" y="4811150"/>
                </a:cubicBezTo>
                <a:cubicBezTo>
                  <a:pt x="2687299" y="4851525"/>
                  <a:pt x="2555031" y="4811443"/>
                  <a:pt x="2833462" y="4839286"/>
                </a:cubicBezTo>
                <a:cubicBezTo>
                  <a:pt x="2852700" y="4841210"/>
                  <a:pt x="2870976" y="4848664"/>
                  <a:pt x="2889733" y="4853353"/>
                </a:cubicBezTo>
                <a:lnTo>
                  <a:pt x="3100748" y="4839286"/>
                </a:lnTo>
                <a:lnTo>
                  <a:pt x="3410238" y="4825218"/>
                </a:lnTo>
                <a:lnTo>
                  <a:pt x="3663456" y="4811150"/>
                </a:lnTo>
                <a:lnTo>
                  <a:pt x="3747862" y="4783015"/>
                </a:lnTo>
                <a:cubicBezTo>
                  <a:pt x="3761930" y="4778326"/>
                  <a:pt x="3775524" y="4771855"/>
                  <a:pt x="3790065" y="4768947"/>
                </a:cubicBezTo>
                <a:lnTo>
                  <a:pt x="3860404" y="4754880"/>
                </a:lnTo>
                <a:cubicBezTo>
                  <a:pt x="3903914" y="4746969"/>
                  <a:pt x="3990689" y="4738361"/>
                  <a:pt x="4029216" y="4712676"/>
                </a:cubicBezTo>
                <a:cubicBezTo>
                  <a:pt x="4043284" y="4703298"/>
                  <a:pt x="4055969" y="4691408"/>
                  <a:pt x="4071419" y="4684541"/>
                </a:cubicBezTo>
                <a:cubicBezTo>
                  <a:pt x="4098520" y="4672496"/>
                  <a:pt x="4127690" y="4665784"/>
                  <a:pt x="4155825" y="4656406"/>
                </a:cubicBezTo>
                <a:cubicBezTo>
                  <a:pt x="4169893" y="4651717"/>
                  <a:pt x="4184765" y="4648969"/>
                  <a:pt x="4198028" y="4642338"/>
                </a:cubicBezTo>
                <a:cubicBezTo>
                  <a:pt x="4238286" y="4622209"/>
                  <a:pt x="4255106" y="4610484"/>
                  <a:pt x="4296502" y="4600135"/>
                </a:cubicBezTo>
                <a:cubicBezTo>
                  <a:pt x="4319699" y="4594336"/>
                  <a:pt x="4343773" y="4592358"/>
                  <a:pt x="4366841" y="4586067"/>
                </a:cubicBezTo>
                <a:cubicBezTo>
                  <a:pt x="4395453" y="4578264"/>
                  <a:pt x="4451247" y="4557932"/>
                  <a:pt x="4451247" y="4557932"/>
                </a:cubicBezTo>
                <a:cubicBezTo>
                  <a:pt x="4460625" y="4548553"/>
                  <a:pt x="4468009" y="4536620"/>
                  <a:pt x="4479382" y="4529796"/>
                </a:cubicBezTo>
                <a:cubicBezTo>
                  <a:pt x="4492097" y="4522167"/>
                  <a:pt x="4508322" y="4522361"/>
                  <a:pt x="4521585" y="4515729"/>
                </a:cubicBezTo>
                <a:cubicBezTo>
                  <a:pt x="4536707" y="4508168"/>
                  <a:pt x="4549720" y="4496972"/>
                  <a:pt x="4563788" y="4487593"/>
                </a:cubicBezTo>
                <a:cubicBezTo>
                  <a:pt x="4630118" y="4388101"/>
                  <a:pt x="4546851" y="4511308"/>
                  <a:pt x="4634127" y="4389120"/>
                </a:cubicBezTo>
                <a:cubicBezTo>
                  <a:pt x="4648506" y="4368989"/>
                  <a:pt x="4666869" y="4332898"/>
                  <a:pt x="4690398" y="4318781"/>
                </a:cubicBezTo>
                <a:cubicBezTo>
                  <a:pt x="4703114" y="4311152"/>
                  <a:pt x="4718533" y="4309402"/>
                  <a:pt x="4732601" y="4304713"/>
                </a:cubicBezTo>
                <a:cubicBezTo>
                  <a:pt x="4753493" y="4273374"/>
                  <a:pt x="4760234" y="4257285"/>
                  <a:pt x="4788872" y="4234375"/>
                </a:cubicBezTo>
                <a:cubicBezTo>
                  <a:pt x="4877591" y="4163401"/>
                  <a:pt x="4791286" y="4246030"/>
                  <a:pt x="4859210" y="4178104"/>
                </a:cubicBezTo>
                <a:cubicBezTo>
                  <a:pt x="4863899" y="4164036"/>
                  <a:pt x="4870370" y="4150442"/>
                  <a:pt x="4873278" y="4135901"/>
                </a:cubicBezTo>
                <a:cubicBezTo>
                  <a:pt x="4879781" y="4103387"/>
                  <a:pt x="4881414" y="4070050"/>
                  <a:pt x="4887345" y="4037427"/>
                </a:cubicBezTo>
                <a:cubicBezTo>
                  <a:pt x="4895077" y="3994901"/>
                  <a:pt x="4905155" y="3961475"/>
                  <a:pt x="4929548" y="3924886"/>
                </a:cubicBezTo>
                <a:cubicBezTo>
                  <a:pt x="4936905" y="3913850"/>
                  <a:pt x="4948305" y="3906129"/>
                  <a:pt x="4957684" y="3896750"/>
                </a:cubicBezTo>
                <a:cubicBezTo>
                  <a:pt x="4960310" y="3886245"/>
                  <a:pt x="4977173" y="3812687"/>
                  <a:pt x="4985819" y="3798276"/>
                </a:cubicBezTo>
                <a:cubicBezTo>
                  <a:pt x="4992643" y="3786903"/>
                  <a:pt x="5005997" y="3780752"/>
                  <a:pt x="5013955" y="3770141"/>
                </a:cubicBezTo>
                <a:cubicBezTo>
                  <a:pt x="5034244" y="3743090"/>
                  <a:pt x="5070225" y="3685735"/>
                  <a:pt x="5070225" y="3685735"/>
                </a:cubicBezTo>
                <a:cubicBezTo>
                  <a:pt x="5081747" y="3639647"/>
                  <a:pt x="5095076" y="3592689"/>
                  <a:pt x="5098361" y="3545058"/>
                </a:cubicBezTo>
                <a:cubicBezTo>
                  <a:pt x="5105788" y="3437360"/>
                  <a:pt x="5107739" y="3329353"/>
                  <a:pt x="5112428" y="3221501"/>
                </a:cubicBezTo>
                <a:cubicBezTo>
                  <a:pt x="5109742" y="3186586"/>
                  <a:pt x="5114659" y="3057151"/>
                  <a:pt x="5084293" y="2996418"/>
                </a:cubicBezTo>
                <a:cubicBezTo>
                  <a:pt x="5076732" y="2981296"/>
                  <a:pt x="5067161" y="2967052"/>
                  <a:pt x="5056158" y="2954215"/>
                </a:cubicBezTo>
                <a:cubicBezTo>
                  <a:pt x="5038895" y="2934075"/>
                  <a:pt x="5014601" y="2920015"/>
                  <a:pt x="4999887" y="2897944"/>
                </a:cubicBezTo>
                <a:cubicBezTo>
                  <a:pt x="4981428" y="2870255"/>
                  <a:pt x="4970346" y="2847653"/>
                  <a:pt x="4943616" y="2827606"/>
                </a:cubicBezTo>
                <a:cubicBezTo>
                  <a:pt x="4916564" y="2807317"/>
                  <a:pt x="4859210" y="2771335"/>
                  <a:pt x="4859210" y="2771335"/>
                </a:cubicBezTo>
                <a:cubicBezTo>
                  <a:pt x="4845746" y="2730944"/>
                  <a:pt x="4851335" y="2726742"/>
                  <a:pt x="4817007" y="2700996"/>
                </a:cubicBezTo>
                <a:cubicBezTo>
                  <a:pt x="4789956" y="2680707"/>
                  <a:pt x="4732601" y="2644726"/>
                  <a:pt x="4732601" y="2644726"/>
                </a:cubicBezTo>
                <a:cubicBezTo>
                  <a:pt x="4727912" y="2630658"/>
                  <a:pt x="4727152" y="2614590"/>
                  <a:pt x="4718533" y="2602523"/>
                </a:cubicBezTo>
                <a:cubicBezTo>
                  <a:pt x="4703115" y="2580938"/>
                  <a:pt x="4662262" y="2546252"/>
                  <a:pt x="4662262" y="2546252"/>
                </a:cubicBezTo>
                <a:cubicBezTo>
                  <a:pt x="4626904" y="2440174"/>
                  <a:pt x="4674600" y="2570928"/>
                  <a:pt x="4620059" y="2461846"/>
                </a:cubicBezTo>
                <a:cubicBezTo>
                  <a:pt x="4613427" y="2448583"/>
                  <a:pt x="4615255" y="2431222"/>
                  <a:pt x="4605992" y="2419643"/>
                </a:cubicBezTo>
                <a:cubicBezTo>
                  <a:pt x="4595430" y="2406440"/>
                  <a:pt x="4577856" y="2400886"/>
                  <a:pt x="4563788" y="2391507"/>
                </a:cubicBezTo>
                <a:lnTo>
                  <a:pt x="4535653" y="2307101"/>
                </a:lnTo>
                <a:cubicBezTo>
                  <a:pt x="4530964" y="2293033"/>
                  <a:pt x="4529810" y="2277236"/>
                  <a:pt x="4521585" y="2264898"/>
                </a:cubicBezTo>
                <a:cubicBezTo>
                  <a:pt x="4502828" y="2236763"/>
                  <a:pt x="4476008" y="2212571"/>
                  <a:pt x="4465315" y="2180492"/>
                </a:cubicBezTo>
                <a:cubicBezTo>
                  <a:pt x="4445900" y="2122249"/>
                  <a:pt x="4459472" y="2150627"/>
                  <a:pt x="4423112" y="2096086"/>
                </a:cubicBezTo>
                <a:cubicBezTo>
                  <a:pt x="4418423" y="2077329"/>
                  <a:pt x="4411599" y="2058980"/>
                  <a:pt x="4409044" y="2039815"/>
                </a:cubicBezTo>
                <a:cubicBezTo>
                  <a:pt x="4402199" y="1988475"/>
                  <a:pt x="4410208" y="1934574"/>
                  <a:pt x="4394976" y="1885070"/>
                </a:cubicBezTo>
                <a:cubicBezTo>
                  <a:pt x="4390004" y="1868910"/>
                  <a:pt x="4366841" y="1866313"/>
                  <a:pt x="4352773" y="1856935"/>
                </a:cubicBezTo>
                <a:cubicBezTo>
                  <a:pt x="4348084" y="1842867"/>
                  <a:pt x="4345337" y="1827995"/>
                  <a:pt x="4338705" y="1814732"/>
                </a:cubicBezTo>
                <a:cubicBezTo>
                  <a:pt x="4320959" y="1779240"/>
                  <a:pt x="4308604" y="1770563"/>
                  <a:pt x="4282435" y="1744393"/>
                </a:cubicBezTo>
                <a:cubicBezTo>
                  <a:pt x="4277746" y="1720947"/>
                  <a:pt x="4274658" y="1697123"/>
                  <a:pt x="4268367" y="1674055"/>
                </a:cubicBezTo>
                <a:cubicBezTo>
                  <a:pt x="4260564" y="1645443"/>
                  <a:pt x="4240232" y="1589649"/>
                  <a:pt x="4240232" y="1589649"/>
                </a:cubicBezTo>
                <a:cubicBezTo>
                  <a:pt x="4238597" y="1578204"/>
                  <a:pt x="4225362" y="1461436"/>
                  <a:pt x="4212096" y="1434904"/>
                </a:cubicBezTo>
                <a:cubicBezTo>
                  <a:pt x="4196974" y="1404659"/>
                  <a:pt x="4155825" y="1350498"/>
                  <a:pt x="4155825" y="1350498"/>
                </a:cubicBezTo>
                <a:cubicBezTo>
                  <a:pt x="4151136" y="1331741"/>
                  <a:pt x="4147069" y="1312817"/>
                  <a:pt x="4141758" y="1294227"/>
                </a:cubicBezTo>
                <a:cubicBezTo>
                  <a:pt x="4130770" y="1255768"/>
                  <a:pt x="4101977" y="1207399"/>
                  <a:pt x="4141758" y="1167618"/>
                </a:cubicBezTo>
                <a:cubicBezTo>
                  <a:pt x="4161927" y="1147449"/>
                  <a:pt x="4198492" y="1160468"/>
                  <a:pt x="4226164" y="1153550"/>
                </a:cubicBezTo>
                <a:cubicBezTo>
                  <a:pt x="4254936" y="1146357"/>
                  <a:pt x="4282435" y="1134793"/>
                  <a:pt x="4310570" y="1125415"/>
                </a:cubicBezTo>
                <a:lnTo>
                  <a:pt x="4394976" y="1097280"/>
                </a:lnTo>
                <a:cubicBezTo>
                  <a:pt x="4409044" y="1092591"/>
                  <a:pt x="4422424" y="1084688"/>
                  <a:pt x="4437179" y="1083212"/>
                </a:cubicBezTo>
                <a:lnTo>
                  <a:pt x="4577856" y="1069144"/>
                </a:lnTo>
                <a:cubicBezTo>
                  <a:pt x="4648331" y="998671"/>
                  <a:pt x="4562252" y="1074344"/>
                  <a:pt x="4746668" y="1012873"/>
                </a:cubicBezTo>
                <a:cubicBezTo>
                  <a:pt x="4947240" y="946017"/>
                  <a:pt x="4738531" y="1013188"/>
                  <a:pt x="4887345" y="970670"/>
                </a:cubicBezTo>
                <a:cubicBezTo>
                  <a:pt x="4901603" y="966596"/>
                  <a:pt x="4914959" y="959256"/>
                  <a:pt x="4929548" y="956603"/>
                </a:cubicBezTo>
                <a:cubicBezTo>
                  <a:pt x="4966744" y="949840"/>
                  <a:pt x="5004576" y="947224"/>
                  <a:pt x="5042090" y="942535"/>
                </a:cubicBezTo>
                <a:cubicBezTo>
                  <a:pt x="5066851" y="868254"/>
                  <a:pt x="5047933" y="912668"/>
                  <a:pt x="5112428" y="815926"/>
                </a:cubicBezTo>
                <a:lnTo>
                  <a:pt x="5140564" y="773723"/>
                </a:lnTo>
                <a:cubicBezTo>
                  <a:pt x="5135875" y="600221"/>
                  <a:pt x="5134752" y="426587"/>
                  <a:pt x="5126496" y="253218"/>
                </a:cubicBezTo>
                <a:cubicBezTo>
                  <a:pt x="5125359" y="229335"/>
                  <a:pt x="5124730" y="203383"/>
                  <a:pt x="5112428" y="182880"/>
                </a:cubicBezTo>
                <a:cubicBezTo>
                  <a:pt x="5072376" y="116127"/>
                  <a:pt x="5048140" y="123009"/>
                  <a:pt x="4999887" y="84406"/>
                </a:cubicBezTo>
                <a:cubicBezTo>
                  <a:pt x="4989530" y="76120"/>
                  <a:pt x="4983615" y="62201"/>
                  <a:pt x="4971752" y="56270"/>
                </a:cubicBezTo>
                <a:cubicBezTo>
                  <a:pt x="4945226" y="43007"/>
                  <a:pt x="4915481" y="37513"/>
                  <a:pt x="4887345" y="28135"/>
                </a:cubicBezTo>
                <a:cubicBezTo>
                  <a:pt x="4826793" y="7951"/>
                  <a:pt x="4859538" y="17666"/>
                  <a:pt x="4788872" y="0"/>
                </a:cubicBezTo>
                <a:cubicBezTo>
                  <a:pt x="4692775" y="8736"/>
                  <a:pt x="4646848" y="7370"/>
                  <a:pt x="4563788" y="28135"/>
                </a:cubicBezTo>
                <a:cubicBezTo>
                  <a:pt x="4549402" y="31732"/>
                  <a:pt x="4534548" y="35002"/>
                  <a:pt x="4521585" y="42203"/>
                </a:cubicBezTo>
                <a:cubicBezTo>
                  <a:pt x="4384550" y="118333"/>
                  <a:pt x="4490878" y="85048"/>
                  <a:pt x="4380908" y="112541"/>
                </a:cubicBezTo>
                <a:cubicBezTo>
                  <a:pt x="4349569" y="133433"/>
                  <a:pt x="4333480" y="140174"/>
                  <a:pt x="4310570" y="168812"/>
                </a:cubicBezTo>
                <a:cubicBezTo>
                  <a:pt x="4274207" y="214267"/>
                  <a:pt x="4284214" y="228586"/>
                  <a:pt x="4226164" y="267286"/>
                </a:cubicBezTo>
                <a:cubicBezTo>
                  <a:pt x="4125671" y="334281"/>
                  <a:pt x="4174563" y="315355"/>
                  <a:pt x="4085487" y="337624"/>
                </a:cubicBezTo>
                <a:cubicBezTo>
                  <a:pt x="4026767" y="396344"/>
                  <a:pt x="4049889" y="389999"/>
                  <a:pt x="3987013" y="407963"/>
                </a:cubicBezTo>
                <a:cubicBezTo>
                  <a:pt x="3968423" y="413274"/>
                  <a:pt x="3949261" y="416474"/>
                  <a:pt x="3930742" y="422030"/>
                </a:cubicBezTo>
                <a:cubicBezTo>
                  <a:pt x="3902335" y="430552"/>
                  <a:pt x="3874471" y="440788"/>
                  <a:pt x="3846336" y="450166"/>
                </a:cubicBezTo>
                <a:lnTo>
                  <a:pt x="3804133" y="464233"/>
                </a:lnTo>
                <a:cubicBezTo>
                  <a:pt x="3700970" y="459544"/>
                  <a:pt x="3597178" y="462470"/>
                  <a:pt x="3494644" y="450166"/>
                </a:cubicBezTo>
                <a:cubicBezTo>
                  <a:pt x="3477857" y="448152"/>
                  <a:pt x="3468272" y="427967"/>
                  <a:pt x="3452441" y="422030"/>
                </a:cubicBezTo>
                <a:cubicBezTo>
                  <a:pt x="3430053" y="413634"/>
                  <a:pt x="3405170" y="414254"/>
                  <a:pt x="3382102" y="407963"/>
                </a:cubicBezTo>
                <a:cubicBezTo>
                  <a:pt x="3353490" y="400160"/>
                  <a:pt x="3325831" y="389205"/>
                  <a:pt x="3297696" y="379827"/>
                </a:cubicBezTo>
                <a:cubicBezTo>
                  <a:pt x="3283628" y="375138"/>
                  <a:pt x="3269879" y="369357"/>
                  <a:pt x="3255493" y="365760"/>
                </a:cubicBezTo>
                <a:lnTo>
                  <a:pt x="3142952" y="337624"/>
                </a:lnTo>
                <a:cubicBezTo>
                  <a:pt x="2988207" y="342313"/>
                  <a:pt x="2833295" y="343104"/>
                  <a:pt x="2678718" y="351692"/>
                </a:cubicBezTo>
                <a:cubicBezTo>
                  <a:pt x="2610433" y="355486"/>
                  <a:pt x="2634982" y="401695"/>
                  <a:pt x="2566176" y="436098"/>
                </a:cubicBezTo>
                <a:lnTo>
                  <a:pt x="2509905" y="464233"/>
                </a:lnTo>
                <a:cubicBezTo>
                  <a:pt x="2445392" y="528748"/>
                  <a:pt x="2521774" y="446432"/>
                  <a:pt x="2453635" y="548640"/>
                </a:cubicBezTo>
                <a:cubicBezTo>
                  <a:pt x="2434720" y="577012"/>
                  <a:pt x="2390500" y="597706"/>
                  <a:pt x="2369228" y="618978"/>
                </a:cubicBezTo>
                <a:cubicBezTo>
                  <a:pt x="2352649" y="635557"/>
                  <a:pt x="2346533" y="662243"/>
                  <a:pt x="2327025" y="675249"/>
                </a:cubicBezTo>
                <a:cubicBezTo>
                  <a:pt x="2302349" y="691700"/>
                  <a:pt x="2270754" y="694006"/>
                  <a:pt x="2242619" y="703384"/>
                </a:cubicBezTo>
                <a:cubicBezTo>
                  <a:pt x="2142410" y="736787"/>
                  <a:pt x="2215214" y="716314"/>
                  <a:pt x="2017536" y="731520"/>
                </a:cubicBezTo>
                <a:cubicBezTo>
                  <a:pt x="1977143" y="741618"/>
                  <a:pt x="1911116" y="756595"/>
                  <a:pt x="1876859" y="773723"/>
                </a:cubicBezTo>
                <a:cubicBezTo>
                  <a:pt x="1858102" y="783101"/>
                  <a:pt x="1838796" y="791454"/>
                  <a:pt x="1820588" y="801858"/>
                </a:cubicBezTo>
                <a:cubicBezTo>
                  <a:pt x="1744812" y="845158"/>
                  <a:pt x="1808020" y="811912"/>
                  <a:pt x="1750250" y="858129"/>
                </a:cubicBezTo>
                <a:cubicBezTo>
                  <a:pt x="1737048" y="868691"/>
                  <a:pt x="1722115" y="876886"/>
                  <a:pt x="1708047" y="886264"/>
                </a:cubicBezTo>
                <a:cubicBezTo>
                  <a:pt x="1700183" y="917718"/>
                  <a:pt x="1679542" y="1006394"/>
                  <a:pt x="1665844" y="1026941"/>
                </a:cubicBezTo>
                <a:lnTo>
                  <a:pt x="1637708" y="1069144"/>
                </a:lnTo>
                <a:cubicBezTo>
                  <a:pt x="1633019" y="1083212"/>
                  <a:pt x="1634126" y="1100862"/>
                  <a:pt x="1623641" y="1111347"/>
                </a:cubicBezTo>
                <a:cubicBezTo>
                  <a:pt x="1613156" y="1121833"/>
                  <a:pt x="1621296" y="1127760"/>
                  <a:pt x="1609573" y="1125415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PRÍRODNÉ PODMIENKY  V STAROVEKOM GRÉCKU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dirty="0"/>
              <a:t>ú</a:t>
            </a:r>
            <a:r>
              <a:rPr lang="sk-SK" dirty="0" smtClean="0"/>
              <a:t>zemie z väčšej časti </a:t>
            </a:r>
            <a:r>
              <a:rPr lang="sk-SK" b="1" dirty="0" smtClean="0">
                <a:solidFill>
                  <a:srgbClr val="C00000"/>
                </a:solidFill>
              </a:rPr>
              <a:t>hornaté,</a:t>
            </a:r>
          </a:p>
          <a:p>
            <a:r>
              <a:rPr lang="sk-SK" dirty="0"/>
              <a:t>n</a:t>
            </a:r>
            <a:r>
              <a:rPr lang="sk-SK" dirty="0" smtClean="0"/>
              <a:t>ajvyššia hora – </a:t>
            </a:r>
            <a:r>
              <a:rPr lang="sk-SK" b="1" dirty="0" smtClean="0"/>
              <a:t>OLYMP </a:t>
            </a:r>
            <a:r>
              <a:rPr lang="sk-SK" dirty="0" smtClean="0"/>
              <a:t>(2 917 m),</a:t>
            </a:r>
          </a:p>
          <a:p>
            <a:r>
              <a:rPr lang="sk-SK" dirty="0"/>
              <a:t>ť</a:t>
            </a:r>
            <a:r>
              <a:rPr lang="sk-SK" dirty="0" smtClean="0"/>
              <a:t>ažšie podmienky pre poľnohospodárstvo,</a:t>
            </a:r>
          </a:p>
          <a:p>
            <a:r>
              <a:rPr lang="sk-SK" dirty="0"/>
              <a:t>p</a:t>
            </a:r>
            <a:r>
              <a:rPr lang="sk-SK" dirty="0" smtClean="0"/>
              <a:t>rístup k moru             RYBÁRSTVO, </a:t>
            </a:r>
          </a:p>
          <a:p>
            <a:pPr>
              <a:buNone/>
            </a:pPr>
            <a:r>
              <a:rPr lang="sk-SK" dirty="0" smtClean="0"/>
              <a:t>                                           MOCNÉ LOĎSTVO</a:t>
            </a:r>
          </a:p>
          <a:p>
            <a:r>
              <a:rPr lang="sk-SK" dirty="0"/>
              <a:t>č</a:t>
            </a:r>
            <a:r>
              <a:rPr lang="sk-SK" dirty="0" smtClean="0"/>
              <a:t>asté zemetrasenia, </a:t>
            </a:r>
            <a:r>
              <a:rPr lang="sk-SK" dirty="0" err="1" smtClean="0"/>
              <a:t>tsunami</a:t>
            </a:r>
            <a:r>
              <a:rPr lang="sk-SK" dirty="0" smtClean="0"/>
              <a:t>, sopečná činnosť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3347864" y="335699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3347864" y="3501008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94116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2267744" y="6021288"/>
            <a:ext cx="15121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k</a:t>
            </a:r>
            <a:r>
              <a:rPr lang="sk-SK" dirty="0" smtClean="0"/>
              <a:t>ráter sopky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860032" y="5589240"/>
            <a:ext cx="15121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tsunami</a:t>
            </a:r>
            <a:endParaRPr lang="sk-SK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182" y="3401616"/>
            <a:ext cx="508181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AKO BÝVALI A ŽILI?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p</a:t>
            </a:r>
            <a:r>
              <a:rPr lang="sk-SK" dirty="0" smtClean="0"/>
              <a:t>ohoria oddeľovali úrodné polia – tam vznikali dediny a mestečká, </a:t>
            </a:r>
          </a:p>
          <a:p>
            <a:r>
              <a:rPr lang="sk-SK" dirty="0" smtClean="0"/>
              <a:t>v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dedinách</a:t>
            </a:r>
            <a:r>
              <a:rPr lang="sk-SK" dirty="0" smtClean="0"/>
              <a:t> žili prevažne </a:t>
            </a:r>
            <a:r>
              <a:rPr lang="sk-SK" u="sng" dirty="0" smtClean="0">
                <a:solidFill>
                  <a:schemeClr val="tx2">
                    <a:lumMod val="75000"/>
                  </a:schemeClr>
                </a:solidFill>
              </a:rPr>
              <a:t>poľnohospodári</a:t>
            </a:r>
            <a:r>
              <a:rPr lang="sk-SK" dirty="0" smtClean="0"/>
              <a:t>, v </a:t>
            </a:r>
            <a:r>
              <a:rPr lang="sk-SK" b="1" dirty="0" smtClean="0">
                <a:solidFill>
                  <a:srgbClr val="ED1380"/>
                </a:solidFill>
              </a:rPr>
              <a:t>mestečkách</a:t>
            </a:r>
            <a:r>
              <a:rPr lang="sk-SK" dirty="0" smtClean="0"/>
              <a:t> </a:t>
            </a:r>
            <a:r>
              <a:rPr lang="sk-SK" u="sng" dirty="0" smtClean="0">
                <a:solidFill>
                  <a:srgbClr val="ED1380"/>
                </a:solidFill>
              </a:rPr>
              <a:t>remeselníci</a:t>
            </a:r>
            <a:r>
              <a:rPr lang="sk-SK" dirty="0" smtClean="0"/>
              <a:t> a </a:t>
            </a:r>
            <a:r>
              <a:rPr lang="sk-SK" u="sng" dirty="0" smtClean="0">
                <a:solidFill>
                  <a:srgbClr val="ED1380"/>
                </a:solidFill>
              </a:rPr>
              <a:t>obchodníci,</a:t>
            </a:r>
          </a:p>
          <a:p>
            <a:r>
              <a:rPr lang="sk-SK" dirty="0"/>
              <a:t>p</a:t>
            </a:r>
            <a:r>
              <a:rPr lang="sk-SK" dirty="0" smtClean="0"/>
              <a:t>ríroda bránila vzniku väčších štátov,</a:t>
            </a:r>
          </a:p>
          <a:p>
            <a:r>
              <a:rPr lang="sk-SK" dirty="0"/>
              <a:t>o</a:t>
            </a:r>
            <a:r>
              <a:rPr lang="sk-SK" dirty="0" smtClean="0"/>
              <a:t>byvatelia, ktorí žili na určitom území, sa spájali okolo miest a vytvorili tak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POLIS</a:t>
            </a:r>
            <a:r>
              <a:rPr lang="sk-SK" dirty="0" smtClean="0"/>
              <a:t> – </a:t>
            </a:r>
            <a:r>
              <a:rPr lang="sk-SK" b="1" u="sng" dirty="0" smtClean="0">
                <a:solidFill>
                  <a:schemeClr val="accent4">
                    <a:lumMod val="50000"/>
                  </a:schemeClr>
                </a:solidFill>
              </a:rPr>
              <a:t>mestský štát</a:t>
            </a:r>
            <a:r>
              <a:rPr lang="sk-SK" dirty="0" smtClean="0"/>
              <a:t> (Atény, Korint, </a:t>
            </a:r>
            <a:r>
              <a:rPr lang="sk-SK" dirty="0" err="1" smtClean="0"/>
              <a:t>Megara</a:t>
            </a:r>
            <a:r>
              <a:rPr lang="sk-SK" dirty="0" smtClean="0"/>
              <a:t>),</a:t>
            </a:r>
          </a:p>
          <a:p>
            <a:r>
              <a:rPr lang="sk-SK" dirty="0"/>
              <a:t>m</a:t>
            </a:r>
            <a:r>
              <a:rPr lang="sk-SK" dirty="0" smtClean="0"/>
              <a:t>álo úrodnej pôdy        sťahovanie do vzdialených krajín         zakladanie </a:t>
            </a:r>
            <a:r>
              <a:rPr lang="sk-SK" b="1" dirty="0" smtClean="0">
                <a:solidFill>
                  <a:srgbClr val="C00000"/>
                </a:solidFill>
              </a:rPr>
              <a:t>KOLÓNIÍ </a:t>
            </a:r>
            <a:r>
              <a:rPr lang="sk-SK" dirty="0" smtClean="0"/>
              <a:t>(pobrežie Malej Ázie, Čierneho mora, južná </a:t>
            </a:r>
            <a:r>
              <a:rPr lang="sk-SK" dirty="0" err="1" smtClean="0"/>
              <a:t>Itália</a:t>
            </a:r>
            <a:r>
              <a:rPr lang="sk-SK" dirty="0" smtClean="0"/>
              <a:t>, Sicília, Francúzsko, Španielsko)</a:t>
            </a:r>
            <a:endParaRPr lang="sk-SK" b="1" dirty="0">
              <a:solidFill>
                <a:srgbClr val="C0000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3851920" y="472514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1835696" y="50851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MINOJSKA CIVILIZÁCIA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5" name="Zástupný symbol obsahu 4" descr="P11504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967" r="3055"/>
          <a:stretch>
            <a:fillRect/>
          </a:stretch>
        </p:blipFill>
        <p:spPr>
          <a:xfrm>
            <a:off x="3203848" y="1196752"/>
            <a:ext cx="5353292" cy="1473027"/>
          </a:xfrm>
        </p:spPr>
      </p:pic>
      <p:sp>
        <p:nvSpPr>
          <p:cNvPr id="6" name="Voľná forma 5"/>
          <p:cNvSpPr/>
          <p:nvPr/>
        </p:nvSpPr>
        <p:spPr>
          <a:xfrm>
            <a:off x="5436096" y="1844824"/>
            <a:ext cx="2251691" cy="1139483"/>
          </a:xfrm>
          <a:custGeom>
            <a:avLst/>
            <a:gdLst>
              <a:gd name="connsiteX0" fmla="*/ 662042 w 2251691"/>
              <a:gd name="connsiteY0" fmla="*/ 14068 h 1139483"/>
              <a:gd name="connsiteX1" fmla="*/ 85266 w 2251691"/>
              <a:gd name="connsiteY1" fmla="*/ 42203 h 1139483"/>
              <a:gd name="connsiteX2" fmla="*/ 57131 w 2251691"/>
              <a:gd name="connsiteY2" fmla="*/ 70339 h 1139483"/>
              <a:gd name="connsiteX3" fmla="*/ 43063 w 2251691"/>
              <a:gd name="connsiteY3" fmla="*/ 140677 h 1139483"/>
              <a:gd name="connsiteX4" fmla="*/ 28996 w 2251691"/>
              <a:gd name="connsiteY4" fmla="*/ 182880 h 1139483"/>
              <a:gd name="connsiteX5" fmla="*/ 28996 w 2251691"/>
              <a:gd name="connsiteY5" fmla="*/ 562708 h 1139483"/>
              <a:gd name="connsiteX6" fmla="*/ 85266 w 2251691"/>
              <a:gd name="connsiteY6" fmla="*/ 647114 h 1139483"/>
              <a:gd name="connsiteX7" fmla="*/ 113402 w 2251691"/>
              <a:gd name="connsiteY7" fmla="*/ 689317 h 1139483"/>
              <a:gd name="connsiteX8" fmla="*/ 169673 w 2251691"/>
              <a:gd name="connsiteY8" fmla="*/ 759656 h 1139483"/>
              <a:gd name="connsiteX9" fmla="*/ 296282 w 2251691"/>
              <a:gd name="connsiteY9" fmla="*/ 872197 h 1139483"/>
              <a:gd name="connsiteX10" fmla="*/ 352553 w 2251691"/>
              <a:gd name="connsiteY10" fmla="*/ 900332 h 1139483"/>
              <a:gd name="connsiteX11" fmla="*/ 380688 w 2251691"/>
              <a:gd name="connsiteY11" fmla="*/ 956603 h 1139483"/>
              <a:gd name="connsiteX12" fmla="*/ 507297 w 2251691"/>
              <a:gd name="connsiteY12" fmla="*/ 1012874 h 1139483"/>
              <a:gd name="connsiteX13" fmla="*/ 605771 w 2251691"/>
              <a:gd name="connsiteY13" fmla="*/ 1055077 h 1139483"/>
              <a:gd name="connsiteX14" fmla="*/ 647974 w 2251691"/>
              <a:gd name="connsiteY14" fmla="*/ 1069145 h 1139483"/>
              <a:gd name="connsiteX15" fmla="*/ 704245 w 2251691"/>
              <a:gd name="connsiteY15" fmla="*/ 1097280 h 1139483"/>
              <a:gd name="connsiteX16" fmla="*/ 816786 w 2251691"/>
              <a:gd name="connsiteY16" fmla="*/ 1125416 h 1139483"/>
              <a:gd name="connsiteX17" fmla="*/ 957463 w 2251691"/>
              <a:gd name="connsiteY17" fmla="*/ 1139483 h 1139483"/>
              <a:gd name="connsiteX18" fmla="*/ 1703051 w 2251691"/>
              <a:gd name="connsiteY18" fmla="*/ 1125416 h 1139483"/>
              <a:gd name="connsiteX19" fmla="*/ 1843728 w 2251691"/>
              <a:gd name="connsiteY19" fmla="*/ 1097280 h 1139483"/>
              <a:gd name="connsiteX20" fmla="*/ 1928134 w 2251691"/>
              <a:gd name="connsiteY20" fmla="*/ 1069145 h 1139483"/>
              <a:gd name="connsiteX21" fmla="*/ 2026608 w 2251691"/>
              <a:gd name="connsiteY21" fmla="*/ 1026942 h 1139483"/>
              <a:gd name="connsiteX22" fmla="*/ 2096946 w 2251691"/>
              <a:gd name="connsiteY22" fmla="*/ 984739 h 1139483"/>
              <a:gd name="connsiteX23" fmla="*/ 2153217 w 2251691"/>
              <a:gd name="connsiteY23" fmla="*/ 914400 h 1139483"/>
              <a:gd name="connsiteX24" fmla="*/ 2209488 w 2251691"/>
              <a:gd name="connsiteY24" fmla="*/ 844062 h 1139483"/>
              <a:gd name="connsiteX25" fmla="*/ 2237623 w 2251691"/>
              <a:gd name="connsiteY25" fmla="*/ 759656 h 1139483"/>
              <a:gd name="connsiteX26" fmla="*/ 2251691 w 2251691"/>
              <a:gd name="connsiteY26" fmla="*/ 717452 h 1139483"/>
              <a:gd name="connsiteX27" fmla="*/ 2237623 w 2251691"/>
              <a:gd name="connsiteY27" fmla="*/ 562708 h 1139483"/>
              <a:gd name="connsiteX28" fmla="*/ 2223556 w 2251691"/>
              <a:gd name="connsiteY28" fmla="*/ 506437 h 1139483"/>
              <a:gd name="connsiteX29" fmla="*/ 2181353 w 2251691"/>
              <a:gd name="connsiteY29" fmla="*/ 478302 h 1139483"/>
              <a:gd name="connsiteX30" fmla="*/ 2139149 w 2251691"/>
              <a:gd name="connsiteY30" fmla="*/ 393896 h 1139483"/>
              <a:gd name="connsiteX31" fmla="*/ 2096946 w 2251691"/>
              <a:gd name="connsiteY31" fmla="*/ 379828 h 1139483"/>
              <a:gd name="connsiteX32" fmla="*/ 2082879 w 2251691"/>
              <a:gd name="connsiteY32" fmla="*/ 323557 h 1139483"/>
              <a:gd name="connsiteX33" fmla="*/ 2026608 w 2251691"/>
              <a:gd name="connsiteY33" fmla="*/ 267286 h 1139483"/>
              <a:gd name="connsiteX34" fmla="*/ 1984405 w 2251691"/>
              <a:gd name="connsiteY34" fmla="*/ 225083 h 1139483"/>
              <a:gd name="connsiteX35" fmla="*/ 1956269 w 2251691"/>
              <a:gd name="connsiteY35" fmla="*/ 196948 h 1139483"/>
              <a:gd name="connsiteX36" fmla="*/ 1899999 w 2251691"/>
              <a:gd name="connsiteY36" fmla="*/ 112542 h 1139483"/>
              <a:gd name="connsiteX37" fmla="*/ 1871863 w 2251691"/>
              <a:gd name="connsiteY37" fmla="*/ 84406 h 1139483"/>
              <a:gd name="connsiteX38" fmla="*/ 1815593 w 2251691"/>
              <a:gd name="connsiteY38" fmla="*/ 70339 h 1139483"/>
              <a:gd name="connsiteX39" fmla="*/ 1773389 w 2251691"/>
              <a:gd name="connsiteY39" fmla="*/ 42203 h 1139483"/>
              <a:gd name="connsiteX40" fmla="*/ 1688983 w 2251691"/>
              <a:gd name="connsiteY40" fmla="*/ 14068 h 1139483"/>
              <a:gd name="connsiteX41" fmla="*/ 788651 w 2251691"/>
              <a:gd name="connsiteY41" fmla="*/ 0 h 1139483"/>
              <a:gd name="connsiteX42" fmla="*/ 549500 w 2251691"/>
              <a:gd name="connsiteY42" fmla="*/ 14068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51691" h="1139483">
                <a:moveTo>
                  <a:pt x="662042" y="14068"/>
                </a:moveTo>
                <a:cubicBezTo>
                  <a:pt x="469783" y="23446"/>
                  <a:pt x="276926" y="24374"/>
                  <a:pt x="85266" y="42203"/>
                </a:cubicBezTo>
                <a:cubicBezTo>
                  <a:pt x="72060" y="43431"/>
                  <a:pt x="62356" y="58148"/>
                  <a:pt x="57131" y="70339"/>
                </a:cubicBezTo>
                <a:cubicBezTo>
                  <a:pt x="47712" y="92316"/>
                  <a:pt x="48862" y="117481"/>
                  <a:pt x="43063" y="140677"/>
                </a:cubicBezTo>
                <a:cubicBezTo>
                  <a:pt x="39467" y="155063"/>
                  <a:pt x="33685" y="168812"/>
                  <a:pt x="28996" y="182880"/>
                </a:cubicBezTo>
                <a:cubicBezTo>
                  <a:pt x="21208" y="291916"/>
                  <a:pt x="0" y="452522"/>
                  <a:pt x="28996" y="562708"/>
                </a:cubicBezTo>
                <a:cubicBezTo>
                  <a:pt x="37601" y="595409"/>
                  <a:pt x="66509" y="618979"/>
                  <a:pt x="85266" y="647114"/>
                </a:cubicBezTo>
                <a:lnTo>
                  <a:pt x="113402" y="689317"/>
                </a:lnTo>
                <a:cubicBezTo>
                  <a:pt x="137850" y="762665"/>
                  <a:pt x="109390" y="706071"/>
                  <a:pt x="169673" y="759656"/>
                </a:cubicBezTo>
                <a:cubicBezTo>
                  <a:pt x="246591" y="828027"/>
                  <a:pt x="229234" y="833884"/>
                  <a:pt x="296282" y="872197"/>
                </a:cubicBezTo>
                <a:cubicBezTo>
                  <a:pt x="314490" y="882601"/>
                  <a:pt x="333796" y="890954"/>
                  <a:pt x="352553" y="900332"/>
                </a:cubicBezTo>
                <a:cubicBezTo>
                  <a:pt x="361931" y="919089"/>
                  <a:pt x="367263" y="940493"/>
                  <a:pt x="380688" y="956603"/>
                </a:cubicBezTo>
                <a:cubicBezTo>
                  <a:pt x="406412" y="987472"/>
                  <a:pt x="479042" y="1003456"/>
                  <a:pt x="507297" y="1012874"/>
                </a:cubicBezTo>
                <a:cubicBezTo>
                  <a:pt x="606262" y="1045862"/>
                  <a:pt x="484098" y="1002932"/>
                  <a:pt x="605771" y="1055077"/>
                </a:cubicBezTo>
                <a:cubicBezTo>
                  <a:pt x="619401" y="1060918"/>
                  <a:pt x="634344" y="1063304"/>
                  <a:pt x="647974" y="1069145"/>
                </a:cubicBezTo>
                <a:cubicBezTo>
                  <a:pt x="667249" y="1077406"/>
                  <a:pt x="684350" y="1090648"/>
                  <a:pt x="704245" y="1097280"/>
                </a:cubicBezTo>
                <a:cubicBezTo>
                  <a:pt x="740929" y="1109508"/>
                  <a:pt x="778644" y="1119059"/>
                  <a:pt x="816786" y="1125416"/>
                </a:cubicBezTo>
                <a:cubicBezTo>
                  <a:pt x="863271" y="1133163"/>
                  <a:pt x="910571" y="1134794"/>
                  <a:pt x="957463" y="1139483"/>
                </a:cubicBezTo>
                <a:lnTo>
                  <a:pt x="1703051" y="1125416"/>
                </a:lnTo>
                <a:cubicBezTo>
                  <a:pt x="1731631" y="1124447"/>
                  <a:pt x="1810553" y="1107232"/>
                  <a:pt x="1843728" y="1097280"/>
                </a:cubicBezTo>
                <a:cubicBezTo>
                  <a:pt x="1872134" y="1088758"/>
                  <a:pt x="1901608" y="1082408"/>
                  <a:pt x="1928134" y="1069145"/>
                </a:cubicBezTo>
                <a:cubicBezTo>
                  <a:pt x="1997668" y="1034377"/>
                  <a:pt x="1964510" y="1047640"/>
                  <a:pt x="2026608" y="1026942"/>
                </a:cubicBezTo>
                <a:cubicBezTo>
                  <a:pt x="2097894" y="955653"/>
                  <a:pt x="2005639" y="1039523"/>
                  <a:pt x="2096946" y="984739"/>
                </a:cubicBezTo>
                <a:cubicBezTo>
                  <a:pt x="2123075" y="969062"/>
                  <a:pt x="2135522" y="936518"/>
                  <a:pt x="2153217" y="914400"/>
                </a:cubicBezTo>
                <a:cubicBezTo>
                  <a:pt x="2182450" y="877859"/>
                  <a:pt x="2187837" y="892777"/>
                  <a:pt x="2209488" y="844062"/>
                </a:cubicBezTo>
                <a:cubicBezTo>
                  <a:pt x="2221533" y="816961"/>
                  <a:pt x="2228245" y="787791"/>
                  <a:pt x="2237623" y="759656"/>
                </a:cubicBezTo>
                <a:lnTo>
                  <a:pt x="2251691" y="717452"/>
                </a:lnTo>
                <a:cubicBezTo>
                  <a:pt x="2247002" y="665871"/>
                  <a:pt x="2244468" y="614048"/>
                  <a:pt x="2237623" y="562708"/>
                </a:cubicBezTo>
                <a:cubicBezTo>
                  <a:pt x="2235068" y="543543"/>
                  <a:pt x="2234281" y="522524"/>
                  <a:pt x="2223556" y="506437"/>
                </a:cubicBezTo>
                <a:cubicBezTo>
                  <a:pt x="2214178" y="492369"/>
                  <a:pt x="2195421" y="487680"/>
                  <a:pt x="2181353" y="478302"/>
                </a:cubicBezTo>
                <a:cubicBezTo>
                  <a:pt x="2171238" y="437842"/>
                  <a:pt x="2176038" y="416029"/>
                  <a:pt x="2139149" y="393896"/>
                </a:cubicBezTo>
                <a:cubicBezTo>
                  <a:pt x="2126433" y="386267"/>
                  <a:pt x="2111014" y="384517"/>
                  <a:pt x="2096946" y="379828"/>
                </a:cubicBezTo>
                <a:cubicBezTo>
                  <a:pt x="2092257" y="361071"/>
                  <a:pt x="2093126" y="339952"/>
                  <a:pt x="2082879" y="323557"/>
                </a:cubicBezTo>
                <a:cubicBezTo>
                  <a:pt x="2068820" y="301063"/>
                  <a:pt x="2045365" y="286043"/>
                  <a:pt x="2026608" y="267286"/>
                </a:cubicBezTo>
                <a:lnTo>
                  <a:pt x="1984405" y="225083"/>
                </a:lnTo>
                <a:cubicBezTo>
                  <a:pt x="1975026" y="215705"/>
                  <a:pt x="1963626" y="207984"/>
                  <a:pt x="1956269" y="196948"/>
                </a:cubicBezTo>
                <a:cubicBezTo>
                  <a:pt x="1937512" y="168813"/>
                  <a:pt x="1923909" y="136452"/>
                  <a:pt x="1899999" y="112542"/>
                </a:cubicBezTo>
                <a:cubicBezTo>
                  <a:pt x="1890620" y="103163"/>
                  <a:pt x="1883726" y="90338"/>
                  <a:pt x="1871863" y="84406"/>
                </a:cubicBezTo>
                <a:cubicBezTo>
                  <a:pt x="1854570" y="75760"/>
                  <a:pt x="1834350" y="75028"/>
                  <a:pt x="1815593" y="70339"/>
                </a:cubicBezTo>
                <a:cubicBezTo>
                  <a:pt x="1801525" y="60960"/>
                  <a:pt x="1788839" y="49070"/>
                  <a:pt x="1773389" y="42203"/>
                </a:cubicBezTo>
                <a:cubicBezTo>
                  <a:pt x="1746288" y="30158"/>
                  <a:pt x="1718637" y="14531"/>
                  <a:pt x="1688983" y="14068"/>
                </a:cubicBezTo>
                <a:lnTo>
                  <a:pt x="788651" y="0"/>
                </a:lnTo>
                <a:cubicBezTo>
                  <a:pt x="577671" y="15070"/>
                  <a:pt x="657520" y="14068"/>
                  <a:pt x="549500" y="1406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67544" y="1340768"/>
            <a:ext cx="30963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r</a:t>
            </a:r>
            <a:r>
              <a:rPr lang="sk-SK" dirty="0" smtClean="0"/>
              <a:t>ozvinula sa na ostrove Kréta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2924944"/>
            <a:ext cx="42484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ôvod </a:t>
            </a:r>
            <a:r>
              <a:rPr lang="sk-SK" dirty="0" err="1" smtClean="0"/>
              <a:t>Minojčanov</a:t>
            </a:r>
            <a:r>
              <a:rPr lang="sk-SK" dirty="0" smtClean="0"/>
              <a:t> je zahalený tajomstvom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3645024"/>
            <a:ext cx="4392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o</a:t>
            </a:r>
            <a:r>
              <a:rPr lang="sk-SK" dirty="0" smtClean="0"/>
              <a:t>bchodné kontakty so všetkými civilizáciami  starovekého Orientu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95536" y="4653136"/>
            <a:ext cx="46805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m</a:t>
            </a:r>
            <a:r>
              <a:rPr lang="sk-SK" dirty="0" smtClean="0"/>
              <a:t>ocné námorné loďstvo – ochrana pred útokmi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220072" y="3356992"/>
            <a:ext cx="3240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h</a:t>
            </a:r>
            <a:r>
              <a:rPr lang="sk-SK" dirty="0" smtClean="0"/>
              <a:t>lavné mesto – </a:t>
            </a:r>
            <a:r>
              <a:rPr lang="sk-SK" dirty="0" err="1" smtClean="0"/>
              <a:t>Knóssos</a:t>
            </a:r>
            <a:endParaRPr lang="sk-SK" dirty="0" smtClean="0"/>
          </a:p>
          <a:p>
            <a:pPr algn="ctr"/>
            <a:r>
              <a:rPr lang="sk-SK" dirty="0">
                <a:solidFill>
                  <a:schemeClr val="tx1"/>
                </a:solidFill>
              </a:rPr>
              <a:t>p</a:t>
            </a:r>
            <a:r>
              <a:rPr lang="sk-SK" dirty="0" smtClean="0">
                <a:solidFill>
                  <a:schemeClr val="tx1"/>
                </a:solidFill>
              </a:rPr>
              <a:t>ripomínalo LABYRINT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Šípka doprava 11"/>
          <p:cNvSpPr/>
          <p:nvPr/>
        </p:nvSpPr>
        <p:spPr>
          <a:xfrm rot="18487821">
            <a:off x="5686726" y="2650752"/>
            <a:ext cx="1067896" cy="241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5220072" y="4293096"/>
            <a:ext cx="35283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vyznávali kult </a:t>
            </a:r>
            <a:r>
              <a:rPr lang="sk-SK" b="1" dirty="0" smtClean="0">
                <a:solidFill>
                  <a:schemeClr val="tx1"/>
                </a:solidFill>
              </a:rPr>
              <a:t>Veľkej Matky, </a:t>
            </a:r>
            <a:r>
              <a:rPr lang="sk-SK" dirty="0" smtClean="0"/>
              <a:t>symboly – </a:t>
            </a:r>
            <a:r>
              <a:rPr lang="sk-SK" dirty="0" smtClean="0">
                <a:solidFill>
                  <a:schemeClr val="tx1"/>
                </a:solidFill>
              </a:rPr>
              <a:t>býk</a:t>
            </a:r>
            <a:r>
              <a:rPr lang="sk-SK" dirty="0" smtClean="0"/>
              <a:t> a </a:t>
            </a:r>
            <a:r>
              <a:rPr lang="sk-SK" dirty="0" smtClean="0">
                <a:solidFill>
                  <a:schemeClr val="tx1"/>
                </a:solidFill>
              </a:rPr>
              <a:t>dvojsečná sekera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11560" y="5301208"/>
            <a:ext cx="71287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z</a:t>
            </a:r>
            <a:r>
              <a:rPr lang="sk-SK" dirty="0" smtClean="0"/>
              <a:t>aoberali sa obchodom, poľnohospodárstvom, pastierstvom a rybolovom,</a:t>
            </a:r>
          </a:p>
          <a:p>
            <a:pPr algn="ctr"/>
            <a:r>
              <a:rPr lang="sk-SK" dirty="0"/>
              <a:t>ž</a:t>
            </a:r>
            <a:r>
              <a:rPr lang="sk-SK" dirty="0" smtClean="0"/>
              <a:t>ivili sa aj </a:t>
            </a:r>
            <a:r>
              <a:rPr lang="sk-SK" b="1" dirty="0" smtClean="0"/>
              <a:t>olivami</a:t>
            </a:r>
            <a:r>
              <a:rPr lang="sk-SK" dirty="0" smtClean="0"/>
              <a:t>, </a:t>
            </a:r>
            <a:r>
              <a:rPr lang="sk-SK" b="1" dirty="0" smtClean="0"/>
              <a:t>mliečnymi výrobkami </a:t>
            </a:r>
            <a:r>
              <a:rPr lang="sk-SK" dirty="0" smtClean="0"/>
              <a:t>a </a:t>
            </a:r>
            <a:r>
              <a:rPr lang="sk-SK" b="1" dirty="0" smtClean="0"/>
              <a:t>ovocím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267744" y="6309320"/>
            <a:ext cx="66247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redaj výrobkov (najmä remeselných) – </a:t>
            </a:r>
            <a:r>
              <a:rPr lang="sk-SK" b="1" dirty="0" smtClean="0"/>
              <a:t>zbohatnutie</a:t>
            </a:r>
            <a:r>
              <a:rPr lang="sk-SK" dirty="0" smtClean="0"/>
              <a:t> </a:t>
            </a:r>
            <a:r>
              <a:rPr lang="sk-SK" dirty="0" err="1" smtClean="0"/>
              <a:t>Minojčanov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6" name="Šípka dolu 15"/>
          <p:cNvSpPr/>
          <p:nvPr/>
        </p:nvSpPr>
        <p:spPr>
          <a:xfrm rot="17961022">
            <a:off x="1408834" y="5652365"/>
            <a:ext cx="504056" cy="1215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Ako a prečo </a:t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>zanikla vyspelá minojská civilizácia?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t</a:t>
            </a:r>
            <a:r>
              <a:rPr lang="sk-SK" dirty="0" smtClean="0"/>
              <a:t>áto civilizácia, ktorá žila na Kréte, </a:t>
            </a:r>
            <a:r>
              <a:rPr lang="sk-SK" b="1" dirty="0" smtClean="0">
                <a:solidFill>
                  <a:srgbClr val="002060"/>
                </a:solidFill>
              </a:rPr>
              <a:t>je </a:t>
            </a:r>
            <a:r>
              <a:rPr lang="sk-SK" b="1" dirty="0" smtClean="0">
                <a:solidFill>
                  <a:srgbClr val="002060"/>
                </a:solidFill>
              </a:rPr>
              <a:t>porovnávaná </a:t>
            </a:r>
            <a:r>
              <a:rPr lang="sk-SK" b="1" dirty="0" smtClean="0">
                <a:solidFill>
                  <a:srgbClr val="002060"/>
                </a:solidFill>
              </a:rPr>
              <a:t>s Atlantídou</a:t>
            </a:r>
            <a:r>
              <a:rPr lang="sk-SK" b="1" dirty="0" smtClean="0"/>
              <a:t>, </a:t>
            </a:r>
          </a:p>
          <a:p>
            <a:r>
              <a:rPr lang="sk-SK" dirty="0"/>
              <a:t>p</a:t>
            </a:r>
            <a:r>
              <a:rPr lang="sk-SK" dirty="0" smtClean="0"/>
              <a:t>odľa niektorých odborníkov ju zničila </a:t>
            </a:r>
            <a:r>
              <a:rPr lang="sk-SK" b="1" dirty="0" smtClean="0">
                <a:solidFill>
                  <a:srgbClr val="002060"/>
                </a:solidFill>
              </a:rPr>
              <a:t>eruptívna činnosť</a:t>
            </a:r>
            <a:r>
              <a:rPr lang="sk-SK" dirty="0" smtClean="0"/>
              <a:t> zo susedného ostrova </a:t>
            </a:r>
            <a:r>
              <a:rPr lang="sk-SK" dirty="0" err="1" smtClean="0"/>
              <a:t>Théra</a:t>
            </a:r>
            <a:r>
              <a:rPr lang="sk-SK" dirty="0" smtClean="0"/>
              <a:t>, či </a:t>
            </a:r>
            <a:r>
              <a:rPr lang="sk-SK" dirty="0" smtClean="0"/>
              <a:t>zemetrasenia</a:t>
            </a:r>
            <a:r>
              <a:rPr lang="sk-SK" dirty="0" smtClean="0"/>
              <a:t>, </a:t>
            </a:r>
          </a:p>
          <a:p>
            <a:r>
              <a:rPr lang="sk-SK" dirty="0"/>
              <a:t>m</a:t>
            </a:r>
            <a:r>
              <a:rPr lang="sk-SK" dirty="0" smtClean="0"/>
              <a:t>edzi rokmi 1450-1400 pred </a:t>
            </a:r>
            <a:r>
              <a:rPr lang="sk-SK" dirty="0" err="1" smtClean="0"/>
              <a:t>n.l</a:t>
            </a:r>
            <a:r>
              <a:rPr lang="sk-SK" dirty="0" smtClean="0"/>
              <a:t>. už nikto zničené domy neopravil. Podľa mýtov v zemetraseniami </a:t>
            </a:r>
            <a:r>
              <a:rPr lang="sk-SK" dirty="0" smtClean="0"/>
              <a:t>zničenej  kra- </a:t>
            </a:r>
            <a:r>
              <a:rPr lang="sk-SK" dirty="0" err="1" smtClean="0"/>
              <a:t>jine</a:t>
            </a:r>
            <a:r>
              <a:rPr lang="sk-SK" dirty="0" smtClean="0"/>
              <a:t> </a:t>
            </a:r>
            <a:r>
              <a:rPr lang="sk-SK" dirty="0" smtClean="0"/>
              <a:t>vypukol </a:t>
            </a:r>
            <a:r>
              <a:rPr lang="sk-SK" b="1" dirty="0" smtClean="0">
                <a:solidFill>
                  <a:srgbClr val="002060"/>
                </a:solidFill>
              </a:rPr>
              <a:t>hladomor</a:t>
            </a:r>
            <a:r>
              <a:rPr lang="sk-SK" dirty="0" smtClean="0"/>
              <a:t>, nasledovali </a:t>
            </a:r>
            <a:r>
              <a:rPr lang="sk-SK" b="1" dirty="0" smtClean="0">
                <a:solidFill>
                  <a:srgbClr val="002060"/>
                </a:solidFill>
              </a:rPr>
              <a:t>vzbury</a:t>
            </a:r>
            <a:r>
              <a:rPr lang="sk-SK" dirty="0" smtClean="0"/>
              <a:t> a </a:t>
            </a:r>
            <a:r>
              <a:rPr lang="sk-SK" b="1" dirty="0" smtClean="0">
                <a:solidFill>
                  <a:srgbClr val="002060"/>
                </a:solidFill>
              </a:rPr>
              <a:t>zmena spoločenského systému</a:t>
            </a:r>
            <a:r>
              <a:rPr lang="sk-SK" dirty="0"/>
              <a:t>,</a:t>
            </a:r>
            <a:endParaRPr lang="sk-SK" dirty="0" smtClean="0"/>
          </a:p>
          <a:p>
            <a:r>
              <a:rPr lang="sk-SK" b="1" dirty="0" err="1" smtClean="0">
                <a:solidFill>
                  <a:srgbClr val="002060"/>
                </a:solidFill>
              </a:rPr>
              <a:t>Knossos</a:t>
            </a:r>
            <a:r>
              <a:rPr lang="sk-SK" b="1" dirty="0" smtClean="0">
                <a:solidFill>
                  <a:srgbClr val="002060"/>
                </a:solidFill>
              </a:rPr>
              <a:t> bol zničený v rozmedzí rokov 1400 až 1375</a:t>
            </a:r>
            <a:r>
              <a:rPr lang="sk-SK" dirty="0" smtClean="0"/>
              <a:t> (vtedy už ostrov ovládli </a:t>
            </a:r>
            <a:r>
              <a:rPr lang="sk-SK" dirty="0" err="1" smtClean="0"/>
              <a:t>Achájci</a:t>
            </a:r>
            <a:r>
              <a:rPr lang="sk-SK" dirty="0" smtClean="0"/>
              <a:t>).</a:t>
            </a:r>
          </a:p>
          <a:p>
            <a:r>
              <a:rPr lang="sk-SK" dirty="0"/>
              <a:t>m</a:t>
            </a:r>
            <a:r>
              <a:rPr lang="sk-SK" dirty="0" smtClean="0"/>
              <a:t>inojská civilizácia ÚPLNE zanikla okolo roku 1 100 </a:t>
            </a:r>
            <a:r>
              <a:rPr lang="sk-SK" dirty="0" err="1" smtClean="0"/>
              <a:t>pnl</a:t>
            </a:r>
            <a:endParaRPr lang="sk-SK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Čo v učebnici nenájdete: 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m</a:t>
            </a:r>
            <a:r>
              <a:rPr lang="sk-SK" dirty="0" smtClean="0"/>
              <a:t>inojskú kultúru dnes poznáme vďaka vykopávkam</a:t>
            </a:r>
            <a:r>
              <a:rPr lang="sk-SK" b="1" dirty="0"/>
              <a:t> </a:t>
            </a:r>
            <a:r>
              <a:rPr lang="sk-SK" b="1" dirty="0">
                <a:solidFill>
                  <a:srgbClr val="C00000"/>
                </a:solidFill>
              </a:rPr>
              <a:t>sira </a:t>
            </a:r>
            <a:r>
              <a:rPr lang="sk-SK" b="1" dirty="0" err="1">
                <a:solidFill>
                  <a:srgbClr val="C00000"/>
                </a:solidFill>
              </a:rPr>
              <a:t>Arthura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err="1">
                <a:solidFill>
                  <a:srgbClr val="C00000"/>
                </a:solidFill>
              </a:rPr>
              <a:t>Evansa</a:t>
            </a:r>
            <a:r>
              <a:rPr lang="sk-SK" dirty="0"/>
              <a:t>,</a:t>
            </a:r>
            <a:r>
              <a:rPr lang="sk-SK" dirty="0" smtClean="0"/>
              <a:t> ktorý na prelome 19. a 20. storočia uskutočnil na Kréte rozsiahle vykopávky a </a:t>
            </a:r>
            <a:r>
              <a:rPr lang="sk-SK" dirty="0" smtClean="0">
                <a:solidFill>
                  <a:srgbClr val="C00000"/>
                </a:solidFill>
              </a:rPr>
              <a:t>objavil mesto </a:t>
            </a:r>
            <a:r>
              <a:rPr lang="sk-SK" dirty="0" err="1" smtClean="0">
                <a:solidFill>
                  <a:srgbClr val="C00000"/>
                </a:solidFill>
              </a:rPr>
              <a:t>Knossos</a:t>
            </a:r>
            <a:r>
              <a:rPr lang="sk-SK" dirty="0" smtClean="0"/>
              <a:t>. </a:t>
            </a:r>
          </a:p>
          <a:p>
            <a:r>
              <a:rPr lang="sk-SK" dirty="0" smtClean="0"/>
              <a:t>Práve </a:t>
            </a:r>
            <a:r>
              <a:rPr lang="sk-SK" b="1" dirty="0" smtClean="0">
                <a:solidFill>
                  <a:srgbClr val="7030A0"/>
                </a:solidFill>
              </a:rPr>
              <a:t>on pomenoval túto kultúru podľa kráľa </a:t>
            </a:r>
            <a:r>
              <a:rPr lang="sk-SK" b="1" dirty="0" err="1" smtClean="0">
                <a:solidFill>
                  <a:srgbClr val="7030A0"/>
                </a:solidFill>
              </a:rPr>
              <a:t>Minoa</a:t>
            </a:r>
            <a:r>
              <a:rPr lang="sk-SK" dirty="0" smtClean="0"/>
              <a:t>, ktorý vo svojom paláci na Kréte údajne vlastnil zložitý labyrint, kde držal </a:t>
            </a:r>
            <a:r>
              <a:rPr lang="sk-SK" dirty="0" err="1" smtClean="0"/>
              <a:t>Minotaura</a:t>
            </a:r>
            <a:r>
              <a:rPr lang="sk-SK" dirty="0" smtClean="0"/>
              <a:t>, netvora s ľudským telom a býčou hlavou, ktorý sa živil ľudským mäsom.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Minotaura</a:t>
            </a:r>
            <a:r>
              <a:rPr lang="sk-SK" dirty="0" smtClean="0"/>
              <a:t> neskôr zabil za pomoci princeznej </a:t>
            </a:r>
            <a:r>
              <a:rPr lang="sk-SK" dirty="0" err="1" smtClean="0"/>
              <a:t>Ariadny</a:t>
            </a:r>
            <a:r>
              <a:rPr lang="sk-SK" dirty="0" smtClean="0"/>
              <a:t> hrdina </a:t>
            </a:r>
            <a:r>
              <a:rPr lang="sk-SK" dirty="0" err="1" smtClean="0"/>
              <a:t>Théseus</a:t>
            </a:r>
            <a:r>
              <a:rPr lang="sk-SK" dirty="0" smtClean="0"/>
              <a:t>. Keď </a:t>
            </a:r>
            <a:r>
              <a:rPr lang="sk-SK" dirty="0" err="1" smtClean="0"/>
              <a:t>Evans</a:t>
            </a:r>
            <a:r>
              <a:rPr lang="sk-SK" dirty="0" smtClean="0"/>
              <a:t> vykopal v meste </a:t>
            </a:r>
            <a:r>
              <a:rPr lang="sk-SK" dirty="0" err="1" smtClean="0"/>
              <a:t>Knóssos</a:t>
            </a:r>
            <a:r>
              <a:rPr lang="sk-SK" dirty="0" smtClean="0"/>
              <a:t> rozsiahly palácový komplex s veľmi členitým a zložitým pôdorysom, spomenul si na povesť o </a:t>
            </a:r>
            <a:r>
              <a:rPr lang="sk-SK" dirty="0" err="1" smtClean="0"/>
              <a:t>Minotaurovi</a:t>
            </a:r>
            <a:r>
              <a:rPr lang="sk-SK" dirty="0" smtClean="0"/>
              <a:t> a pomenoval súdobú krétsku kultúru minojskou.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933</Words>
  <Application>Microsoft Office PowerPoint</Application>
  <PresentationFormat>Prezentácia na obrazovke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9" baseType="lpstr">
      <vt:lpstr>Motív Office</vt:lpstr>
      <vt:lpstr>Dokument</vt:lpstr>
      <vt:lpstr>STAROVEKÉ GRÉCKO</vt:lpstr>
      <vt:lpstr>Skôr, ako sa pustíme do skúmania Starovekého Grécka,  povedz, čo si predstavíš, ak počuješ slovo GRÉCKO.</vt:lpstr>
      <vt:lpstr>ČASOVÁ PRIAMKA</vt:lpstr>
      <vt:lpstr>VIEŠ, KDE SA NACHÁDZA GRÉCKO?</vt:lpstr>
      <vt:lpstr>PRÍRODNÉ PODMIENKY  V STAROVEKOM GRÉCKU</vt:lpstr>
      <vt:lpstr>AKO BÝVALI A ŽILI?</vt:lpstr>
      <vt:lpstr>MINOJSKA CIVILIZÁCIA</vt:lpstr>
      <vt:lpstr>Ako a prečo  zanikla vyspelá minojská civilizácia?</vt:lpstr>
      <vt:lpstr>Čo v učebnici nenájdete: </vt:lpstr>
      <vt:lpstr>Snímka 10</vt:lpstr>
      <vt:lpstr>ČAS NA GRÉCKE BÁJE A POVESTI </vt:lpstr>
      <vt:lpstr>Snímka 12</vt:lpstr>
      <vt:lpstr>Snímka 13</vt:lpstr>
      <vt:lpstr>Snímka 14</vt:lpstr>
      <vt:lpstr>Snímka 15</vt:lpstr>
      <vt:lpstr>Snímka 16</vt:lpstr>
      <vt:lpstr>A teraz zadržte dych –  pozývam vás na cestu časom...3 500 rokov naspäť</vt:lpstr>
      <vt:lpstr>Kto vie, odpovie </vt:lpstr>
      <vt:lpstr>ÚŽASNÉ!!! STE ŠIKULÁCI!</vt:lpstr>
      <vt:lpstr>Snímka 20</vt:lpstr>
      <vt:lpstr>ZDROJE:</vt:lpstr>
      <vt:lpstr>Snímka 22</vt:lpstr>
      <vt:lpstr>Snímka 23</vt:lpstr>
      <vt:lpstr>Snímka 24</vt:lpstr>
      <vt:lpstr>Snímka 25</vt:lpstr>
      <vt:lpstr>Snímka 26</vt:lpstr>
      <vt:lpstr>Snímka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STAROVEKÉ GRÉCKO</dc:title>
  <dc:creator>hamivetka</dc:creator>
  <cp:lastModifiedBy>hamivetka</cp:lastModifiedBy>
  <cp:revision>7</cp:revision>
  <dcterms:created xsi:type="dcterms:W3CDTF">2011-10-30T10:57:02Z</dcterms:created>
  <dcterms:modified xsi:type="dcterms:W3CDTF">2011-10-30T17:17:48Z</dcterms:modified>
</cp:coreProperties>
</file>