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600" units="cm"/>
        </inkml:traceFormat>
        <inkml:channelProperties>
          <inkml:channelProperty channel="X" name="resolution" value="32" units="1/cm"/>
          <inkml:channelProperty channel="Y" name="resolution" value="33" units="1/cm"/>
        </inkml:channelProperties>
      </inkml:inkSource>
      <inkml:timestamp xml:id="ts0" timeString="2012-12-04T15:10:13.81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0-1,'32'0,"-32"0,31 0,1 0,0 0,-1 0,-31 0,32 28,-32-28,63 0,-63 0,32 0,-32 0,31 0,1 0,0 0,-1 0,1 0,-32 0,31 27,-31-27,32 0,0 0,-1 0,1 0,0 0,-1 0,1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06CF7-4E24-4BC3-9C7D-802C24D22B62}" type="datetimeFigureOut">
              <a:rPr lang="sk-SK" smtClean="0"/>
              <a:pPr/>
              <a:t>10. 11. 2020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4652B-45BE-4250-89F4-0B79FBBB1E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12110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652B-45BE-4250-89F4-0B79FBBB1E80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94705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ovná spojnica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ovná spojnica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á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7" name="Zástupný symbol dátumu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0B9DB2-5165-45E6-AE75-CBFFA11855BD}" type="datetimeFigureOut">
              <a:rPr lang="sk-SK" smtClean="0"/>
              <a:pPr/>
              <a:t>10. 11. 2020</a:t>
            </a:fld>
            <a:endParaRPr lang="sk-SK"/>
          </a:p>
        </p:txBody>
      </p:sp>
      <p:sp>
        <p:nvSpPr>
          <p:cNvPr id="8" name="Zástupný symbol čísla snímky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1145A8-A8AA-426D-B2FF-2F7A0BF7C77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0B9DB2-5165-45E6-AE75-CBFFA11855BD}" type="datetimeFigureOut">
              <a:rPr lang="sk-SK" smtClean="0"/>
              <a:pPr/>
              <a:t>10. 11. 2020</a:t>
            </a:fld>
            <a:endParaRPr lang="sk-SK"/>
          </a:p>
        </p:txBody>
      </p:sp>
      <p:sp>
        <p:nvSpPr>
          <p:cNvPr id="5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145A8-A8AA-426D-B2FF-2F7A0BF7C77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0B9DB2-5165-45E6-AE75-CBFFA11855BD}" type="datetimeFigureOut">
              <a:rPr lang="sk-SK" smtClean="0"/>
              <a:pPr/>
              <a:t>10. 11. 2020</a:t>
            </a:fld>
            <a:endParaRPr lang="sk-SK"/>
          </a:p>
        </p:txBody>
      </p:sp>
      <p:sp>
        <p:nvSpPr>
          <p:cNvPr id="5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145A8-A8AA-426D-B2FF-2F7A0BF7C77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obsah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4" name="Zástupný symbol dátumu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0B9DB2-5165-45E6-AE75-CBFFA11855BD}" type="datetimeFigureOut">
              <a:rPr lang="sk-SK" smtClean="0"/>
              <a:pPr/>
              <a:t>10. 11. 2020</a:t>
            </a:fld>
            <a:endParaRPr lang="sk-SK"/>
          </a:p>
        </p:txBody>
      </p:sp>
      <p:sp>
        <p:nvSpPr>
          <p:cNvPr id="5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145A8-A8AA-426D-B2FF-2F7A0BF7C77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ovná spojnica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0B9DB2-5165-45E6-AE75-CBFFA11855BD}" type="datetimeFigureOut">
              <a:rPr lang="sk-SK" smtClean="0"/>
              <a:pPr/>
              <a:t>10. 11. 2020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145A8-A8AA-426D-B2FF-2F7A0BF7C77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0B9DB2-5165-45E6-AE75-CBFFA11855BD}" type="datetimeFigureOut">
              <a:rPr lang="sk-SK" smtClean="0"/>
              <a:pPr/>
              <a:t>10. 11. 2020</a:t>
            </a:fld>
            <a:endParaRPr lang="sk-SK"/>
          </a:p>
        </p:txBody>
      </p:sp>
      <p:sp>
        <p:nvSpPr>
          <p:cNvPr id="6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145A8-A8AA-426D-B2FF-2F7A0BF7C77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ovná spojnica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2" name="Zástupný symbol obsah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34" name="Zástupný symbol obsah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51145A8-A8AA-426D-B2FF-2F7A0BF7C77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11" name="Zástupný symbol dátumu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60B9DB2-5165-45E6-AE75-CBFFA11855BD}" type="datetimeFigureOut">
              <a:rPr lang="sk-SK" smtClean="0"/>
              <a:pPr/>
              <a:t>10. 11. 2020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0B9DB2-5165-45E6-AE75-CBFFA11855BD}" type="datetimeFigureOut">
              <a:rPr lang="sk-SK" smtClean="0"/>
              <a:pPr/>
              <a:t>10. 11. 2020</a:t>
            </a:fld>
            <a:endParaRPr lang="sk-SK"/>
          </a:p>
        </p:txBody>
      </p:sp>
      <p:sp>
        <p:nvSpPr>
          <p:cNvPr id="4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čísla snímky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145A8-A8AA-426D-B2FF-2F7A0BF7C77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0B9DB2-5165-45E6-AE75-CBFFA11855BD}" type="datetimeFigureOut">
              <a:rPr lang="sk-SK" smtClean="0"/>
              <a:pPr/>
              <a:t>10. 11. 2020</a:t>
            </a:fld>
            <a:endParaRPr lang="sk-SK"/>
          </a:p>
        </p:txBody>
      </p:sp>
      <p:sp>
        <p:nvSpPr>
          <p:cNvPr id="3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Zástupný symbol čísla snímky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145A8-A8AA-426D-B2FF-2F7A0BF7C77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obsah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5" name="Zástupný symbol dátumu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0B9DB2-5165-45E6-AE75-CBFFA11855BD}" type="datetimeFigureOut">
              <a:rPr lang="sk-SK" smtClean="0"/>
              <a:pPr/>
              <a:t>10. 11. 2020</a:t>
            </a:fld>
            <a:endParaRPr lang="sk-SK"/>
          </a:p>
        </p:txBody>
      </p:sp>
      <p:sp>
        <p:nvSpPr>
          <p:cNvPr id="6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145A8-A8AA-426D-B2FF-2F7A0BF7C77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0B9DB2-5165-45E6-AE75-CBFFA11855BD}" type="datetimeFigureOut">
              <a:rPr lang="sk-SK" smtClean="0"/>
              <a:pPr/>
              <a:t>10. 11. 2020</a:t>
            </a:fld>
            <a:endParaRPr lang="sk-SK"/>
          </a:p>
        </p:txBody>
      </p:sp>
      <p:sp>
        <p:nvSpPr>
          <p:cNvPr id="6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145A8-A8AA-426D-B2FF-2F7A0BF7C77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textu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fld id="{F60B9DB2-5165-45E6-AE75-CBFFA11855BD}" type="datetimeFigureOut">
              <a:rPr lang="sk-SK" smtClean="0"/>
              <a:pPr/>
              <a:t>10. 11. 2020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fld id="{251145A8-A8AA-426D-B2FF-2F7A0BF7C77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1" fontAlgn="base" hangingPunct="1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1" fontAlgn="base" hangingPunct="1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1" fontAlgn="base" hangingPunct="1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cz/" TargetMode="External"/><Relationship Id="rId2" Type="http://schemas.openxmlformats.org/officeDocument/2006/relationships/hyperlink" Target="http://www.wikipedia.s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5" Type="http://schemas.openxmlformats.org/officeDocument/2006/relationships/customXml" Target="../ink/ink1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Vypracoval: Branislav </a:t>
            </a:r>
            <a:r>
              <a:rPr lang="sk-SK" dirty="0" err="1" smtClean="0"/>
              <a:t>Benčič</a:t>
            </a:r>
            <a:endParaRPr lang="sk-SK" dirty="0" smtClean="0"/>
          </a:p>
          <a:p>
            <a:r>
              <a:rPr lang="sk-SK" dirty="0" smtClean="0"/>
              <a:t>pre 6. ročník ZŠ</a:t>
            </a:r>
          </a:p>
          <a:p>
            <a:r>
              <a:rPr lang="sk-SK" dirty="0" smtClean="0"/>
              <a:t>Tematický okruh: </a:t>
            </a:r>
            <a:r>
              <a:rPr lang="sk-SK" i="1" dirty="0" smtClean="0"/>
              <a:t>Obrazy starovekej spoločnosti</a:t>
            </a:r>
            <a:endParaRPr lang="sk-SK" i="1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Dávnoveké Grécko </a:t>
            </a:r>
            <a:endParaRPr lang="sk-SK" dirty="0"/>
          </a:p>
        </p:txBody>
      </p:sp>
      <p:pic>
        <p:nvPicPr>
          <p:cNvPr id="4" name="Obrázok 3" descr="atena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495425" cy="2095504"/>
          </a:xfrm>
          <a:prstGeom prst="rect">
            <a:avLst/>
          </a:prstGeom>
        </p:spPr>
      </p:pic>
      <p:pic>
        <p:nvPicPr>
          <p:cNvPr id="5" name="Obrázok 4" descr="lambda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5272" y="0"/>
            <a:ext cx="1428728" cy="1714488"/>
          </a:xfrm>
          <a:prstGeom prst="rect">
            <a:avLst/>
          </a:prstGeom>
        </p:spPr>
      </p:pic>
      <p:pic>
        <p:nvPicPr>
          <p:cNvPr id="6" name="Obrázok 5" descr="olivova ratolest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4678" y="0"/>
            <a:ext cx="2438400" cy="1876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Podmienky sa v Aténach podarilo zreformovať  až zákonodarcovi </a:t>
            </a:r>
            <a:r>
              <a:rPr lang="sk-SK" b="1" dirty="0" err="1" smtClean="0"/>
              <a:t>Solónovi</a:t>
            </a:r>
            <a:r>
              <a:rPr lang="sk-SK" b="1" dirty="0" smtClean="0"/>
              <a:t> </a:t>
            </a:r>
            <a:r>
              <a:rPr lang="sk-SK" dirty="0" smtClean="0"/>
              <a:t>v roku </a:t>
            </a:r>
            <a:r>
              <a:rPr lang="sk-SK" b="1" dirty="0" smtClean="0"/>
              <a:t>594 pred Kr</a:t>
            </a:r>
            <a:r>
              <a:rPr lang="sk-SK" dirty="0" smtClean="0"/>
              <a:t>. </a:t>
            </a:r>
            <a:r>
              <a:rPr lang="sk-SK" dirty="0" smtClean="0">
                <a:sym typeface="Wingdings" pitchFamily="2" charset="2"/>
              </a:rPr>
              <a:t> </a:t>
            </a:r>
          </a:p>
          <a:p>
            <a:pPr>
              <a:buFont typeface="Wingdings" pitchFamily="2" charset="2"/>
              <a:buChar char="Ø"/>
            </a:pPr>
            <a:r>
              <a:rPr lang="sk-SK" b="1" dirty="0" smtClean="0">
                <a:sym typeface="Wingdings" pitchFamily="2" charset="2"/>
              </a:rPr>
              <a:t>rozdelil obyvateľov</a:t>
            </a:r>
            <a:r>
              <a:rPr lang="sk-SK" dirty="0" smtClean="0">
                <a:sym typeface="Wingdings" pitchFamily="2" charset="2"/>
              </a:rPr>
              <a:t> podľa veľkosti majetku </a:t>
            </a:r>
            <a:r>
              <a:rPr lang="sk-SK" b="1" dirty="0" smtClean="0">
                <a:sym typeface="Wingdings" pitchFamily="2" charset="2"/>
              </a:rPr>
              <a:t>do štyroch tried</a:t>
            </a:r>
          </a:p>
          <a:p>
            <a:pPr>
              <a:buFont typeface="Wingdings" pitchFamily="2" charset="2"/>
              <a:buChar char="Ø"/>
            </a:pPr>
            <a:r>
              <a:rPr lang="sk-SK" b="1" dirty="0" smtClean="0">
                <a:sym typeface="Wingdings" pitchFamily="2" charset="2"/>
              </a:rPr>
              <a:t>vykúpil z otroctva </a:t>
            </a:r>
            <a:r>
              <a:rPr lang="sk-SK" dirty="0" smtClean="0">
                <a:sym typeface="Wingdings" pitchFamily="2" charset="2"/>
              </a:rPr>
              <a:t>všetkých </a:t>
            </a:r>
            <a:r>
              <a:rPr lang="sk-SK" b="1" dirty="0" smtClean="0">
                <a:sym typeface="Wingdings" pitchFamily="2" charset="2"/>
              </a:rPr>
              <a:t>Aténčanov</a:t>
            </a:r>
            <a:r>
              <a:rPr lang="sk-SK" dirty="0" smtClean="0">
                <a:sym typeface="Wingdings" pitchFamily="2" charset="2"/>
              </a:rPr>
              <a:t>, ktorí sa tam dostali pre dlhy...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Aténski reformátori - </a:t>
            </a:r>
            <a:r>
              <a:rPr lang="sk-SK" dirty="0" err="1" smtClean="0"/>
              <a:t>Solón</a:t>
            </a:r>
            <a:endParaRPr lang="sk-SK" dirty="0"/>
          </a:p>
        </p:txBody>
      </p:sp>
      <p:pic>
        <p:nvPicPr>
          <p:cNvPr id="4" name="Obrázok 3" descr="solon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2120" y="3816854"/>
            <a:ext cx="2107307" cy="2912718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765412" y="5374486"/>
            <a:ext cx="4233595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err="1" smtClean="0"/>
              <a:t>Solón</a:t>
            </a:r>
            <a:r>
              <a:rPr lang="sk-SK" dirty="0" smtClean="0"/>
              <a:t> – aténsky politik, básnik, ktorý</a:t>
            </a:r>
          </a:p>
          <a:p>
            <a:pPr algn="ctr"/>
            <a:r>
              <a:rPr lang="sk-SK" dirty="0" smtClean="0"/>
              <a:t>pochádzal z aristokratickej rodiny, avšak </a:t>
            </a:r>
          </a:p>
          <a:p>
            <a:pPr algn="ctr"/>
            <a:r>
              <a:rPr lang="sk-SK" dirty="0" smtClean="0"/>
              <a:t>záujmy aristokracie nehájil...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Základy demokracie v Aténach </a:t>
            </a:r>
            <a:r>
              <a:rPr lang="sk-SK" dirty="0" smtClean="0"/>
              <a:t>položil v roku </a:t>
            </a:r>
            <a:r>
              <a:rPr lang="sk-SK" b="1" dirty="0" smtClean="0"/>
              <a:t>510 pred Kr. </a:t>
            </a:r>
            <a:r>
              <a:rPr lang="sk-SK" b="1" dirty="0" err="1" smtClean="0"/>
              <a:t>Kleistenes</a:t>
            </a:r>
            <a:r>
              <a:rPr lang="sk-SK" b="1" dirty="0" smtClean="0"/>
              <a:t> </a:t>
            </a:r>
            <a:r>
              <a:rPr lang="sk-SK" dirty="0" smtClean="0">
                <a:sym typeface="Wingdings" pitchFamily="2" charset="2"/>
              </a:rPr>
              <a:t> </a:t>
            </a:r>
            <a:r>
              <a:rPr lang="sk-SK" b="1" dirty="0" smtClean="0">
                <a:sym typeface="Wingdings" pitchFamily="2" charset="2"/>
              </a:rPr>
              <a:t>rovnaké práva </a:t>
            </a:r>
            <a:r>
              <a:rPr lang="sk-SK" dirty="0" smtClean="0">
                <a:sym typeface="Wingdings" pitchFamily="2" charset="2"/>
              </a:rPr>
              <a:t>priznal </a:t>
            </a:r>
            <a:r>
              <a:rPr lang="sk-SK" b="1" dirty="0" smtClean="0">
                <a:sym typeface="Wingdings" pitchFamily="2" charset="2"/>
              </a:rPr>
              <a:t>všetkým plnoprávnym občanom</a:t>
            </a:r>
            <a:r>
              <a:rPr lang="sk-SK" dirty="0" smtClean="0">
                <a:sym typeface="Wingdings" pitchFamily="2" charset="2"/>
              </a:rPr>
              <a:t>...</a:t>
            </a:r>
            <a:r>
              <a:rPr lang="sk-SK" u="sng" dirty="0" smtClean="0">
                <a:sym typeface="Wingdings" pitchFamily="2" charset="2"/>
              </a:rPr>
              <a:t>ženy, deti a otroci neboli považovaní za plnoprávnych občanov </a:t>
            </a:r>
          </a:p>
          <a:p>
            <a:r>
              <a:rPr lang="sk-SK" dirty="0" smtClean="0">
                <a:sym typeface="Wingdings" pitchFamily="2" charset="2"/>
              </a:rPr>
              <a:t>Zaviedol tzv. </a:t>
            </a:r>
            <a:r>
              <a:rPr lang="sk-SK" b="1" dirty="0" smtClean="0">
                <a:sym typeface="Wingdings" pitchFamily="2" charset="2"/>
              </a:rPr>
              <a:t>črepinový súd (</a:t>
            </a:r>
            <a:r>
              <a:rPr lang="sk-SK" b="1" dirty="0" err="1" smtClean="0">
                <a:sym typeface="Wingdings" pitchFamily="2" charset="2"/>
              </a:rPr>
              <a:t>ostrakizmus</a:t>
            </a:r>
            <a:r>
              <a:rPr lang="sk-SK" b="1" dirty="0" smtClean="0">
                <a:sym typeface="Wingdings" pitchFamily="2" charset="2"/>
              </a:rPr>
              <a:t>) </a:t>
            </a:r>
            <a:r>
              <a:rPr lang="sk-SK" dirty="0" smtClean="0">
                <a:sym typeface="Wingdings" pitchFamily="2" charset="2"/>
              </a:rPr>
              <a:t>=&gt; pomocou neho sa z Atén </a:t>
            </a:r>
            <a:r>
              <a:rPr lang="sk-SK" smtClean="0">
                <a:sym typeface="Wingdings" pitchFamily="2" charset="2"/>
              </a:rPr>
              <a:t>vyháňali tí, </a:t>
            </a:r>
            <a:r>
              <a:rPr lang="sk-SK" dirty="0" smtClean="0">
                <a:sym typeface="Wingdings" pitchFamily="2" charset="2"/>
              </a:rPr>
              <a:t>čo ohrozovali demokraciu...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Aténski reformátori - </a:t>
            </a:r>
            <a:r>
              <a:rPr lang="sk-SK" dirty="0" err="1" smtClean="0"/>
              <a:t>Kleistenes</a:t>
            </a:r>
            <a:endParaRPr lang="sk-SK" dirty="0"/>
          </a:p>
        </p:txBody>
      </p:sp>
      <p:pic>
        <p:nvPicPr>
          <p:cNvPr id="4" name="Obrázok 3" descr="ostrakizmu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056" y="4077072"/>
            <a:ext cx="3456384" cy="2659795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518839" y="5296498"/>
            <a:ext cx="4053161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Črepiny s menami občanov Atén...</a:t>
            </a:r>
          </a:p>
          <a:p>
            <a:pPr algn="ctr"/>
            <a:r>
              <a:rPr lang="sk-SK" dirty="0" smtClean="0"/>
              <a:t>koho meno sa tam objavilo najčastejšie</a:t>
            </a:r>
          </a:p>
          <a:p>
            <a:pPr algn="ctr"/>
            <a:r>
              <a:rPr lang="sk-SK" dirty="0" smtClean="0"/>
              <a:t> musel na 10 rokov opustiť Atény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Dejepis pre 6. ročník ZŠ od </a:t>
            </a:r>
            <a:r>
              <a:rPr lang="sk-SK" dirty="0" err="1" smtClean="0"/>
              <a:t>Tonkovej</a:t>
            </a:r>
            <a:r>
              <a:rPr lang="sk-SK" dirty="0" smtClean="0"/>
              <a:t>, Mihálikovej a </a:t>
            </a:r>
            <a:r>
              <a:rPr lang="sk-SK" dirty="0" err="1" smtClean="0"/>
              <a:t>Krasnovského</a:t>
            </a:r>
            <a:endParaRPr lang="sk-SK" dirty="0" smtClean="0"/>
          </a:p>
          <a:p>
            <a:r>
              <a:rPr lang="sk-SK" dirty="0" smtClean="0"/>
              <a:t>Od staroveku k stredoveku od Kováča, Valachoviča, Kratochvíla a </a:t>
            </a:r>
            <a:r>
              <a:rPr lang="sk-SK" dirty="0" err="1" smtClean="0"/>
              <a:t>Mucsku</a:t>
            </a:r>
            <a:endParaRPr lang="sk-SK" dirty="0" smtClean="0"/>
          </a:p>
          <a:p>
            <a:r>
              <a:rPr lang="sk-SK" dirty="0" err="1" smtClean="0">
                <a:hlinkClick r:id="rId2"/>
              </a:rPr>
              <a:t>www.wikipedia.sk</a:t>
            </a:r>
            <a:endParaRPr lang="sk-SK" dirty="0" smtClean="0"/>
          </a:p>
          <a:p>
            <a:r>
              <a:rPr lang="sk-SK" dirty="0" err="1" smtClean="0">
                <a:hlinkClick r:id="rId3"/>
              </a:rPr>
              <a:t>www.wikipedia.cz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Použitá literatúra a iné zdroje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Po roku 800 pred Kr</a:t>
            </a:r>
            <a:r>
              <a:rPr lang="sk-SK" dirty="0" smtClean="0"/>
              <a:t>. sa </a:t>
            </a:r>
            <a:r>
              <a:rPr lang="sk-SK" b="1" dirty="0" smtClean="0"/>
              <a:t>Grécko</a:t>
            </a:r>
            <a:r>
              <a:rPr lang="sk-SK" dirty="0" smtClean="0"/>
              <a:t> vynorilo z </a:t>
            </a:r>
            <a:r>
              <a:rPr lang="sk-SK" b="1" dirty="0" smtClean="0"/>
              <a:t>obdobia</a:t>
            </a:r>
            <a:r>
              <a:rPr lang="sk-SK" dirty="0" smtClean="0"/>
              <a:t> </a:t>
            </a:r>
            <a:r>
              <a:rPr lang="sk-SK" b="1" dirty="0" smtClean="0"/>
              <a:t>temna</a:t>
            </a:r>
            <a:r>
              <a:rPr lang="sk-SK" dirty="0" smtClean="0"/>
              <a:t> a do popredia sa dostávajú </a:t>
            </a:r>
            <a:r>
              <a:rPr lang="sk-SK" u="sng" dirty="0" smtClean="0"/>
              <a:t>dva najvýznamnejšie mestské štáty </a:t>
            </a:r>
            <a:r>
              <a:rPr lang="sk-SK" dirty="0" smtClean="0"/>
              <a:t>= </a:t>
            </a:r>
            <a:r>
              <a:rPr lang="sk-SK" b="1" dirty="0" smtClean="0">
                <a:solidFill>
                  <a:schemeClr val="tx2">
                    <a:lumMod val="50000"/>
                  </a:schemeClr>
                </a:solidFill>
              </a:rPr>
              <a:t>Sparta</a:t>
            </a:r>
            <a:r>
              <a:rPr lang="sk-SK" dirty="0" smtClean="0"/>
              <a:t> a </a:t>
            </a:r>
            <a:r>
              <a:rPr lang="sk-SK" b="1" dirty="0" smtClean="0">
                <a:solidFill>
                  <a:schemeClr val="tx2">
                    <a:lumMod val="50000"/>
                  </a:schemeClr>
                </a:solidFill>
              </a:rPr>
              <a:t>Atény</a:t>
            </a:r>
          </a:p>
          <a:p>
            <a:endParaRPr lang="sk-SK" dirty="0">
              <a:solidFill>
                <a:schemeClr val="tx2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Koniec temného obdobia...800 </a:t>
            </a:r>
            <a:r>
              <a:rPr lang="sk-SK" dirty="0" err="1" smtClean="0"/>
              <a:t>p.n.l</a:t>
            </a:r>
            <a:endParaRPr lang="sk-SK" dirty="0"/>
          </a:p>
        </p:txBody>
      </p:sp>
      <p:pic>
        <p:nvPicPr>
          <p:cNvPr id="4" name="Obrázok 3" descr="homer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2852936"/>
            <a:ext cx="2488725" cy="3536609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3563888" y="5726668"/>
            <a:ext cx="224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Slepý básnik </a:t>
            </a:r>
            <a:r>
              <a:rPr lang="sk-SK" b="1" dirty="0" smtClean="0"/>
              <a:t>Homér</a:t>
            </a:r>
            <a:endParaRPr lang="sk-SK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3779912" y="3726187"/>
            <a:ext cx="4668522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Jedinými písomnými prameňmi,</a:t>
            </a:r>
          </a:p>
          <a:p>
            <a:pPr algn="ctr"/>
            <a:r>
              <a:rPr lang="sk-SK" dirty="0"/>
              <a:t>k</a:t>
            </a:r>
            <a:r>
              <a:rPr lang="sk-SK" dirty="0" smtClean="0"/>
              <a:t>toré sa zachovali z temného obdobia</a:t>
            </a:r>
          </a:p>
          <a:p>
            <a:pPr algn="ctr"/>
            <a:r>
              <a:rPr lang="sk-SK" dirty="0"/>
              <a:t>b</a:t>
            </a:r>
            <a:r>
              <a:rPr lang="sk-SK" dirty="0" smtClean="0"/>
              <a:t>oli eposy </a:t>
            </a:r>
            <a:r>
              <a:rPr lang="sk-SK" dirty="0" err="1" smtClean="0"/>
              <a:t>Ilias</a:t>
            </a:r>
            <a:r>
              <a:rPr lang="sk-SK" dirty="0" smtClean="0"/>
              <a:t> a Odysea...ich autorstvo sa</a:t>
            </a:r>
          </a:p>
          <a:p>
            <a:pPr algn="ctr"/>
            <a:r>
              <a:rPr lang="sk-SK" dirty="0"/>
              <a:t>p</a:t>
            </a:r>
            <a:r>
              <a:rPr lang="sk-SK" dirty="0" smtClean="0"/>
              <a:t>ripisuje práve Homérovi </a:t>
            </a:r>
            <a:r>
              <a:rPr lang="sk-SK" dirty="0" smtClean="0">
                <a:sym typeface="Wingdings" pitchFamily="2" charset="2"/>
              </a:rPr>
              <a:t> preto sa niekedy</a:t>
            </a:r>
          </a:p>
          <a:p>
            <a:pPr algn="ctr"/>
            <a:r>
              <a:rPr lang="sk-SK" dirty="0">
                <a:sym typeface="Wingdings" pitchFamily="2" charset="2"/>
              </a:rPr>
              <a:t>t</a:t>
            </a:r>
            <a:r>
              <a:rPr lang="sk-SK" dirty="0" smtClean="0">
                <a:sym typeface="Wingdings" pitchFamily="2" charset="2"/>
              </a:rPr>
              <a:t>emné obdobie nazýva aj </a:t>
            </a:r>
            <a:r>
              <a:rPr lang="sk-SK" u="sng" dirty="0" smtClean="0">
                <a:sym typeface="Wingdings" pitchFamily="2" charset="2"/>
              </a:rPr>
              <a:t>homérskym</a:t>
            </a:r>
            <a:endParaRPr lang="sk-SK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Časť </a:t>
            </a:r>
            <a:r>
              <a:rPr lang="sk-SK" b="1" dirty="0" smtClean="0"/>
              <a:t>Dórov</a:t>
            </a:r>
            <a:r>
              <a:rPr lang="sk-SK" dirty="0" smtClean="0"/>
              <a:t>, ktorí </a:t>
            </a:r>
            <a:r>
              <a:rPr lang="sk-SK" u="sng" dirty="0" smtClean="0"/>
              <a:t>prišli na </a:t>
            </a:r>
            <a:r>
              <a:rPr lang="sk-SK" b="1" u="sng" dirty="0" smtClean="0"/>
              <a:t>Peloponéz</a:t>
            </a:r>
            <a:r>
              <a:rPr lang="sk-SK" u="sng" dirty="0" smtClean="0"/>
              <a:t> </a:t>
            </a:r>
            <a:r>
              <a:rPr lang="sk-SK" dirty="0" smtClean="0"/>
              <a:t>si </a:t>
            </a:r>
            <a:r>
              <a:rPr lang="sk-SK" b="1" dirty="0" smtClean="0"/>
              <a:t>podmanila pôvodné obyvateľstvo</a:t>
            </a:r>
            <a:r>
              <a:rPr lang="sk-SK" dirty="0" smtClean="0"/>
              <a:t> a časom vytvorila silný mestský štát (</a:t>
            </a:r>
            <a:r>
              <a:rPr lang="sk-SK" dirty="0" err="1" smtClean="0"/>
              <a:t>polis</a:t>
            </a:r>
            <a:r>
              <a:rPr lang="sk-SK" dirty="0" smtClean="0"/>
              <a:t>) - </a:t>
            </a:r>
            <a:r>
              <a:rPr lang="sk-SK" b="1" dirty="0" smtClean="0"/>
              <a:t>Spartu</a:t>
            </a:r>
            <a:endParaRPr lang="sk-SK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Staroveká Sparta</a:t>
            </a:r>
            <a:endParaRPr lang="sk-SK" dirty="0"/>
          </a:p>
        </p:txBody>
      </p:sp>
      <p:pic>
        <p:nvPicPr>
          <p:cNvPr id="4" name="Obrázok 3" descr="spart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14620"/>
            <a:ext cx="5070931" cy="3297033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3275856" y="5878980"/>
            <a:ext cx="5610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Sparta</a:t>
            </a:r>
            <a:r>
              <a:rPr lang="sk-SK" dirty="0" smtClean="0"/>
              <a:t> sa nachádzala na </a:t>
            </a:r>
            <a:r>
              <a:rPr lang="sk-SK" b="1" dirty="0" smtClean="0"/>
              <a:t>Peloponézskom polostrove</a:t>
            </a:r>
          </a:p>
          <a:p>
            <a:pPr algn="ctr"/>
            <a:r>
              <a:rPr lang="sk-SK" dirty="0" smtClean="0"/>
              <a:t>a takto vyzerá dnes...</a:t>
            </a:r>
            <a:endParaRPr lang="sk-SK" dirty="0"/>
          </a:p>
        </p:txBody>
      </p:sp>
      <p:pic>
        <p:nvPicPr>
          <p:cNvPr id="6" name="Obrázok 5" descr="sparta na mape.jpeg"/>
          <p:cNvPicPr>
            <a:picLocks noChangeAspect="1"/>
          </p:cNvPicPr>
          <p:nvPr/>
        </p:nvPicPr>
        <p:blipFill>
          <a:blip r:embed="rId3">
            <a:lum contrast="40000"/>
          </a:blip>
          <a:stretch>
            <a:fillRect/>
          </a:stretch>
        </p:blipFill>
        <p:spPr>
          <a:xfrm>
            <a:off x="5592836" y="2500306"/>
            <a:ext cx="2993964" cy="2440862"/>
          </a:xfrm>
          <a:prstGeom prst="rect">
            <a:avLst/>
          </a:prstGeom>
        </p:spPr>
      </p:pic>
      <p:cxnSp>
        <p:nvCxnSpPr>
          <p:cNvPr id="8" name="Rovná spojovacia šípka 7"/>
          <p:cNvCxnSpPr/>
          <p:nvPr/>
        </p:nvCxnSpPr>
        <p:spPr>
          <a:xfrm>
            <a:off x="4857752" y="2714620"/>
            <a:ext cx="1928826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ovacia šípka 9"/>
          <p:cNvCxnSpPr/>
          <p:nvPr/>
        </p:nvCxnSpPr>
        <p:spPr>
          <a:xfrm rot="5400000" flipH="1" flipV="1">
            <a:off x="6107917" y="4750603"/>
            <a:ext cx="107157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Aby si </a:t>
            </a:r>
            <a:r>
              <a:rPr lang="sk-SK" b="1" dirty="0" smtClean="0"/>
              <a:t>Sparťania</a:t>
            </a:r>
            <a:r>
              <a:rPr lang="sk-SK" dirty="0" smtClean="0"/>
              <a:t> udržali </a:t>
            </a:r>
            <a:r>
              <a:rPr lang="sk-SK" u="sng" dirty="0" smtClean="0"/>
              <a:t>nadvládu nad podmaneným obyvateľstvom, </a:t>
            </a:r>
            <a:r>
              <a:rPr lang="sk-SK" dirty="0" smtClean="0"/>
              <a:t>museli sa stať </a:t>
            </a:r>
            <a:r>
              <a:rPr lang="sk-SK" b="1" dirty="0" smtClean="0"/>
              <a:t>profesionálnymi vojakmi </a:t>
            </a:r>
            <a:r>
              <a:rPr lang="sk-SK" dirty="0" smtClean="0">
                <a:sym typeface="Wingdings" pitchFamily="2" charset="2"/>
              </a:rPr>
              <a:t> nepracovali, venovali sa iba vojenskému výcviku, ktorý bol veľmi tvrdý =&gt; </a:t>
            </a:r>
            <a:r>
              <a:rPr lang="sk-SK" b="1" dirty="0" smtClean="0">
                <a:sym typeface="Wingdings" pitchFamily="2" charset="2"/>
              </a:rPr>
              <a:t>sparťanská výchova 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Profesionálni vojaci</a:t>
            </a:r>
            <a:endParaRPr lang="sk-SK" dirty="0"/>
          </a:p>
        </p:txBody>
      </p:sp>
      <p:pic>
        <p:nvPicPr>
          <p:cNvPr id="4" name="Obrázok 3" descr="spartsky vojak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84" y="3552498"/>
            <a:ext cx="3023687" cy="3037186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3707720" y="5718721"/>
            <a:ext cx="44432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Sparťania boli najlepšími bojovníkmi</a:t>
            </a:r>
          </a:p>
          <a:p>
            <a:pPr algn="ctr"/>
            <a:r>
              <a:rPr lang="sk-SK" dirty="0" smtClean="0"/>
              <a:t> v starovekom Grécku...vojaci mali červené </a:t>
            </a:r>
          </a:p>
          <a:p>
            <a:pPr algn="ctr"/>
            <a:r>
              <a:rPr lang="sk-SK" dirty="0" smtClean="0"/>
              <a:t>odevy, aby nebolo vidieť zranenia</a:t>
            </a:r>
            <a:endParaRPr lang="sk-SK" dirty="0"/>
          </a:p>
        </p:txBody>
      </p:sp>
      <p:pic>
        <p:nvPicPr>
          <p:cNvPr id="6" name="Obrázok 5" descr="spartanski vojaci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2327" y="3428999"/>
            <a:ext cx="3713061" cy="2289721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3298991" y="3276600"/>
            <a:ext cx="26208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400" b="1" dirty="0" smtClean="0"/>
              <a:t>Sparťania</a:t>
            </a:r>
            <a:r>
              <a:rPr lang="sk-SK" sz="1400" dirty="0" smtClean="0"/>
              <a:t> sa nazývali</a:t>
            </a:r>
          </a:p>
          <a:p>
            <a:pPr algn="ctr"/>
            <a:r>
              <a:rPr lang="sk-SK" sz="1400" dirty="0" smtClean="0"/>
              <a:t> aj</a:t>
            </a:r>
            <a:r>
              <a:rPr lang="sk-SK" sz="1400" b="1" dirty="0" smtClean="0"/>
              <a:t> </a:t>
            </a:r>
            <a:r>
              <a:rPr lang="sk-SK" sz="1400" b="1" dirty="0" err="1" smtClean="0"/>
              <a:t>Lacedemóňanmi</a:t>
            </a:r>
            <a:r>
              <a:rPr lang="sk-SK" sz="1400" b="1" dirty="0" smtClean="0"/>
              <a:t> </a:t>
            </a:r>
            <a:r>
              <a:rPr lang="sk-SK" sz="1400" dirty="0" smtClean="0"/>
              <a:t>=&gt; štít </a:t>
            </a:r>
          </a:p>
          <a:p>
            <a:pPr algn="ctr"/>
            <a:r>
              <a:rPr lang="sk-SK" sz="1400" dirty="0" smtClean="0"/>
              <a:t>označený </a:t>
            </a:r>
            <a:r>
              <a:rPr lang="sk-SK" sz="1400" b="1" dirty="0" smtClean="0"/>
              <a:t>gréckym písmenom</a:t>
            </a:r>
          </a:p>
          <a:p>
            <a:pPr algn="ctr"/>
            <a:r>
              <a:rPr lang="sk-SK" sz="1400" b="1" dirty="0" err="1" smtClean="0"/>
              <a:t>Lambda</a:t>
            </a:r>
            <a:r>
              <a:rPr lang="sk-SK" sz="1400" dirty="0" smtClean="0"/>
              <a:t> = </a:t>
            </a:r>
            <a:r>
              <a:rPr lang="sk-SK" sz="1400" dirty="0" err="1" smtClean="0"/>
              <a:t>Lacedemón</a:t>
            </a:r>
            <a:endParaRPr lang="sk-SK" sz="1400" dirty="0"/>
          </a:p>
        </p:txBody>
      </p:sp>
      <p:cxnSp>
        <p:nvCxnSpPr>
          <p:cNvPr id="9" name="Rovná spojovacia šípka 8"/>
          <p:cNvCxnSpPr/>
          <p:nvPr/>
        </p:nvCxnSpPr>
        <p:spPr>
          <a:xfrm>
            <a:off x="5929322" y="4357694"/>
            <a:ext cx="178595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b="1" dirty="0" smtClean="0"/>
              <a:t>Na čele Sparty </a:t>
            </a:r>
            <a:r>
              <a:rPr lang="sk-SK" sz="2400" dirty="0" smtClean="0"/>
              <a:t>boli </a:t>
            </a:r>
            <a:r>
              <a:rPr lang="sk-SK" sz="2400" b="1" dirty="0" smtClean="0"/>
              <a:t>dvaja králi</a:t>
            </a:r>
            <a:r>
              <a:rPr lang="sk-SK" sz="2400" dirty="0" smtClean="0"/>
              <a:t>, ktorých </a:t>
            </a:r>
            <a:r>
              <a:rPr lang="sk-SK" sz="2400" b="1" dirty="0" smtClean="0"/>
              <a:t>moc </a:t>
            </a:r>
            <a:r>
              <a:rPr lang="sk-SK" sz="2400" dirty="0" smtClean="0"/>
              <a:t>bola </a:t>
            </a:r>
            <a:r>
              <a:rPr lang="sk-SK" sz="2400" b="1" dirty="0" smtClean="0"/>
              <a:t>kontrolovaná </a:t>
            </a:r>
            <a:r>
              <a:rPr lang="sk-SK" sz="2400" dirty="0" smtClean="0"/>
              <a:t>piatimi úradníkmi </a:t>
            </a:r>
            <a:r>
              <a:rPr lang="sk-SK" sz="2400" dirty="0" smtClean="0">
                <a:sym typeface="Wingdings" pitchFamily="2" charset="2"/>
              </a:rPr>
              <a:t> </a:t>
            </a:r>
            <a:r>
              <a:rPr lang="sk-SK" sz="2400" b="1" dirty="0" err="1" smtClean="0">
                <a:sym typeface="Wingdings" pitchFamily="2" charset="2"/>
              </a:rPr>
              <a:t>eformi</a:t>
            </a:r>
            <a:endParaRPr lang="sk-SK" sz="2400" b="1" dirty="0" smtClean="0">
              <a:sym typeface="Wingdings" pitchFamily="2" charset="2"/>
            </a:endParaRPr>
          </a:p>
          <a:p>
            <a:r>
              <a:rPr lang="sk-SK" sz="2400" dirty="0" smtClean="0">
                <a:sym typeface="Wingdings" pitchFamily="2" charset="2"/>
              </a:rPr>
              <a:t>Poradnú a súdnu funkciu mala tzv. </a:t>
            </a:r>
            <a:r>
              <a:rPr lang="sk-SK" sz="2400" b="1" dirty="0" smtClean="0">
                <a:sym typeface="Wingdings" pitchFamily="2" charset="2"/>
              </a:rPr>
              <a:t>rada starších</a:t>
            </a:r>
            <a:r>
              <a:rPr lang="sk-SK" sz="2400" dirty="0" smtClean="0">
                <a:sym typeface="Wingdings" pitchFamily="2" charset="2"/>
              </a:rPr>
              <a:t>, ktorú tvorilo 28 vážených mužov nad 60 rokov + dvaja králi</a:t>
            </a:r>
          </a:p>
          <a:p>
            <a:r>
              <a:rPr lang="sk-SK" sz="2400" dirty="0" smtClean="0">
                <a:sym typeface="Wingdings" pitchFamily="2" charset="2"/>
              </a:rPr>
              <a:t>Dôležitú úlohu zohrávalo aj </a:t>
            </a:r>
            <a:r>
              <a:rPr lang="sk-SK" sz="2400" b="1" dirty="0" smtClean="0">
                <a:sym typeface="Wingdings" pitchFamily="2" charset="2"/>
              </a:rPr>
              <a:t>zhromaždenie,</a:t>
            </a:r>
            <a:r>
              <a:rPr lang="sk-SK" sz="2400" dirty="0" smtClean="0">
                <a:sym typeface="Wingdings" pitchFamily="2" charset="2"/>
              </a:rPr>
              <a:t> ktorého sa mohli zúčastniť iba plnoprávni muži vo veku 30 rokov</a:t>
            </a:r>
            <a:endParaRPr lang="sk-SK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Politický </a:t>
            </a:r>
            <a:r>
              <a:rPr lang="sk-SK" dirty="0" smtClean="0"/>
              <a:t>systém Sparty </a:t>
            </a:r>
            <a:endParaRPr lang="sk-SK" dirty="0"/>
          </a:p>
        </p:txBody>
      </p:sp>
      <p:pic>
        <p:nvPicPr>
          <p:cNvPr id="4" name="Obrázok 3" descr="lykurg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6256" y="3858135"/>
            <a:ext cx="2024876" cy="2699835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4490016" y="5824855"/>
            <a:ext cx="20349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Sparťanské zákony</a:t>
            </a:r>
          </a:p>
          <a:p>
            <a:r>
              <a:rPr lang="sk-SK" dirty="0" smtClean="0"/>
              <a:t> spísal </a:t>
            </a:r>
            <a:r>
              <a:rPr lang="sk-SK" b="1" dirty="0" err="1" smtClean="0"/>
              <a:t>Lykurgos</a:t>
            </a:r>
            <a:endParaRPr lang="sk-SK" b="1" dirty="0" smtClean="0"/>
          </a:p>
          <a:p>
            <a:endParaRPr lang="sk-SK" dirty="0"/>
          </a:p>
        </p:txBody>
      </p:sp>
      <p:cxnSp>
        <p:nvCxnSpPr>
          <p:cNvPr id="7" name="Rovná spojovacia šípka 6"/>
          <p:cNvCxnSpPr/>
          <p:nvPr/>
        </p:nvCxnSpPr>
        <p:spPr>
          <a:xfrm>
            <a:off x="7000892" y="6286520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ázok 7" descr="spartanske vojsko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4005064"/>
            <a:ext cx="3653070" cy="2581485"/>
          </a:xfrm>
          <a:prstGeom prst="rect">
            <a:avLst/>
          </a:prstGeom>
        </p:spPr>
      </p:pic>
      <p:sp>
        <p:nvSpPr>
          <p:cNvPr id="9" name="BlokTextu 8"/>
          <p:cNvSpPr txBox="1"/>
          <p:nvPr/>
        </p:nvSpPr>
        <p:spPr>
          <a:xfrm>
            <a:off x="3911099" y="4500570"/>
            <a:ext cx="27505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Sparťania boli najlepšími </a:t>
            </a:r>
          </a:p>
          <a:p>
            <a:pPr algn="ctr"/>
            <a:r>
              <a:rPr lang="sk-SK" dirty="0" smtClean="0"/>
              <a:t>bojovníkmi v starovekom </a:t>
            </a:r>
          </a:p>
          <a:p>
            <a:pPr algn="ctr"/>
            <a:r>
              <a:rPr lang="sk-SK" dirty="0" err="1" smtClean="0"/>
              <a:t>Gécku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Spoločnosť v starovekej Sparte sa delila do troch hlavných skupín</a:t>
            </a:r>
            <a:r>
              <a:rPr lang="sk-SK" dirty="0" smtClean="0">
                <a:sym typeface="Wingdings 2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sk-SK" b="1" dirty="0" smtClean="0">
                <a:sym typeface="Wingdings 2"/>
              </a:rPr>
              <a:t>Sparťania</a:t>
            </a:r>
          </a:p>
          <a:p>
            <a:pPr marL="514350" indent="-514350">
              <a:buFont typeface="+mj-lt"/>
              <a:buAutoNum type="arabicPeriod"/>
            </a:pPr>
            <a:r>
              <a:rPr lang="sk-SK" b="1" dirty="0" smtClean="0">
                <a:sym typeface="Wingdings 2"/>
              </a:rPr>
              <a:t>Slobodní obyvatelia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>
                <a:sym typeface="Wingdings 2"/>
              </a:rPr>
              <a:t>Obyvatelia, </a:t>
            </a:r>
            <a:r>
              <a:rPr lang="sk-SK" dirty="0" smtClean="0">
                <a:sym typeface="Wingdings 2"/>
              </a:rPr>
              <a:t>ktorí</a:t>
            </a:r>
          </a:p>
          <a:p>
            <a:pPr marL="0" indent="0">
              <a:buNone/>
            </a:pPr>
            <a:r>
              <a:rPr lang="sk-SK" dirty="0" smtClean="0">
                <a:sym typeface="Wingdings 2"/>
              </a:rPr>
              <a:t> </a:t>
            </a:r>
            <a:r>
              <a:rPr lang="sk-SK" dirty="0" smtClean="0">
                <a:sym typeface="Wingdings 2"/>
              </a:rPr>
              <a:t>nemali </a:t>
            </a:r>
            <a:r>
              <a:rPr lang="sk-SK" dirty="0" smtClean="0">
                <a:sym typeface="Wingdings 2"/>
              </a:rPr>
              <a:t>žiadne</a:t>
            </a:r>
          </a:p>
          <a:p>
            <a:pPr marL="0" indent="0">
              <a:buNone/>
            </a:pPr>
            <a:r>
              <a:rPr lang="sk-SK" dirty="0" smtClean="0">
                <a:sym typeface="Wingdings 2"/>
              </a:rPr>
              <a:t> </a:t>
            </a:r>
            <a:r>
              <a:rPr lang="sk-SK" dirty="0" smtClean="0">
                <a:sym typeface="Wingdings 2"/>
              </a:rPr>
              <a:t>politické </a:t>
            </a:r>
            <a:r>
              <a:rPr lang="sk-SK" dirty="0" smtClean="0">
                <a:sym typeface="Wingdings 2"/>
              </a:rPr>
              <a:t>práva</a:t>
            </a:r>
          </a:p>
          <a:p>
            <a:pPr marL="0" indent="0">
              <a:buNone/>
            </a:pPr>
            <a:r>
              <a:rPr lang="sk-SK" dirty="0" smtClean="0">
                <a:sym typeface="Wingdings 2"/>
              </a:rPr>
              <a:t> </a:t>
            </a:r>
            <a:r>
              <a:rPr lang="sk-SK" dirty="0" smtClean="0">
                <a:sym typeface="Wingdings 2"/>
              </a:rPr>
              <a:t>=&gt; </a:t>
            </a:r>
            <a:r>
              <a:rPr lang="sk-SK" b="1" dirty="0" smtClean="0">
                <a:sym typeface="Wingdings 2"/>
              </a:rPr>
              <a:t>otroci</a:t>
            </a:r>
            <a:r>
              <a:rPr lang="sk-SK" dirty="0" smtClean="0">
                <a:sym typeface="Wingdings 2"/>
              </a:rPr>
              <a:t> (</a:t>
            </a:r>
            <a:r>
              <a:rPr lang="sk-SK" dirty="0" err="1" smtClean="0">
                <a:sym typeface="Wingdings 2"/>
              </a:rPr>
              <a:t>heilóti</a:t>
            </a:r>
            <a:r>
              <a:rPr lang="sk-SK" dirty="0" smtClean="0">
                <a:sym typeface="Wingdings 2"/>
              </a:rPr>
              <a:t>)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Sparťanská spoločnosť</a:t>
            </a:r>
            <a:endParaRPr lang="sk-SK" dirty="0"/>
          </a:p>
        </p:txBody>
      </p:sp>
      <p:pic>
        <p:nvPicPr>
          <p:cNvPr id="16" name="Obrázok 15" descr="lambd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44" y="285728"/>
            <a:ext cx="1524000" cy="1285884"/>
          </a:xfrm>
          <a:prstGeom prst="rect">
            <a:avLst/>
          </a:prstGeom>
        </p:spPr>
      </p:pic>
      <p:pic>
        <p:nvPicPr>
          <p:cNvPr id="5" name="Obrázok 4" descr="hoplit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8" y="1988840"/>
            <a:ext cx="2535100" cy="4652188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2001036" y="5717698"/>
            <a:ext cx="36853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V spartskom vojsku zohrávali </a:t>
            </a:r>
          </a:p>
          <a:p>
            <a:pPr algn="ctr"/>
            <a:r>
              <a:rPr lang="sk-SK" dirty="0" smtClean="0"/>
              <a:t>dôležitú úlohu hlavne </a:t>
            </a:r>
            <a:r>
              <a:rPr lang="sk-SK" dirty="0" err="1" smtClean="0"/>
              <a:t>ťažkodenci</a:t>
            </a:r>
            <a:r>
              <a:rPr lang="sk-SK" dirty="0" smtClean="0"/>
              <a:t> </a:t>
            </a:r>
          </a:p>
          <a:p>
            <a:pPr algn="ctr"/>
            <a:r>
              <a:rPr lang="sk-SK" dirty="0" err="1" smtClean="0"/>
              <a:t>hopliti</a:t>
            </a:r>
            <a:r>
              <a:rPr lang="sk-SK" dirty="0" smtClean="0"/>
              <a:t> </a:t>
            </a:r>
            <a:endParaRPr lang="sk-SK" dirty="0"/>
          </a:p>
        </p:txBody>
      </p:sp>
      <p:cxnSp>
        <p:nvCxnSpPr>
          <p:cNvPr id="8" name="Rovná spojovacia šípka 7"/>
          <p:cNvCxnSpPr/>
          <p:nvPr/>
        </p:nvCxnSpPr>
        <p:spPr>
          <a:xfrm rot="10800000">
            <a:off x="2000232" y="6072206"/>
            <a:ext cx="214314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Staroveké </a:t>
            </a:r>
            <a:r>
              <a:rPr lang="sk-SK" b="1" dirty="0" smtClean="0"/>
              <a:t>Atény </a:t>
            </a:r>
            <a:r>
              <a:rPr lang="sk-SK" dirty="0" smtClean="0"/>
              <a:t>sa rozprestierali </a:t>
            </a:r>
            <a:r>
              <a:rPr lang="sk-SK" b="1" dirty="0" smtClean="0"/>
              <a:t>v strednej časti Grécka </a:t>
            </a:r>
            <a:r>
              <a:rPr lang="sk-SK" dirty="0" smtClean="0"/>
              <a:t>ktorá sa nazývala </a:t>
            </a:r>
            <a:r>
              <a:rPr lang="sk-SK" b="1" dirty="0" err="1" smtClean="0"/>
              <a:t>Atika</a:t>
            </a:r>
            <a:r>
              <a:rPr lang="sk-SK" b="1" dirty="0" smtClean="0"/>
              <a:t>...</a:t>
            </a:r>
            <a:r>
              <a:rPr lang="sk-SK" dirty="0" smtClean="0"/>
              <a:t>prostredníctvom </a:t>
            </a:r>
            <a:r>
              <a:rPr lang="sk-SK" u="sng" dirty="0" smtClean="0"/>
              <a:t>prístavu</a:t>
            </a:r>
            <a:r>
              <a:rPr lang="sk-SK" dirty="0" smtClean="0"/>
              <a:t> </a:t>
            </a:r>
            <a:r>
              <a:rPr lang="sk-SK" b="1" dirty="0" err="1" smtClean="0"/>
              <a:t>Pireus</a:t>
            </a:r>
            <a:r>
              <a:rPr lang="sk-SK" b="1" dirty="0" smtClean="0"/>
              <a:t> </a:t>
            </a:r>
            <a:r>
              <a:rPr lang="sk-SK" dirty="0" smtClean="0"/>
              <a:t>mali Atény </a:t>
            </a:r>
            <a:r>
              <a:rPr lang="sk-SK" b="1" dirty="0" smtClean="0"/>
              <a:t>spojenie</a:t>
            </a:r>
            <a:r>
              <a:rPr lang="sk-SK" dirty="0" smtClean="0"/>
              <a:t> so všetkými časťami </a:t>
            </a:r>
            <a:r>
              <a:rPr lang="sk-SK" b="1" dirty="0" smtClean="0"/>
              <a:t>Stredozemného mora</a:t>
            </a:r>
            <a:endParaRPr lang="sk-SK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Staroveké Atény</a:t>
            </a:r>
            <a:endParaRPr lang="sk-SK" dirty="0"/>
          </a:p>
        </p:txBody>
      </p:sp>
      <p:pic>
        <p:nvPicPr>
          <p:cNvPr id="4" name="Obrázok 3" descr="ateny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505" y="3115628"/>
            <a:ext cx="3067018" cy="3308404"/>
          </a:xfrm>
          <a:prstGeom prst="rect">
            <a:avLst/>
          </a:prstGeom>
        </p:spPr>
      </p:pic>
      <p:pic>
        <p:nvPicPr>
          <p:cNvPr id="5" name="Obrázok 4" descr="pireu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0932" y="0"/>
            <a:ext cx="1643068" cy="1428760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3643306" y="5500702"/>
            <a:ext cx="48965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Život v Aténach bol iný ako </a:t>
            </a:r>
          </a:p>
          <a:p>
            <a:pPr algn="ctr"/>
            <a:r>
              <a:rPr lang="sk-SK" dirty="0" smtClean="0"/>
              <a:t>v Sparte...mali rozvinuté hospodárstvo</a:t>
            </a:r>
          </a:p>
          <a:p>
            <a:pPr algn="ctr"/>
            <a:r>
              <a:rPr lang="sk-SK" dirty="0" smtClean="0"/>
              <a:t>a prístav </a:t>
            </a:r>
            <a:r>
              <a:rPr lang="sk-SK" dirty="0" err="1" smtClean="0"/>
              <a:t>Pireus</a:t>
            </a:r>
            <a:r>
              <a:rPr lang="sk-SK" dirty="0" smtClean="0"/>
              <a:t> bol pre nich zdrojom bohatstva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3631087" y="4063003"/>
            <a:ext cx="195989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err="1" smtClean="0"/>
              <a:t>Pireus</a:t>
            </a:r>
            <a:r>
              <a:rPr lang="sk-SK" dirty="0" smtClean="0"/>
              <a:t> bolo mesto</a:t>
            </a:r>
          </a:p>
          <a:p>
            <a:pPr algn="ctr"/>
            <a:r>
              <a:rPr lang="sk-SK" dirty="0" smtClean="0"/>
              <a:t>nachádzajúce sa </a:t>
            </a:r>
          </a:p>
          <a:p>
            <a:pPr algn="ctr"/>
            <a:r>
              <a:rPr lang="sk-SK" dirty="0" smtClean="0"/>
              <a:t>južne od Atén...</a:t>
            </a:r>
            <a:endParaRPr lang="sk-SK" dirty="0"/>
          </a:p>
        </p:txBody>
      </p:sp>
      <p:pic>
        <p:nvPicPr>
          <p:cNvPr id="8" name="Obrázok 7" descr="pristav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8184" y="2786058"/>
            <a:ext cx="2491968" cy="264057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02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532688" y="4675188"/>
              <a:ext cx="250825" cy="22225"/>
            </p14:xfrm>
          </p:contentPart>
        </mc:Choice>
        <mc:Fallback>
          <p:pic>
            <p:nvPicPr>
              <p:cNvPr id="102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516854" y="4613099"/>
                <a:ext cx="282493" cy="146756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/>
          <a:lstStyle/>
          <a:p>
            <a:r>
              <a:rPr lang="sk-SK" dirty="0" smtClean="0"/>
              <a:t>V </a:t>
            </a:r>
            <a:r>
              <a:rPr lang="sk-SK" b="1" dirty="0" smtClean="0"/>
              <a:t>Aténach</a:t>
            </a:r>
            <a:r>
              <a:rPr lang="sk-SK" dirty="0" smtClean="0"/>
              <a:t> sa vystriedali </a:t>
            </a:r>
            <a:r>
              <a:rPr lang="sk-SK" u="sng" dirty="0" smtClean="0"/>
              <a:t>viaceré formy vlády:</a:t>
            </a:r>
          </a:p>
          <a:p>
            <a:pPr marL="514350" indent="-514350">
              <a:buFont typeface="+mj-lt"/>
              <a:buAutoNum type="arabicPeriod"/>
            </a:pPr>
            <a:r>
              <a:rPr lang="sk-SK" b="1" dirty="0" smtClean="0"/>
              <a:t>Kráľ  </a:t>
            </a:r>
          </a:p>
          <a:p>
            <a:pPr marL="514350" indent="-514350">
              <a:buFont typeface="+mj-lt"/>
              <a:buAutoNum type="arabicPeriod"/>
            </a:pPr>
            <a:r>
              <a:rPr lang="sk-SK" b="1" dirty="0" smtClean="0"/>
              <a:t>Aristokracia </a:t>
            </a:r>
            <a:r>
              <a:rPr lang="sk-SK" dirty="0" smtClean="0"/>
              <a:t>(najbohatšia šľachta)</a:t>
            </a:r>
          </a:p>
          <a:p>
            <a:pPr marL="514350" indent="-514350">
              <a:buFont typeface="+mj-lt"/>
              <a:buAutoNum type="arabicPeriod"/>
            </a:pPr>
            <a:r>
              <a:rPr lang="sk-SK" b="1" dirty="0" smtClean="0"/>
              <a:t>Tyrania </a:t>
            </a:r>
            <a:r>
              <a:rPr lang="sk-SK" dirty="0" smtClean="0"/>
              <a:t>(vláda silného jednotlivca – samovláda)</a:t>
            </a:r>
          </a:p>
          <a:p>
            <a:pPr marL="514350" indent="-514350">
              <a:buFont typeface="+mj-lt"/>
              <a:buAutoNum type="arabicPeriod"/>
            </a:pPr>
            <a:r>
              <a:rPr lang="sk-SK" b="1" dirty="0" smtClean="0"/>
              <a:t>Demokracia</a:t>
            </a:r>
            <a:r>
              <a:rPr lang="sk-SK" dirty="0" smtClean="0"/>
              <a:t> („vláda ľudu)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 kráľovstva po demokraciu</a:t>
            </a:r>
            <a:endParaRPr lang="sk-SK" dirty="0"/>
          </a:p>
        </p:txBody>
      </p:sp>
      <p:pic>
        <p:nvPicPr>
          <p:cNvPr id="4" name="Obrázok 3" descr="peistrato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192" y="3512627"/>
            <a:ext cx="2126040" cy="3255498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518976" y="4711747"/>
            <a:ext cx="4968552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b="1" dirty="0" err="1" smtClean="0"/>
              <a:t>Peisistratos</a:t>
            </a:r>
            <a:r>
              <a:rPr lang="sk-SK" dirty="0" smtClean="0"/>
              <a:t> – tyran, ktorý sa dostal k moci </a:t>
            </a:r>
            <a:r>
              <a:rPr lang="sk-SK" b="1" dirty="0" smtClean="0"/>
              <a:t>po odstránení </a:t>
            </a:r>
          </a:p>
          <a:p>
            <a:pPr algn="ctr"/>
            <a:r>
              <a:rPr lang="sk-SK" b="1" dirty="0" smtClean="0"/>
              <a:t>aristokracie v Aténach</a:t>
            </a:r>
            <a:r>
              <a:rPr lang="sk-SK" dirty="0" smtClean="0"/>
              <a:t>...tyrania = samovláda a samovládca </a:t>
            </a:r>
          </a:p>
          <a:p>
            <a:pPr algn="ctr"/>
            <a:r>
              <a:rPr lang="sk-SK" dirty="0" smtClean="0">
                <a:sym typeface="Wingdings" pitchFamily="2" charset="2"/>
              </a:rPr>
              <a:t> tyran sa opieral o ozbrojenú družinu...</a:t>
            </a:r>
            <a:endParaRPr lang="sk-SK" dirty="0"/>
          </a:p>
        </p:txBody>
      </p:sp>
      <p:cxnSp>
        <p:nvCxnSpPr>
          <p:cNvPr id="7" name="Rovná spojovacia šípka 6"/>
          <p:cNvCxnSpPr/>
          <p:nvPr/>
        </p:nvCxnSpPr>
        <p:spPr>
          <a:xfrm rot="10800000">
            <a:off x="3890186" y="4711747"/>
            <a:ext cx="92869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Pomery v krajine sa ako prvý pokúsil zreformovať </a:t>
            </a:r>
            <a:r>
              <a:rPr lang="sk-SK" b="1" dirty="0" err="1" smtClean="0"/>
              <a:t>Drakón</a:t>
            </a:r>
            <a:r>
              <a:rPr lang="sk-SK" b="1" dirty="0" smtClean="0"/>
              <a:t> </a:t>
            </a:r>
            <a:r>
              <a:rPr lang="sk-SK" dirty="0" smtClean="0"/>
              <a:t>v roku </a:t>
            </a:r>
            <a:r>
              <a:rPr lang="sk-SK" b="1" dirty="0" smtClean="0"/>
              <a:t>621 pred Kr</a:t>
            </a:r>
            <a:r>
              <a:rPr lang="sk-SK" dirty="0" smtClean="0"/>
              <a:t>. </a:t>
            </a:r>
            <a:r>
              <a:rPr lang="sk-SK" dirty="0" smtClean="0">
                <a:sym typeface="Wingdings" pitchFamily="2" charset="2"/>
              </a:rPr>
              <a:t> spísal </a:t>
            </a:r>
            <a:r>
              <a:rPr lang="sk-SK" b="1" dirty="0" smtClean="0">
                <a:sym typeface="Wingdings" pitchFamily="2" charset="2"/>
              </a:rPr>
              <a:t>obyčajové právo </a:t>
            </a:r>
            <a:r>
              <a:rPr lang="sk-SK" dirty="0" smtClean="0">
                <a:sym typeface="Wingdings" pitchFamily="2" charset="2"/>
              </a:rPr>
              <a:t>v Aténach a vystavil ho tak, aby ho videli všetci ...</a:t>
            </a:r>
            <a:r>
              <a:rPr lang="sk-SK" b="1" dirty="0" smtClean="0">
                <a:sym typeface="Wingdings" pitchFamily="2" charset="2"/>
              </a:rPr>
              <a:t>zločiny trestal</a:t>
            </a:r>
            <a:r>
              <a:rPr lang="sk-SK" dirty="0" smtClean="0">
                <a:sym typeface="Wingdings" pitchFamily="2" charset="2"/>
              </a:rPr>
              <a:t> veľmi </a:t>
            </a:r>
            <a:r>
              <a:rPr lang="sk-SK" b="1" dirty="0" smtClean="0">
                <a:sym typeface="Wingdings" pitchFamily="2" charset="2"/>
              </a:rPr>
              <a:t>krutým, </a:t>
            </a:r>
            <a:r>
              <a:rPr lang="sk-SK" dirty="0" smtClean="0">
                <a:sym typeface="Wingdings" pitchFamily="2" charset="2"/>
              </a:rPr>
              <a:t>až </a:t>
            </a:r>
            <a:r>
              <a:rPr lang="sk-SK" b="1" dirty="0" smtClean="0">
                <a:sym typeface="Wingdings" pitchFamily="2" charset="2"/>
              </a:rPr>
              <a:t>surovým spôsobom</a:t>
            </a:r>
            <a:endParaRPr lang="sk-SK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Aténski reformátori - </a:t>
            </a:r>
            <a:r>
              <a:rPr lang="sk-SK" dirty="0" err="1" smtClean="0"/>
              <a:t>Drakón</a:t>
            </a:r>
            <a:endParaRPr lang="sk-SK" dirty="0"/>
          </a:p>
        </p:txBody>
      </p:sp>
      <p:pic>
        <p:nvPicPr>
          <p:cNvPr id="4" name="Obrázok 3" descr="drakon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080" y="3284984"/>
            <a:ext cx="2448272" cy="3266613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1088585" y="5602069"/>
            <a:ext cx="29567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err="1" smtClean="0"/>
              <a:t>Drakón</a:t>
            </a:r>
            <a:r>
              <a:rPr lang="sk-SK" dirty="0" smtClean="0"/>
              <a:t> – viete čo znamená</a:t>
            </a:r>
          </a:p>
          <a:p>
            <a:r>
              <a:rPr lang="sk-SK" dirty="0" smtClean="0"/>
              <a:t> keď sa povie drakonický? </a:t>
            </a:r>
            <a:endParaRPr lang="sk-SK" dirty="0"/>
          </a:p>
        </p:txBody>
      </p:sp>
      <p:pic>
        <p:nvPicPr>
          <p:cNvPr id="6" name="Obrázok 5" descr="ot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6970" y="4763869"/>
            <a:ext cx="561975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Míľniky vedy a techniky</Template>
  <TotalTime>1519</TotalTime>
  <Words>622</Words>
  <Application>Microsoft Office PowerPoint</Application>
  <PresentationFormat>Prezentácia na obrazovke (4:3)</PresentationFormat>
  <Paragraphs>85</Paragraphs>
  <Slides>12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7" baseType="lpstr">
      <vt:lpstr>Calibri</vt:lpstr>
      <vt:lpstr>Constantia</vt:lpstr>
      <vt:lpstr>Wingdings</vt:lpstr>
      <vt:lpstr>Wingdings 2</vt:lpstr>
      <vt:lpstr>Papier</vt:lpstr>
      <vt:lpstr>Dávnoveké Grécko </vt:lpstr>
      <vt:lpstr>Koniec temného obdobia...800 p.n.l</vt:lpstr>
      <vt:lpstr>Staroveká Sparta</vt:lpstr>
      <vt:lpstr>Profesionálni vojaci</vt:lpstr>
      <vt:lpstr>Politický systém Sparty </vt:lpstr>
      <vt:lpstr>Sparťanská spoločnosť</vt:lpstr>
      <vt:lpstr>Staroveké Atény</vt:lpstr>
      <vt:lpstr>Od kráľovstva po demokraciu</vt:lpstr>
      <vt:lpstr>Aténski reformátori - Drakón</vt:lpstr>
      <vt:lpstr>Aténski reformátori - Solón</vt:lpstr>
      <vt:lpstr>Aténski reformátori - Kleistenes</vt:lpstr>
      <vt:lpstr>Použitá literatúra a iné 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Dávnoveké Grécko</dc:title>
  <dc:creator>Valued Acer Customer</dc:creator>
  <cp:lastModifiedBy>MS Vinbarg</cp:lastModifiedBy>
  <cp:revision>115</cp:revision>
  <dcterms:created xsi:type="dcterms:W3CDTF">2012-11-29T22:27:25Z</dcterms:created>
  <dcterms:modified xsi:type="dcterms:W3CDTF">2020-11-10T13:46:19Z</dcterms:modified>
</cp:coreProperties>
</file>