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61" r:id="rId5"/>
    <p:sldId id="264" r:id="rId6"/>
    <p:sldId id="262" r:id="rId7"/>
    <p:sldId id="263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83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9420F-F825-435C-BA0A-3CC58F8234EE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29EEC-8E43-48A4-88E0-125DFC777B7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07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9EEC-8E43-48A4-88E0-125DFC777B73}" type="slidenum">
              <a:rPr lang="sk-SK" smtClean="0"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321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44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16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42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88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927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171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36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00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06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77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0F67-9EAD-4C7C-90FA-F9F576AC4CA8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06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80F67-9EAD-4C7C-90FA-F9F576AC4CA8}" type="datetimeFigureOut">
              <a:rPr lang="sk-SK" smtClean="0"/>
              <a:t>29. 11. 2017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E7C7-61E6-45A6-BF04-19519A9E0ECF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41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2060848"/>
            <a:ext cx="4968552" cy="864096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Comic Sans MS" pitchFamily="66" charset="0"/>
              </a:rPr>
              <a:t>Na ceste k moderným národom </a:t>
            </a:r>
            <a:br>
              <a:rPr lang="sk-SK" sz="2400" dirty="0" smtClean="0">
                <a:latin typeface="Comic Sans MS" pitchFamily="66" charset="0"/>
              </a:rPr>
            </a:br>
            <a:r>
              <a:rPr lang="sk-SK" sz="2000" dirty="0" smtClean="0">
                <a:latin typeface="Comic Sans MS" pitchFamily="66" charset="0"/>
              </a:rPr>
              <a:t>8. ročník</a:t>
            </a:r>
            <a:endParaRPr lang="sk-SK" sz="2400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5194" y="1372563"/>
            <a:ext cx="6400800" cy="844133"/>
          </a:xfrm>
        </p:spPr>
        <p:txBody>
          <a:bodyPr>
            <a:normAutofit/>
          </a:bodyPr>
          <a:lstStyle/>
          <a:p>
            <a:r>
              <a:rPr lang="sk-SK" sz="4400" dirty="0" smtClean="0">
                <a:latin typeface="Comic Sans MS" pitchFamily="66" charset="0"/>
              </a:rPr>
              <a:t>19. storočie</a:t>
            </a:r>
            <a:endParaRPr lang="sk-SK" sz="4400" dirty="0">
              <a:latin typeface="Comic Sans MS" pitchFamily="66" charset="0"/>
            </a:endParaRPr>
          </a:p>
        </p:txBody>
      </p:sp>
      <p:pic>
        <p:nvPicPr>
          <p:cNvPr id="4098" name="Picture 2" descr="C:\Users\ADMIN\Desktop\umenie 8.roč\laMadeleinepar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umenie 8.roč\muc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36" y="1371463"/>
            <a:ext cx="1676400" cy="272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umenie 8.roč\slnecni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"/>
          <a:stretch/>
        </p:blipFill>
        <p:spPr bwMode="auto">
          <a:xfrm>
            <a:off x="131752" y="1454978"/>
            <a:ext cx="2232248" cy="3043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esktop\umenie 8.roč\modrý 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811" y="4123175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umenie 8.roč\impres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2" y="2972333"/>
            <a:ext cx="3109123" cy="3109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Obdĺžnik 4"/>
          <p:cNvSpPr/>
          <p:nvPr/>
        </p:nvSpPr>
        <p:spPr>
          <a:xfrm>
            <a:off x="95672" y="260648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7200" dirty="0">
                <a:solidFill>
                  <a:srgbClr val="292934"/>
                </a:solidFill>
                <a:latin typeface="Comic Sans MS" pitchFamily="66" charset="0"/>
                <a:ea typeface="+mj-ea"/>
                <a:cs typeface="+mj-cs"/>
              </a:rPr>
              <a:t>Kultúra a umenie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2823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2"/>
    </mc:Choice>
    <mc:Fallback xmlns="">
      <p:transition spd="slow" advTm="31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778098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</a:t>
            </a:r>
            <a:r>
              <a:rPr lang="sk-SK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iedermeier</a:t>
            </a:r>
            <a:endParaRPr lang="sk-SK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805264"/>
          </a:xfrm>
        </p:spPr>
        <p:txBody>
          <a:bodyPr>
            <a:normAutofit/>
          </a:bodyPr>
          <a:lstStyle/>
          <a:p>
            <a:r>
              <a:rPr lang="sk-SK" sz="2800" dirty="0">
                <a:latin typeface="Comic Sans MS" pitchFamily="66" charset="0"/>
              </a:rPr>
              <a:t>m</a:t>
            </a:r>
            <a:r>
              <a:rPr lang="sk-SK" sz="2800" dirty="0" smtClean="0">
                <a:latin typeface="Comic Sans MS" pitchFamily="66" charset="0"/>
              </a:rPr>
              <a:t>eštianska podoba empíru</a:t>
            </a:r>
          </a:p>
          <a:p>
            <a:r>
              <a:rPr lang="sk-SK" sz="2800" dirty="0">
                <a:latin typeface="Comic Sans MS" pitchFamily="66" charset="0"/>
              </a:rPr>
              <a:t>u</a:t>
            </a:r>
            <a:r>
              <a:rPr lang="sk-SK" sz="2800" dirty="0" smtClean="0">
                <a:latin typeface="Comic Sans MS" pitchFamily="66" charset="0"/>
              </a:rPr>
              <a:t>platňoval sa v kultúre bývania - elegantný nábytok</a:t>
            </a:r>
          </a:p>
          <a:p>
            <a:endParaRPr lang="sk-SK" sz="2800" dirty="0" smtClean="0">
              <a:latin typeface="Comic Sans MS" pitchFamily="66" charset="0"/>
            </a:endParaRPr>
          </a:p>
          <a:p>
            <a:r>
              <a:rPr lang="sk-SK" sz="2800" dirty="0">
                <a:latin typeface="Comic Sans MS" pitchFamily="66" charset="0"/>
              </a:rPr>
              <a:t>ú</a:t>
            </a:r>
            <a:r>
              <a:rPr lang="sk-SK" sz="2800" dirty="0" smtClean="0">
                <a:latin typeface="Comic Sans MS" pitchFamily="66" charset="0"/>
              </a:rPr>
              <a:t>čelnosť</a:t>
            </a:r>
          </a:p>
          <a:p>
            <a:endParaRPr lang="sk-SK" sz="2800" dirty="0" smtClean="0">
              <a:latin typeface="Comic Sans MS" pitchFamily="66" charset="0"/>
            </a:endParaRPr>
          </a:p>
          <a:p>
            <a:r>
              <a:rPr lang="sk-SK" sz="2800" dirty="0">
                <a:latin typeface="Comic Sans MS" pitchFamily="66" charset="0"/>
              </a:rPr>
              <a:t>t</a:t>
            </a:r>
            <a:r>
              <a:rPr lang="sk-SK" sz="2800" dirty="0" smtClean="0">
                <a:latin typeface="Comic Sans MS" pitchFamily="66" charset="0"/>
              </a:rPr>
              <a:t>ypický bol maľovaný porcelán, miniatúry</a:t>
            </a:r>
          </a:p>
          <a:p>
            <a:endParaRPr lang="sk-SK" sz="2800" dirty="0">
              <a:latin typeface="Comic Sans MS" pitchFamily="66" charset="0"/>
            </a:endParaRPr>
          </a:p>
        </p:txBody>
      </p:sp>
      <p:pic>
        <p:nvPicPr>
          <p:cNvPr id="4098" name="Picture 2" descr="C:\Users\ADMIN\Desktop\biederme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21" y="2137776"/>
            <a:ext cx="2524126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biedeme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75876"/>
            <a:ext cx="2647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biederm.porcel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30" y="4853082"/>
            <a:ext cx="24479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biederm.stoličk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52" y="0"/>
            <a:ext cx="1686722" cy="16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miniatura biedermeie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1255" r="3811" b="3718"/>
          <a:stretch/>
        </p:blipFill>
        <p:spPr bwMode="auto">
          <a:xfrm>
            <a:off x="4765340" y="4659037"/>
            <a:ext cx="1722773" cy="20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esktop\biederm.miniatur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" b="8252"/>
          <a:stretch/>
        </p:blipFill>
        <p:spPr bwMode="auto">
          <a:xfrm>
            <a:off x="6679723" y="4603336"/>
            <a:ext cx="2304965" cy="203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DMIN\Desktop\bieder.porcela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20156" r="16221" b="14040"/>
          <a:stretch/>
        </p:blipFill>
        <p:spPr bwMode="auto">
          <a:xfrm>
            <a:off x="322932" y="5018689"/>
            <a:ext cx="1728787" cy="12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7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1"/>
    </mc:Choice>
    <mc:Fallback xmlns="">
      <p:transition spd="slow" advTm="130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048672" cy="1143000"/>
          </a:xfrm>
        </p:spPr>
        <p:txBody>
          <a:bodyPr>
            <a:normAutofit/>
          </a:bodyPr>
          <a:lstStyle/>
          <a:p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Romantizmus</a:t>
            </a:r>
            <a:endParaRPr lang="sk-SK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zavrhoval grécko-rímske vzory</a:t>
            </a:r>
          </a:p>
          <a:p>
            <a:r>
              <a:rPr lang="sk-SK" dirty="0" smtClean="0">
                <a:latin typeface="Comic Sans MS" pitchFamily="66" charset="0"/>
              </a:rPr>
              <a:t>v popredí je jedinec, jeho pocity </a:t>
            </a:r>
          </a:p>
          <a:p>
            <a:pPr marL="0" indent="0">
              <a:buNone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   a osobnosť</a:t>
            </a:r>
          </a:p>
          <a:p>
            <a:r>
              <a:rPr lang="sk-SK" dirty="0">
                <a:latin typeface="Comic Sans MS" pitchFamily="66" charset="0"/>
              </a:rPr>
              <a:t>p</a:t>
            </a:r>
            <a:r>
              <a:rPr lang="sk-SK" dirty="0" smtClean="0">
                <a:latin typeface="Comic Sans MS" pitchFamily="66" charset="0"/>
              </a:rPr>
              <a:t>roti rozumu staval silu lásky, vášne </a:t>
            </a:r>
          </a:p>
          <a:p>
            <a:pPr marL="0" indent="0">
              <a:buNone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   a citov</a:t>
            </a:r>
          </a:p>
          <a:p>
            <a:r>
              <a:rPr lang="sk-SK" dirty="0" smtClean="0">
                <a:latin typeface="Comic Sans MS" pitchFamily="66" charset="0"/>
              </a:rPr>
              <a:t>únik do sveta prírody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2050" name="Picture 2" descr="C:\Users\ADMIN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1"/>
            <a:ext cx="2210676" cy="155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zamok hluboka romantiz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21" y="3933056"/>
            <a:ext cx="3417142" cy="255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059832" y="5642132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>
                <a:latin typeface="Comic Sans MS" pitchFamily="66" charset="0"/>
              </a:rPr>
              <a:t>Zámok </a:t>
            </a:r>
            <a:r>
              <a:rPr lang="sk-SK" sz="1400" dirty="0" smtClean="0">
                <a:latin typeface="Comic Sans MS" pitchFamily="66" charset="0"/>
              </a:rPr>
              <a:t>Hluboká</a:t>
            </a:r>
            <a:r>
              <a:rPr lang="sk-SK" sz="12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sk-SK" sz="1200" dirty="0" smtClean="0">
                <a:latin typeface="Comic Sans MS" pitchFamily="66" charset="0"/>
              </a:rPr>
              <a:t>Česká republika</a:t>
            </a:r>
            <a:endParaRPr lang="sk-SK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7"/>
    </mc:Choice>
    <mc:Fallback xmlns="">
      <p:transition spd="slow" advTm="1022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43608" y="5229200"/>
            <a:ext cx="43924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Comic Sans MS" pitchFamily="66" charset="0"/>
              </a:rPr>
              <a:t>Autor:</a:t>
            </a:r>
            <a:r>
              <a:rPr lang="sk-SK" b="1" dirty="0" smtClean="0">
                <a:latin typeface="Comic Sans MS" pitchFamily="66" charset="0"/>
              </a:rPr>
              <a:t>  </a:t>
            </a:r>
            <a:r>
              <a:rPr lang="sk-SK" sz="2400" dirty="0" smtClean="0">
                <a:latin typeface="Comic Sans MS" pitchFamily="66" charset="0"/>
              </a:rPr>
              <a:t>Théodore Géricault</a:t>
            </a:r>
            <a:endParaRPr lang="sk-SK" dirty="0" smtClean="0">
              <a:latin typeface="Comic Sans MS" pitchFamily="66" charset="0"/>
            </a:endParaRPr>
          </a:p>
          <a:p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                  francúzsky maliar</a:t>
            </a:r>
          </a:p>
          <a:p>
            <a:r>
              <a:rPr lang="sk-SK" sz="1600" dirty="0" smtClean="0">
                <a:latin typeface="Comic Sans MS" pitchFamily="66" charset="0"/>
              </a:rPr>
              <a:t>Názov diela:  </a:t>
            </a:r>
            <a:r>
              <a:rPr lang="sk-SK" sz="3200" dirty="0" smtClean="0">
                <a:latin typeface="Comic Sans MS" pitchFamily="66" charset="0"/>
              </a:rPr>
              <a:t>Plť Medúzy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26" name="Picture 2" descr="C:\Users\ADMIN\Desktop\gericault med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90" y="332656"/>
            <a:ext cx="611459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8"/>
    </mc:Choice>
    <mc:Fallback xmlns="">
      <p:transition spd="slow" advTm="470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loboda vedie l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35" y="188640"/>
            <a:ext cx="6568777" cy="54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603535" y="5733256"/>
            <a:ext cx="84329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Comic Sans MS" pitchFamily="66" charset="0"/>
              </a:rPr>
              <a:t>Autor: </a:t>
            </a:r>
            <a:r>
              <a:rPr lang="sk-SK" b="1" dirty="0" smtClean="0">
                <a:latin typeface="Comic Sans MS" pitchFamily="66" charset="0"/>
              </a:rPr>
              <a:t> </a:t>
            </a:r>
            <a:r>
              <a:rPr lang="sk-SK" sz="2400" dirty="0" smtClean="0">
                <a:latin typeface="Comic Sans MS" pitchFamily="66" charset="0"/>
              </a:rPr>
              <a:t>Eugène Delacroix  </a:t>
            </a:r>
            <a:r>
              <a:rPr lang="sk-SK" sz="1200" b="1" dirty="0" smtClean="0">
                <a:latin typeface="Comic Sans MS" pitchFamily="66" charset="0"/>
              </a:rPr>
              <a:t>/</a:t>
            </a:r>
            <a:r>
              <a:rPr lang="sk-SK" sz="1100" dirty="0" smtClean="0">
                <a:latin typeface="Comic Sans MS" pitchFamily="66" charset="0"/>
              </a:rPr>
              <a:t>vyslov</a:t>
            </a:r>
            <a:r>
              <a:rPr lang="sk-SK" sz="1200" b="1" dirty="0" smtClean="0">
                <a:latin typeface="Comic Sans MS" pitchFamily="66" charset="0"/>
              </a:rPr>
              <a:t> </a:t>
            </a:r>
            <a:r>
              <a:rPr lang="sk-SK" sz="1200" dirty="0" smtClean="0">
                <a:latin typeface="Comic Sans MS" pitchFamily="66" charset="0"/>
              </a:rPr>
              <a:t>Eužen Delakrua</a:t>
            </a:r>
            <a:r>
              <a:rPr lang="sk-SK" sz="1200" b="1" dirty="0" smtClean="0">
                <a:latin typeface="Comic Sans MS" pitchFamily="66" charset="0"/>
              </a:rPr>
              <a:t>/ </a:t>
            </a:r>
          </a:p>
          <a:p>
            <a:r>
              <a:rPr lang="sk-SK" sz="1200" b="1" dirty="0">
                <a:latin typeface="Comic Sans MS" pitchFamily="66" charset="0"/>
              </a:rPr>
              <a:t> </a:t>
            </a:r>
            <a:r>
              <a:rPr lang="sk-SK" sz="1200" b="1" dirty="0" smtClean="0">
                <a:latin typeface="Comic Sans MS" pitchFamily="66" charset="0"/>
              </a:rPr>
              <a:t>                      (francúzsky maliar)</a:t>
            </a:r>
          </a:p>
          <a:p>
            <a:r>
              <a:rPr lang="sk-SK" sz="1600" dirty="0" smtClean="0">
                <a:latin typeface="Comic Sans MS" pitchFamily="66" charset="0"/>
              </a:rPr>
              <a:t>názov diela: </a:t>
            </a:r>
            <a:r>
              <a:rPr lang="sk-SK" sz="3200" dirty="0" smtClean="0">
                <a:latin typeface="Comic Sans MS" pitchFamily="66" charset="0"/>
              </a:rPr>
              <a:t>Sloboda vedie ľud na barikády</a:t>
            </a:r>
            <a:endParaRPr lang="sk-SK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5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0"/>
    </mc:Choice>
    <mc:Fallback xmlns="">
      <p:transition spd="slow" advTm="586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56783" cy="1844824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>
                <a:latin typeface="Comic Sans MS" pitchFamily="66" charset="0"/>
              </a:rPr>
              <a:t>Umenie v druhej polovici 19.storočia</a:t>
            </a:r>
            <a:br>
              <a:rPr lang="sk-SK" sz="2800" dirty="0" smtClean="0">
                <a:latin typeface="Comic Sans MS" pitchFamily="66" charset="0"/>
              </a:rPr>
            </a:br>
            <a:r>
              <a:rPr lang="sk-SK" sz="2800" dirty="0" smtClean="0">
                <a:latin typeface="Comic Sans MS" pitchFamily="66" charset="0"/>
              </a:rPr>
              <a:t>                   </a:t>
            </a:r>
            <a:r>
              <a:rPr lang="sk-SK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Realizmus</a:t>
            </a:r>
            <a:endParaRPr lang="sk-SK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689595"/>
          </a:xfrm>
        </p:spPr>
        <p:txBody>
          <a:bodyPr/>
          <a:lstStyle/>
          <a:p>
            <a:r>
              <a:rPr lang="sk-SK" dirty="0">
                <a:latin typeface="Comic Sans MS" pitchFamily="66" charset="0"/>
              </a:rPr>
              <a:t>n</a:t>
            </a:r>
            <a:r>
              <a:rPr lang="sk-SK" dirty="0" smtClean="0">
                <a:latin typeface="Comic Sans MS" pitchFamily="66" charset="0"/>
              </a:rPr>
              <a:t>ávrat k reálnemu zobrazovaniu života</a:t>
            </a:r>
          </a:p>
          <a:p>
            <a:r>
              <a:rPr lang="sk-SK" dirty="0">
                <a:latin typeface="Comic Sans MS" pitchFamily="66" charset="0"/>
              </a:rPr>
              <a:t>o</a:t>
            </a:r>
            <a:r>
              <a:rPr lang="sk-SK" dirty="0" smtClean="0">
                <a:latin typeface="Comic Sans MS" pitchFamily="66" charset="0"/>
              </a:rPr>
              <a:t>bjektívnosť tvorby</a:t>
            </a:r>
          </a:p>
          <a:p>
            <a:r>
              <a:rPr lang="sk-SK" dirty="0" smtClean="0">
                <a:latin typeface="Comic Sans MS" pitchFamily="66" charset="0"/>
              </a:rPr>
              <a:t>zobrazovanie scén z každodenného života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4" name="Picture 3" descr="C:\Users\ADMIN\Desktop\zberacky klas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1941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anjel p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28750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251521" y="5857891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 smtClean="0">
                <a:latin typeface="Comic Sans MS" pitchFamily="66" charset="0"/>
              </a:rPr>
              <a:t>Autor: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sz="2400" dirty="0" smtClean="0">
                <a:latin typeface="Comic Sans MS" pitchFamily="66" charset="0"/>
              </a:rPr>
              <a:t>Jean-François Millet </a:t>
            </a:r>
            <a:endParaRPr lang="sk-SK" dirty="0" smtClean="0">
              <a:latin typeface="Comic Sans MS" pitchFamily="66" charset="0"/>
            </a:endParaRPr>
          </a:p>
          <a:p>
            <a:r>
              <a:rPr lang="sk-SK" sz="1600" dirty="0" smtClean="0">
                <a:latin typeface="Comic Sans MS" pitchFamily="66" charset="0"/>
              </a:rPr>
              <a:t>názov diela: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sz="2800" dirty="0" smtClean="0">
                <a:latin typeface="Comic Sans MS" pitchFamily="66" charset="0"/>
              </a:rPr>
              <a:t>Zberačky klasov  </a:t>
            </a:r>
            <a:r>
              <a:rPr lang="sk-SK" dirty="0" smtClean="0">
                <a:latin typeface="Comic Sans MS" pitchFamily="66" charset="0"/>
              </a:rPr>
              <a:t>                 </a:t>
            </a:r>
            <a:r>
              <a:rPr lang="sk-SK" sz="1600" dirty="0" smtClean="0">
                <a:latin typeface="Comic Sans MS" pitchFamily="66" charset="0"/>
              </a:rPr>
              <a:t>názov diela: </a:t>
            </a:r>
            <a:r>
              <a:rPr lang="sk-SK" sz="2800" dirty="0" smtClean="0">
                <a:latin typeface="Comic Sans MS" pitchFamily="66" charset="0"/>
              </a:rPr>
              <a:t>Anjel Pána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0"/>
    </mc:Choice>
    <mc:Fallback xmlns="">
      <p:transition spd="slow" advTm="112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Impresionizmus</a:t>
            </a:r>
            <a:endParaRPr lang="sk-SK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latin typeface="Comic Sans MS" pitchFamily="66" charset="0"/>
              </a:rPr>
              <a:t>z</a:t>
            </a:r>
            <a:r>
              <a:rPr lang="sk-SK" b="1" dirty="0" smtClean="0">
                <a:latin typeface="Comic Sans MS" pitchFamily="66" charset="0"/>
              </a:rPr>
              <a:t>achytenie dojmu </a:t>
            </a:r>
            <a:r>
              <a:rPr lang="sk-SK" dirty="0" smtClean="0">
                <a:latin typeface="Comic Sans MS" pitchFamily="66" charset="0"/>
              </a:rPr>
              <a:t>- </a:t>
            </a:r>
            <a:r>
              <a:rPr lang="sk-SK" sz="2800" dirty="0" smtClean="0">
                <a:latin typeface="Comic Sans MS" pitchFamily="66" charset="0"/>
              </a:rPr>
              <a:t>obraz </a:t>
            </a:r>
            <a:r>
              <a:rPr lang="sk-SK" sz="2800" dirty="0">
                <a:latin typeface="Comic Sans MS" pitchFamily="66" charset="0"/>
              </a:rPr>
              <a:t>krajiny, alebo </a:t>
            </a:r>
            <a:r>
              <a:rPr lang="sk-SK" sz="2800" dirty="0" smtClean="0">
                <a:latin typeface="Comic Sans MS" pitchFamily="66" charset="0"/>
              </a:rPr>
              <a:t>predmetu, </a:t>
            </a:r>
            <a:r>
              <a:rPr lang="sk-SK" sz="2800" dirty="0">
                <a:latin typeface="Comic Sans MS" pitchFamily="66" charset="0"/>
              </a:rPr>
              <a:t>sa mení okolnosťami a v každej chvíli, takže </a:t>
            </a:r>
            <a:r>
              <a:rPr lang="sk-SK" sz="2800" u="sng" dirty="0">
                <a:latin typeface="Comic Sans MS" pitchFamily="66" charset="0"/>
              </a:rPr>
              <a:t>najpravdivejší je obraz okamihu</a:t>
            </a:r>
            <a:r>
              <a:rPr lang="sk-SK" sz="2800" dirty="0">
                <a:latin typeface="Comic Sans MS" pitchFamily="66" charset="0"/>
              </a:rPr>
              <a:t>, ktorý v nás zanecháva </a:t>
            </a:r>
            <a:r>
              <a:rPr lang="sk-SK" sz="2800" u="sng" dirty="0">
                <a:latin typeface="Comic Sans MS" pitchFamily="66" charset="0"/>
              </a:rPr>
              <a:t>najsilnejší </a:t>
            </a:r>
            <a:r>
              <a:rPr lang="sk-SK" sz="2800" b="1" u="sng" dirty="0">
                <a:latin typeface="Comic Sans MS" pitchFamily="66" charset="0"/>
              </a:rPr>
              <a:t>dojem</a:t>
            </a:r>
            <a:r>
              <a:rPr lang="sk-SK" sz="2800" dirty="0">
                <a:latin typeface="Comic Sans MS" pitchFamily="66" charset="0"/>
              </a:rPr>
              <a:t> - </a:t>
            </a:r>
            <a:r>
              <a:rPr lang="sk-SK" sz="2800" b="1" dirty="0">
                <a:latin typeface="Comic Sans MS" pitchFamily="66" charset="0"/>
              </a:rPr>
              <a:t>impresiu</a:t>
            </a:r>
            <a:r>
              <a:rPr lang="sk-SK" sz="2800" dirty="0">
                <a:latin typeface="Comic Sans MS" pitchFamily="66" charset="0"/>
              </a:rPr>
              <a:t> (od toho je názov smeru</a:t>
            </a:r>
            <a:r>
              <a:rPr lang="sk-SK" sz="2800" dirty="0" smtClean="0">
                <a:latin typeface="Comic Sans MS" pitchFamily="66" charset="0"/>
              </a:rPr>
              <a:t>)</a:t>
            </a:r>
            <a:endParaRPr lang="sk-SK" dirty="0" smtClean="0">
              <a:latin typeface="Comic Sans MS" pitchFamily="66" charset="0"/>
            </a:endParaRPr>
          </a:p>
          <a:p>
            <a:r>
              <a:rPr lang="sk-SK" sz="2800" dirty="0" smtClean="0">
                <a:latin typeface="Comic Sans MS" pitchFamily="66" charset="0"/>
              </a:rPr>
              <a:t>predstavitelia – </a:t>
            </a:r>
          </a:p>
          <a:p>
            <a:pPr marL="0" indent="0">
              <a:buNone/>
            </a:pPr>
            <a:r>
              <a:rPr lang="sk-SK" sz="2800" dirty="0">
                <a:latin typeface="Comic Sans MS" pitchFamily="66" charset="0"/>
              </a:rPr>
              <a:t> </a:t>
            </a:r>
            <a:r>
              <a:rPr lang="sk-SK" sz="2800" dirty="0" smtClean="0">
                <a:latin typeface="Comic Sans MS" pitchFamily="66" charset="0"/>
              </a:rPr>
              <a:t>    </a:t>
            </a:r>
            <a:r>
              <a:rPr lang="sk-SK" b="1" dirty="0" smtClean="0">
                <a:latin typeface="Comic Sans MS" pitchFamily="66" charset="0"/>
              </a:rPr>
              <a:t>Claude Monet</a:t>
            </a:r>
            <a:r>
              <a:rPr lang="sk-SK" sz="2800" dirty="0" smtClean="0">
                <a:latin typeface="Comic Sans MS" pitchFamily="66" charset="0"/>
              </a:rPr>
              <a:t>  </a:t>
            </a:r>
            <a:r>
              <a:rPr lang="sk-SK" sz="2000" dirty="0" smtClean="0">
                <a:latin typeface="Comic Sans MS" pitchFamily="66" charset="0"/>
              </a:rPr>
              <a:t>/čítaj klod mone/</a:t>
            </a:r>
          </a:p>
          <a:p>
            <a:pPr marL="0" indent="0">
              <a:buNone/>
            </a:pPr>
            <a:r>
              <a:rPr lang="sk-SK" sz="2800" dirty="0">
                <a:latin typeface="Comic Sans MS" pitchFamily="66" charset="0"/>
              </a:rPr>
              <a:t> </a:t>
            </a:r>
            <a:r>
              <a:rPr lang="sk-SK" sz="2800" dirty="0" smtClean="0">
                <a:latin typeface="Comic Sans MS" pitchFamily="66" charset="0"/>
              </a:rPr>
              <a:t>    </a:t>
            </a:r>
            <a:r>
              <a:rPr lang="sk-SK" b="1" dirty="0" smtClean="0">
                <a:latin typeface="Comic Sans MS" pitchFamily="66" charset="0"/>
              </a:rPr>
              <a:t>Edouard Manet</a:t>
            </a:r>
            <a:r>
              <a:rPr lang="sk-SK" sz="2800" b="1" dirty="0" smtClean="0">
                <a:latin typeface="Comic Sans MS" pitchFamily="66" charset="0"/>
              </a:rPr>
              <a:t> </a:t>
            </a:r>
            <a:r>
              <a:rPr lang="sk-SK" sz="2000" dirty="0" smtClean="0">
                <a:latin typeface="Comic Sans MS" pitchFamily="66" charset="0"/>
              </a:rPr>
              <a:t>/čítaj eduard mane/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3074" name="Picture 2" descr="C:\Users\ADMIN\Desktop\umenie 8.roč\impr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230425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387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1"/>
    </mc:Choice>
    <mc:Fallback xmlns="">
      <p:transition spd="slow" advTm="1187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impresia vychod sl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21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0" y="62373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latin typeface="Comic Sans MS" pitchFamily="66" charset="0"/>
              </a:rPr>
              <a:t>Autor: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sz="2400" dirty="0" smtClean="0">
                <a:latin typeface="Comic Sans MS" pitchFamily="66" charset="0"/>
              </a:rPr>
              <a:t>Claude Monet    </a:t>
            </a:r>
            <a:r>
              <a:rPr lang="sk-SK" sz="1600" dirty="0" smtClean="0">
                <a:latin typeface="Comic Sans MS" pitchFamily="66" charset="0"/>
              </a:rPr>
              <a:t>Názov diela: </a:t>
            </a:r>
            <a:r>
              <a:rPr lang="sk-SK" sz="3200" dirty="0" smtClean="0">
                <a:latin typeface="Comic Sans MS" pitchFamily="66" charset="0"/>
              </a:rPr>
              <a:t>Impresia, východ slnka</a:t>
            </a:r>
            <a:endParaRPr lang="sk-SK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5"/>
    </mc:Choice>
    <mc:Fallback xmlns="">
      <p:transition spd="slow" advTm="772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ma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92" y="0"/>
            <a:ext cx="762000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0" y="620300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>
                <a:latin typeface="Comic Sans MS" pitchFamily="66" charset="0"/>
              </a:rPr>
              <a:t>Autor:</a:t>
            </a:r>
            <a:r>
              <a:rPr lang="sk-SK" dirty="0">
                <a:latin typeface="Comic Sans MS" pitchFamily="66" charset="0"/>
              </a:rPr>
              <a:t> </a:t>
            </a:r>
            <a:r>
              <a:rPr lang="sk-SK" sz="2400" dirty="0" smtClean="0">
                <a:latin typeface="Comic Sans MS" pitchFamily="66" charset="0"/>
              </a:rPr>
              <a:t>Edouard Manet</a:t>
            </a:r>
            <a:r>
              <a:rPr lang="sk-SK" sz="1400" dirty="0" smtClean="0">
                <a:latin typeface="Comic Sans MS" pitchFamily="66" charset="0"/>
              </a:rPr>
              <a:t>    </a:t>
            </a:r>
            <a:r>
              <a:rPr lang="sk-SK" sz="1600" dirty="0">
                <a:latin typeface="Comic Sans MS" pitchFamily="66" charset="0"/>
              </a:rPr>
              <a:t>Názov diela: </a:t>
            </a:r>
            <a:r>
              <a:rPr lang="sk-SK" sz="2400" dirty="0" smtClean="0">
                <a:latin typeface="Comic Sans MS" pitchFamily="66" charset="0"/>
              </a:rPr>
              <a:t>Edouard Manet v zimnej záhrade</a:t>
            </a:r>
            <a:endParaRPr lang="sk-SK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3"/>
    </mc:Choice>
    <mc:Fallback xmlns="">
      <p:transition spd="slow" advTm="515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7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Postimpresionizmus</a:t>
            </a:r>
            <a:endParaRPr lang="sk-S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omic Sans MS" pitchFamily="66" charset="0"/>
              </a:rPr>
              <a:t>u</a:t>
            </a:r>
            <a:r>
              <a:rPr lang="sk-SK" dirty="0" smtClean="0">
                <a:latin typeface="Comic Sans MS" pitchFamily="66" charset="0"/>
              </a:rPr>
              <a:t>melci postimpresionizmu získali označenie </a:t>
            </a:r>
            <a:r>
              <a:rPr lang="sk-SK" sz="3600" b="1" dirty="0" smtClean="0">
                <a:latin typeface="Comic Sans MS" pitchFamily="66" charset="0"/>
              </a:rPr>
              <a:t>„prekliati“</a:t>
            </a:r>
            <a:r>
              <a:rPr lang="sk-SK" dirty="0" smtClean="0">
                <a:latin typeface="Comic Sans MS" pitchFamily="66" charset="0"/>
              </a:rPr>
              <a:t>, pretože sa búrili proti pravidlám vtedajšej spoločnosti</a:t>
            </a:r>
          </a:p>
          <a:p>
            <a:pPr marL="0" indent="0">
              <a:buNone/>
            </a:pPr>
            <a:endParaRPr lang="sk-SK" dirty="0" smtClean="0">
              <a:latin typeface="Comic Sans MS" pitchFamily="66" charset="0"/>
            </a:endParaRPr>
          </a:p>
          <a:p>
            <a:r>
              <a:rPr lang="sk-SK" dirty="0">
                <a:latin typeface="Comic Sans MS" pitchFamily="66" charset="0"/>
              </a:rPr>
              <a:t>n</a:t>
            </a:r>
            <a:r>
              <a:rPr lang="sk-SK" dirty="0" smtClean="0">
                <a:latin typeface="Comic Sans MS" pitchFamily="66" charset="0"/>
              </a:rPr>
              <a:t>ajznámejší maliari:</a:t>
            </a:r>
          </a:p>
          <a:p>
            <a:pPr marL="0" indent="0">
              <a:buNone/>
            </a:pPr>
            <a:r>
              <a:rPr lang="sk-SK" dirty="0" smtClean="0">
                <a:latin typeface="Comic Sans MS" pitchFamily="66" charset="0"/>
              </a:rPr>
              <a:t>     </a:t>
            </a:r>
            <a:r>
              <a:rPr lang="sk-SK" sz="4000" dirty="0" smtClean="0">
                <a:latin typeface="Comic Sans MS" pitchFamily="66" charset="0"/>
              </a:rPr>
              <a:t>Vincent van Gogh</a:t>
            </a:r>
          </a:p>
          <a:p>
            <a:pPr marL="0" indent="0">
              <a:buNone/>
            </a:pPr>
            <a:r>
              <a:rPr lang="sk-SK" sz="4000" dirty="0" smtClean="0">
                <a:latin typeface="Comic Sans MS" pitchFamily="66" charset="0"/>
              </a:rPr>
              <a:t>     Paul Gauguin </a:t>
            </a:r>
            <a:r>
              <a:rPr lang="sk-SK" sz="2400" dirty="0" smtClean="0">
                <a:latin typeface="Comic Sans MS" pitchFamily="66" charset="0"/>
              </a:rPr>
              <a:t>/gogén/</a:t>
            </a:r>
          </a:p>
          <a:p>
            <a:endParaRPr lang="sk-SK" dirty="0">
              <a:latin typeface="Comic Sans MS" pitchFamily="66" charset="0"/>
            </a:endParaRPr>
          </a:p>
        </p:txBody>
      </p:sp>
      <p:pic>
        <p:nvPicPr>
          <p:cNvPr id="2050" name="Picture 2" descr="C:\Users\ADMIN\Desktop\umenie 8.roč\slnec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2801434" cy="3498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6"/>
    </mc:Choice>
    <mc:Fallback xmlns="">
      <p:transition spd="slow" advTm="832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\Desktop\van g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809377" cy="27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vinc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8" y="4184472"/>
            <a:ext cx="18192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slnecni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6"/>
          <a:stretch/>
        </p:blipFill>
        <p:spPr bwMode="auto">
          <a:xfrm>
            <a:off x="5703725" y="3304197"/>
            <a:ext cx="2630303" cy="354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esktop\van gog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39"/>
            <a:ext cx="2322190" cy="27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830" y="188640"/>
            <a:ext cx="4186808" cy="91963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Comic Sans MS" pitchFamily="66" charset="0"/>
              </a:rPr>
              <a:t>Vincent van Gogh</a:t>
            </a:r>
            <a:endParaRPr lang="sk-SK" sz="2800" dirty="0">
              <a:latin typeface="Comic Sans MS" pitchFamily="66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61807" y="3812017"/>
            <a:ext cx="304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omic Sans MS" pitchFamily="66" charset="0"/>
              </a:rPr>
              <a:t>Havrani nad obilným poľom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2450899" y="5937996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Kostol v </a:t>
            </a:r>
            <a:r>
              <a:rPr lang="sk-SK" dirty="0">
                <a:latin typeface="Comic Sans MS" pitchFamily="66" charset="0"/>
              </a:rPr>
              <a:t>A</a:t>
            </a:r>
            <a:r>
              <a:rPr lang="sk-SK" dirty="0" smtClean="0">
                <a:latin typeface="Comic Sans MS" pitchFamily="66" charset="0"/>
              </a:rPr>
              <a:t>uvers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818870" y="2914724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Autoportrét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304291" y="4883011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Slnečnice 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4"/>
    </mc:Choice>
    <mc:Fallback xmlns="">
      <p:transition spd="slow" advTm="63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Umenie 19. storočia - 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>
            <a:noAutofit/>
          </a:bodyPr>
          <a:lstStyle/>
          <a:p>
            <a:r>
              <a:rPr lang="sk-SK" sz="3800" dirty="0" smtClean="0">
                <a:latin typeface="Comic Sans MS" pitchFamily="66" charset="0"/>
              </a:rPr>
              <a:t>odrážalo </a:t>
            </a:r>
            <a:r>
              <a:rPr lang="sk-SK" sz="3800" b="1" dirty="0" smtClean="0">
                <a:latin typeface="Comic Sans MS" pitchFamily="66" charset="0"/>
              </a:rPr>
              <a:t>nestabilitu</a:t>
            </a:r>
            <a:r>
              <a:rPr lang="sk-SK" sz="3800" dirty="0" smtClean="0">
                <a:latin typeface="Comic Sans MS" pitchFamily="66" charset="0"/>
              </a:rPr>
              <a:t> ľudskej spoločnosti tohto obdobia</a:t>
            </a:r>
          </a:p>
          <a:p>
            <a:r>
              <a:rPr lang="sk-SK" sz="3800" dirty="0" smtClean="0">
                <a:latin typeface="Comic Sans MS" pitchFamily="66" charset="0"/>
              </a:rPr>
              <a:t>objavujú sa rozličné umelecké prúdy</a:t>
            </a:r>
          </a:p>
          <a:p>
            <a:r>
              <a:rPr lang="sk-SK" sz="3800" dirty="0">
                <a:latin typeface="Comic Sans MS" pitchFamily="66" charset="0"/>
              </a:rPr>
              <a:t>m</a:t>
            </a:r>
            <a:r>
              <a:rPr lang="sk-SK" sz="3800" dirty="0" smtClean="0">
                <a:latin typeface="Comic Sans MS" pitchFamily="66" charset="0"/>
              </a:rPr>
              <a:t>ení sa chápanie umelca a umenia</a:t>
            </a:r>
          </a:p>
          <a:p>
            <a:endParaRPr lang="sk-SK" sz="3800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9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1"/>
    </mc:Choice>
    <mc:Fallback xmlns="">
      <p:transition spd="slow" advTm="705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427" y="0"/>
            <a:ext cx="3878784" cy="1143000"/>
          </a:xfrm>
        </p:spPr>
        <p:txBody>
          <a:bodyPr>
            <a:normAutofit/>
          </a:bodyPr>
          <a:lstStyle/>
          <a:p>
            <a:r>
              <a:rPr lang="sk-SK" sz="3600" dirty="0" smtClean="0">
                <a:latin typeface="Comic Sans MS" pitchFamily="66" charset="0"/>
              </a:rPr>
              <a:t>Paul Gauguin</a:t>
            </a:r>
            <a:endParaRPr lang="sk-SK" sz="3600" dirty="0">
              <a:latin typeface="Comic Sans MS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971600" y="3457778"/>
            <a:ext cx="21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Comic Sans MS" pitchFamily="66" charset="0"/>
              </a:rPr>
              <a:t>Tahiťanky na pláži</a:t>
            </a:r>
          </a:p>
        </p:txBody>
      </p:sp>
      <p:pic>
        <p:nvPicPr>
          <p:cNvPr id="8194" name="Picture 2" descr="C:\Users\ADMIN\Desktop\120px-Paul_Gauguin_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345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97px-Paul_Gauguin_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3187"/>
            <a:ext cx="2445693" cy="30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žltý Kris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72232"/>
            <a:ext cx="2951038" cy="37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/>
          <p:cNvSpPr/>
          <p:nvPr/>
        </p:nvSpPr>
        <p:spPr>
          <a:xfrm>
            <a:off x="2015716" y="5464241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Žltý Kristus</a:t>
            </a:r>
          </a:p>
        </p:txBody>
      </p:sp>
      <p:sp>
        <p:nvSpPr>
          <p:cNvPr id="9" name="Obdĺžnik 8"/>
          <p:cNvSpPr/>
          <p:nvPr/>
        </p:nvSpPr>
        <p:spPr>
          <a:xfrm>
            <a:off x="6732240" y="3459916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Autoportrét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3"/>
    </mc:Choice>
    <mc:Fallback xmlns="">
      <p:transition spd="slow" advTm="400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Secesia</a:t>
            </a:r>
            <a:endParaRPr lang="sk-SK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46341"/>
            <a:ext cx="8229600" cy="4958011"/>
          </a:xfrm>
        </p:spPr>
        <p:txBody>
          <a:bodyPr>
            <a:normAutofit fontScale="92500" lnSpcReduction="20000"/>
          </a:bodyPr>
          <a:lstStyle/>
          <a:p>
            <a:r>
              <a:rPr lang="sk-SK" dirty="0">
                <a:latin typeface="Comic Sans MS" pitchFamily="66" charset="0"/>
              </a:rPr>
              <a:t>u</a:t>
            </a:r>
            <a:r>
              <a:rPr lang="sk-SK" dirty="0" smtClean="0">
                <a:latin typeface="Comic Sans MS" pitchFamily="66" charset="0"/>
              </a:rPr>
              <a:t>melecký štýl, ktorý sa presadil na prelome 19.a 20.stor.</a:t>
            </a:r>
          </a:p>
          <a:p>
            <a:r>
              <a:rPr lang="sk-SK" dirty="0">
                <a:latin typeface="Comic Sans MS" pitchFamily="66" charset="0"/>
              </a:rPr>
              <a:t>r</a:t>
            </a:r>
            <a:r>
              <a:rPr lang="sk-SK" dirty="0" smtClean="0">
                <a:latin typeface="Comic Sans MS" pitchFamily="66" charset="0"/>
              </a:rPr>
              <a:t>eakcia na industriálnu spoločnosť</a:t>
            </a:r>
          </a:p>
          <a:p>
            <a:r>
              <a:rPr lang="sk-SK" dirty="0">
                <a:latin typeface="Comic Sans MS" pitchFamily="66" charset="0"/>
              </a:rPr>
              <a:t>p</a:t>
            </a:r>
            <a:r>
              <a:rPr lang="sk-SK" dirty="0" smtClean="0">
                <a:latin typeface="Comic Sans MS" pitchFamily="66" charset="0"/>
              </a:rPr>
              <a:t>okus o </a:t>
            </a:r>
            <a:r>
              <a:rPr lang="sk-SK" b="1" dirty="0" smtClean="0">
                <a:latin typeface="Comic Sans MS" pitchFamily="66" charset="0"/>
              </a:rPr>
              <a:t>návrat ku kráse remesiel</a:t>
            </a:r>
          </a:p>
          <a:p>
            <a:r>
              <a:rPr lang="sk-SK" dirty="0">
                <a:latin typeface="Comic Sans MS" pitchFamily="66" charset="0"/>
              </a:rPr>
              <a:t>v</a:t>
            </a:r>
            <a:r>
              <a:rPr lang="sk-SK" dirty="0" smtClean="0">
                <a:latin typeface="Comic Sans MS" pitchFamily="66" charset="0"/>
              </a:rPr>
              <a:t>yznačovala sa </a:t>
            </a:r>
            <a:r>
              <a:rPr lang="sk-SK" u="sng" dirty="0" smtClean="0">
                <a:latin typeface="Comic Sans MS" pitchFamily="66" charset="0"/>
              </a:rPr>
              <a:t>ozdobnosťou</a:t>
            </a:r>
            <a:r>
              <a:rPr lang="sk-SK" dirty="0" smtClean="0">
                <a:latin typeface="Comic Sans MS" pitchFamily="66" charset="0"/>
              </a:rPr>
              <a:t>, </a:t>
            </a:r>
            <a:r>
              <a:rPr lang="sk-SK" u="sng" dirty="0" smtClean="0">
                <a:latin typeface="Comic Sans MS" pitchFamily="66" charset="0"/>
              </a:rPr>
              <a:t>ornamentálnosťou</a:t>
            </a:r>
            <a:r>
              <a:rPr lang="sk-SK" dirty="0" smtClean="0">
                <a:latin typeface="Comic Sans MS" pitchFamily="66" charset="0"/>
              </a:rPr>
              <a:t>, </a:t>
            </a:r>
            <a:r>
              <a:rPr lang="sk-SK" u="sng" dirty="0" smtClean="0">
                <a:latin typeface="Comic Sans MS" pitchFamily="66" charset="0"/>
              </a:rPr>
              <a:t>pestrosťou farieb</a:t>
            </a:r>
          </a:p>
          <a:p>
            <a:r>
              <a:rPr lang="sk-SK" dirty="0">
                <a:latin typeface="Comic Sans MS" pitchFamily="66" charset="0"/>
              </a:rPr>
              <a:t>p</a:t>
            </a:r>
            <a:r>
              <a:rPr lang="sk-SK" dirty="0" smtClean="0">
                <a:latin typeface="Comic Sans MS" pitchFamily="66" charset="0"/>
              </a:rPr>
              <a:t>redstavitelia:</a:t>
            </a:r>
          </a:p>
          <a:p>
            <a:pPr marL="0" indent="0">
              <a:buNone/>
            </a:pPr>
            <a:r>
              <a:rPr lang="sk-SK" dirty="0" smtClean="0">
                <a:latin typeface="Comic Sans MS" pitchFamily="66" charset="0"/>
              </a:rPr>
              <a:t>               Gustav Klimt</a:t>
            </a:r>
          </a:p>
          <a:p>
            <a:pPr marL="0" indent="0">
              <a:buNone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             Alfonz Mucha                    </a:t>
            </a:r>
          </a:p>
          <a:p>
            <a:pPr marL="0" indent="0">
              <a:buNone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             Károly Kós</a:t>
            </a:r>
          </a:p>
          <a:p>
            <a:pPr marL="0" indent="0">
              <a:buNone/>
            </a:pPr>
            <a:r>
              <a:rPr lang="sk-SK" dirty="0">
                <a:latin typeface="Comic Sans MS" pitchFamily="66" charset="0"/>
              </a:rPr>
              <a:t> </a:t>
            </a:r>
            <a:r>
              <a:rPr lang="sk-SK" dirty="0" smtClean="0">
                <a:latin typeface="Comic Sans MS" pitchFamily="66" charset="0"/>
              </a:rPr>
              <a:t>             Dušan Jurkovič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26" name="Picture 2" descr="C:\Users\ADMIN\Desktop\umenie 8.roč\mu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2908003" cy="2178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2"/>
    </mc:Choice>
    <mc:Fallback xmlns="">
      <p:transition spd="slow" advTm="1279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ADMIN\Desktop\mu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17" y="2780929"/>
            <a:ext cx="1910083" cy="3103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esktop\alfons muc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50" y="354012"/>
            <a:ext cx="2816284" cy="2011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\Desktop\alfon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78" y="4486274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ADMIN\Desktop\alf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50124"/>
            <a:ext cx="12858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ADMIN\Desktop\imagesmuc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2289"/>
            <a:ext cx="1530474" cy="405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ADMIN\Desktop\ja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6900"/>
            <a:ext cx="2088232" cy="41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23528" y="476672"/>
            <a:ext cx="3723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latin typeface="Comic Sans MS" pitchFamily="66" charset="0"/>
              </a:rPr>
              <a:t>Alfonz </a:t>
            </a:r>
            <a:r>
              <a:rPr lang="sk-SK" sz="4000" dirty="0" smtClean="0">
                <a:latin typeface="Comic Sans MS" pitchFamily="66" charset="0"/>
              </a:rPr>
              <a:t>Mucha</a:t>
            </a:r>
          </a:p>
          <a:p>
            <a:pPr algn="ctr"/>
            <a:r>
              <a:rPr lang="sk-SK" sz="1600" dirty="0">
                <a:latin typeface="Comic Sans MS" pitchFamily="66" charset="0"/>
              </a:rPr>
              <a:t>č</a:t>
            </a:r>
            <a:r>
              <a:rPr lang="sk-SK" sz="1600" dirty="0" smtClean="0">
                <a:latin typeface="Comic Sans MS" pitchFamily="66" charset="0"/>
              </a:rPr>
              <a:t>eský maliar 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6543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0"/>
    </mc:Choice>
    <mc:Fallback xmlns="">
      <p:transition spd="slow" advTm="756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modrý kostolí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44525"/>
            <a:ext cx="4444104" cy="284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modr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96" y="393514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modrý 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1"/>
            <a:ext cx="2173626" cy="290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0" y="476672"/>
            <a:ext cx="4283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Comic Sans MS" pitchFamily="66" charset="0"/>
              </a:rPr>
              <a:t>Secesia v architektúre</a:t>
            </a:r>
          </a:p>
          <a:p>
            <a:pPr algn="ctr"/>
            <a:r>
              <a:rPr lang="sk-SK" dirty="0" smtClean="0">
                <a:latin typeface="Comic Sans MS" pitchFamily="66" charset="0"/>
              </a:rPr>
              <a:t>    Kostol sv. Alžbety (Modrý kostolík) v Bratislave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2050" name="Picture 2" descr="C:\Users\ADMIN\Desktop\umenie 8.roč\250px-Blaue_Kirche_Bratisla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3890"/>
            <a:ext cx="317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3"/>
    </mc:Choice>
    <mc:Fallback xmlns="">
      <p:transition spd="slow" advTm="845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ADMIN\Desktop\dom kul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87" y="3717032"/>
            <a:ext cx="3858996" cy="2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20799" y="42140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latin typeface="Comic Sans MS" pitchFamily="66" charset="0"/>
              </a:rPr>
              <a:t>Dušan Jurkovič</a:t>
            </a:r>
          </a:p>
          <a:p>
            <a:pPr algn="ctr"/>
            <a:r>
              <a:rPr lang="sk-SK" dirty="0">
                <a:latin typeface="Comic Sans MS" pitchFamily="66" charset="0"/>
              </a:rPr>
              <a:t>s</a:t>
            </a:r>
            <a:r>
              <a:rPr lang="sk-SK" dirty="0" smtClean="0">
                <a:latin typeface="Comic Sans MS" pitchFamily="66" charset="0"/>
              </a:rPr>
              <a:t>lovenský architekt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26" name="Picture 2" descr="C:\Users\ADMIN\Desktop\umenie 8.roč\spolkovy dom v skalici dusan jurkov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6115"/>
            <a:ext cx="4066950" cy="34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umenie 8.roč\spolk.dom v skali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70" y="260648"/>
            <a:ext cx="4042022" cy="30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4444884" y="3288262"/>
            <a:ext cx="296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Spolkový dom v Skalici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1"/>
    </mc:Choice>
    <mc:Fallback xmlns="">
      <p:transition spd="slow" advTm="753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omic Sans MS" pitchFamily="66" charset="0"/>
              </a:rPr>
              <a:t>Použitá literatúra a </a:t>
            </a:r>
            <a:r>
              <a:rPr lang="sk-SK" dirty="0" smtClean="0">
                <a:latin typeface="Comic Sans MS" pitchFamily="66" charset="0"/>
              </a:rPr>
              <a:t>zdroje: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>
                <a:latin typeface="Comic Sans MS" pitchFamily="66" charset="0"/>
              </a:rPr>
              <a:t>Učebnica dejepisu pre 8. ročník </a:t>
            </a:r>
            <a:r>
              <a:rPr lang="sk-SK" sz="2800" dirty="0" smtClean="0">
                <a:latin typeface="Comic Sans MS" pitchFamily="66" charset="0"/>
              </a:rPr>
              <a:t>ZŠ, Krasnovský</a:t>
            </a:r>
            <a:endParaRPr lang="sk-SK" sz="2800" dirty="0">
              <a:latin typeface="Comic Sans MS" pitchFamily="66" charset="0"/>
            </a:endParaRPr>
          </a:p>
          <a:p>
            <a:r>
              <a:rPr lang="sk-SK" sz="2800" dirty="0">
                <a:latin typeface="Comic Sans MS" pitchFamily="66" charset="0"/>
              </a:rPr>
              <a:t>Učebnica dejepisu pre 8. ročník </a:t>
            </a:r>
            <a:r>
              <a:rPr lang="sk-SK" sz="2800" dirty="0" smtClean="0">
                <a:latin typeface="Comic Sans MS" pitchFamily="66" charset="0"/>
              </a:rPr>
              <a:t>ZŠ, Kováč</a:t>
            </a:r>
            <a:endParaRPr lang="sk-SK" sz="2800" dirty="0">
              <a:latin typeface="Comic Sans MS" pitchFamily="66" charset="0"/>
            </a:endParaRPr>
          </a:p>
          <a:p>
            <a:r>
              <a:rPr lang="sk-SK" sz="2800" dirty="0" smtClean="0">
                <a:latin typeface="Comic Sans MS" pitchFamily="66" charset="0"/>
                <a:hlinkClick r:id="rId2"/>
              </a:rPr>
              <a:t>www.wikipedia.sk</a:t>
            </a:r>
            <a:endParaRPr lang="sk-SK" sz="2800" dirty="0" smtClean="0">
              <a:latin typeface="Comic Sans MS" pitchFamily="66" charset="0"/>
            </a:endParaRPr>
          </a:p>
          <a:p>
            <a:r>
              <a:rPr lang="sk-SK" sz="2800" dirty="0" smtClean="0">
                <a:latin typeface="Comic Sans MS" pitchFamily="66" charset="0"/>
              </a:rPr>
              <a:t>Dejiny umenia, </a:t>
            </a:r>
            <a:r>
              <a:rPr lang="sk-SK" sz="2800" dirty="0">
                <a:latin typeface="Comic Sans MS" pitchFamily="66" charset="0"/>
              </a:rPr>
              <a:t>J</a:t>
            </a:r>
            <a:r>
              <a:rPr lang="sk-SK" sz="2800" dirty="0" smtClean="0">
                <a:latin typeface="Comic Sans MS" pitchFamily="66" charset="0"/>
              </a:rPr>
              <a:t>osé </a:t>
            </a:r>
            <a:r>
              <a:rPr lang="sk-SK" sz="2800" dirty="0">
                <a:latin typeface="Comic Sans MS" pitchFamily="66" charset="0"/>
              </a:rPr>
              <a:t>P</a:t>
            </a:r>
            <a:r>
              <a:rPr lang="sk-SK" sz="2800" dirty="0" smtClean="0">
                <a:latin typeface="Comic Sans MS" pitchFamily="66" charset="0"/>
              </a:rPr>
              <a:t>ijoan</a:t>
            </a:r>
          </a:p>
          <a:p>
            <a:pPr marL="0" indent="0">
              <a:buNone/>
            </a:pP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480721" cy="1143000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Comic Sans MS" pitchFamily="66" charset="0"/>
              </a:rPr>
              <a:t>Umenie v prvej polovici 19. storočia</a:t>
            </a:r>
            <a:endParaRPr lang="sk-SK" sz="2800" dirty="0"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881631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Klasicizmus</a:t>
            </a:r>
          </a:p>
          <a:p>
            <a:r>
              <a:rPr lang="sk-SK" sz="2800" dirty="0" smtClean="0">
                <a:latin typeface="Comic Sans MS" pitchFamily="66" charset="0"/>
              </a:rPr>
              <a:t>    umelecký smer inšpirovaný antikou</a:t>
            </a:r>
          </a:p>
          <a:p>
            <a:r>
              <a:rPr lang="sk-SK" sz="2800" dirty="0">
                <a:latin typeface="Comic Sans MS" pitchFamily="66" charset="0"/>
              </a:rPr>
              <a:t>u</a:t>
            </a:r>
            <a:r>
              <a:rPr lang="sk-SK" sz="2800" dirty="0" smtClean="0">
                <a:latin typeface="Comic Sans MS" pitchFamily="66" charset="0"/>
              </a:rPr>
              <a:t>melci sa usilovali o estetický ideál, založený na teórii absolútnej krásy</a:t>
            </a:r>
          </a:p>
          <a:p>
            <a:r>
              <a:rPr lang="sk-SK" sz="2800" dirty="0" smtClean="0">
                <a:latin typeface="Comic Sans MS" pitchFamily="66" charset="0"/>
              </a:rPr>
              <a:t>znaky – jasnosť</a:t>
            </a:r>
          </a:p>
          <a:p>
            <a:pPr marL="0" indent="0">
              <a:buNone/>
            </a:pPr>
            <a:r>
              <a:rPr lang="sk-SK" sz="2800" dirty="0" smtClean="0">
                <a:latin typeface="Comic Sans MS" pitchFamily="66" charset="0"/>
              </a:rPr>
              <a:t>              - presnosť</a:t>
            </a:r>
          </a:p>
          <a:p>
            <a:pPr marL="0" indent="0">
              <a:buNone/>
            </a:pPr>
            <a:r>
              <a:rPr lang="sk-SK" sz="2800" dirty="0">
                <a:latin typeface="Comic Sans MS" pitchFamily="66" charset="0"/>
              </a:rPr>
              <a:t> </a:t>
            </a:r>
            <a:r>
              <a:rPr lang="sk-SK" sz="2800" dirty="0" smtClean="0">
                <a:latin typeface="Comic Sans MS" pitchFamily="66" charset="0"/>
              </a:rPr>
              <a:t>             - vyváženosť</a:t>
            </a:r>
          </a:p>
          <a:p>
            <a:pPr marL="0" indent="0">
              <a:buNone/>
            </a:pPr>
            <a:r>
              <a:rPr lang="sk-SK" sz="2800" dirty="0" smtClean="0">
                <a:latin typeface="Comic Sans MS" pitchFamily="66" charset="0"/>
              </a:rPr>
              <a:t>              - jednoduchosť foriem</a:t>
            </a:r>
          </a:p>
          <a:p>
            <a:pPr marL="0" indent="0">
              <a:buNone/>
            </a:pPr>
            <a:endParaRPr lang="sk-SK" sz="2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sk-SK" sz="4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91408"/>
            <a:ext cx="2211045" cy="165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DMIN\Desktop\pantheon pari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 b="2325"/>
          <a:stretch/>
        </p:blipFill>
        <p:spPr bwMode="auto">
          <a:xfrm>
            <a:off x="899593" y="5304811"/>
            <a:ext cx="2088231" cy="134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kapitol washingh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20" y="4958107"/>
            <a:ext cx="2304256" cy="17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terpsichore antonio cano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85" y="5320909"/>
            <a:ext cx="1008455" cy="13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Madame_Récamier_painted_by_Jacques-Louis_David_in_18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85" y="3281087"/>
            <a:ext cx="1815752" cy="12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2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8"/>
    </mc:Choice>
    <mc:Fallback xmlns="">
      <p:transition spd="slow" advTm="1309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terpsichore antonio canov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489"/>
            <a:ext cx="5081354" cy="67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79512" y="908720"/>
            <a:ext cx="35283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latin typeface="Comic Sans MS" pitchFamily="66" charset="0"/>
              </a:rPr>
              <a:t>Autor:</a:t>
            </a:r>
            <a:r>
              <a:rPr lang="sk-SK" dirty="0" smtClean="0"/>
              <a:t>  </a:t>
            </a:r>
            <a:r>
              <a:rPr lang="sk-SK" sz="2400" b="1" dirty="0" smtClean="0">
                <a:latin typeface="Comic Sans MS" pitchFamily="66" charset="0"/>
              </a:rPr>
              <a:t>Antonio Canova       </a:t>
            </a:r>
          </a:p>
          <a:p>
            <a:pPr algn="ctr"/>
            <a:r>
              <a:rPr lang="sk-SK" sz="2400" b="1" dirty="0">
                <a:latin typeface="Comic Sans MS" pitchFamily="66" charset="0"/>
              </a:rPr>
              <a:t> </a:t>
            </a:r>
            <a:r>
              <a:rPr lang="sk-SK" sz="2400" b="1" dirty="0" smtClean="0">
                <a:latin typeface="Comic Sans MS" pitchFamily="66" charset="0"/>
              </a:rPr>
              <a:t>    </a:t>
            </a:r>
            <a:r>
              <a:rPr lang="sk-SK" dirty="0" smtClean="0">
                <a:latin typeface="Comic Sans MS" pitchFamily="66" charset="0"/>
              </a:rPr>
              <a:t>(taliansky sochár)</a:t>
            </a:r>
          </a:p>
          <a:p>
            <a:endParaRPr lang="sk-SK" dirty="0">
              <a:latin typeface="Comic Sans MS" pitchFamily="66" charset="0"/>
            </a:endParaRPr>
          </a:p>
          <a:p>
            <a:pPr algn="ctr"/>
            <a:r>
              <a:rPr lang="sk-SK" sz="1600" dirty="0" smtClean="0">
                <a:latin typeface="Comic Sans MS" pitchFamily="66" charset="0"/>
              </a:rPr>
              <a:t>Názov  diela:</a:t>
            </a:r>
            <a:r>
              <a:rPr lang="sk-SK" sz="3200" dirty="0" smtClean="0">
                <a:latin typeface="Comic Sans MS" pitchFamily="66" charset="0"/>
              </a:rPr>
              <a:t> Terpsichoré</a:t>
            </a:r>
            <a:endParaRPr lang="sk-SK" sz="3200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61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2"/>
    </mc:Choice>
    <mc:Fallback xmlns="">
      <p:transition spd="slow" advTm="332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Desktop\Madame_Récamier_painted_by_Jacques-Louis_David_in_18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018017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83568" y="4941168"/>
            <a:ext cx="58326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1600" dirty="0" smtClean="0">
                <a:solidFill>
                  <a:prstClr val="black"/>
                </a:solidFill>
                <a:latin typeface="Comic Sans MS" pitchFamily="66" charset="0"/>
              </a:rPr>
              <a:t>Autor:</a:t>
            </a:r>
            <a:r>
              <a:rPr lang="sk-SK" sz="2400" b="1" dirty="0" smtClean="0">
                <a:solidFill>
                  <a:prstClr val="black"/>
                </a:solidFill>
                <a:latin typeface="Comic Sans MS" pitchFamily="66" charset="0"/>
              </a:rPr>
              <a:t> Jacques-Louis David        </a:t>
            </a:r>
          </a:p>
          <a:p>
            <a:pPr lvl="0" algn="ctr"/>
            <a:r>
              <a:rPr lang="sk-SK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prstClr val="black"/>
                </a:solidFill>
                <a:latin typeface="Comic Sans MS" pitchFamily="66" charset="0"/>
              </a:rPr>
              <a:t>     </a:t>
            </a:r>
            <a:r>
              <a:rPr lang="sk-SK" dirty="0" smtClean="0">
                <a:solidFill>
                  <a:prstClr val="black"/>
                </a:solidFill>
                <a:latin typeface="Comic Sans MS" pitchFamily="66" charset="0"/>
              </a:rPr>
              <a:t>(francúzsky maliar)</a:t>
            </a:r>
            <a:endParaRPr lang="sk-SK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endParaRPr lang="sk-SK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r>
              <a:rPr lang="sk-SK" sz="1600" dirty="0" smtClean="0">
                <a:solidFill>
                  <a:prstClr val="black"/>
                </a:solidFill>
                <a:latin typeface="Comic Sans MS" pitchFamily="66" charset="0"/>
              </a:rPr>
              <a:t>Názov  diela:   </a:t>
            </a:r>
            <a:r>
              <a:rPr lang="sk-SK" sz="3200" dirty="0" smtClean="0">
                <a:solidFill>
                  <a:prstClr val="black"/>
                </a:solidFill>
                <a:latin typeface="Comic Sans MS" pitchFamily="66" charset="0"/>
              </a:rPr>
              <a:t>Madam Récamierová</a:t>
            </a:r>
            <a:endParaRPr lang="sk-SK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8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1"/>
    </mc:Choice>
    <mc:Fallback xmlns="">
      <p:transition spd="slow" advTm="43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19209"/>
            <a:ext cx="4032448" cy="504056"/>
          </a:xfrm>
        </p:spPr>
        <p:txBody>
          <a:bodyPr>
            <a:normAutofit fontScale="90000"/>
          </a:bodyPr>
          <a:lstStyle/>
          <a:p>
            <a:pPr algn="l"/>
            <a:r>
              <a:rPr lang="sk-SK" sz="2200" dirty="0" smtClean="0">
                <a:latin typeface="Comic Sans MS" pitchFamily="66" charset="0"/>
              </a:rPr>
              <a:t>Klasicizmus v architektúre   </a:t>
            </a:r>
            <a:br>
              <a:rPr lang="sk-SK" sz="2200" dirty="0" smtClean="0">
                <a:latin typeface="Comic Sans MS" pitchFamily="66" charset="0"/>
              </a:rPr>
            </a:br>
            <a:r>
              <a:rPr lang="sk-SK" sz="2200" dirty="0">
                <a:latin typeface="Comic Sans MS" pitchFamily="66" charset="0"/>
              </a:rPr>
              <a:t> </a:t>
            </a:r>
            <a:r>
              <a:rPr lang="sk-SK" sz="2200" dirty="0" smtClean="0">
                <a:latin typeface="Comic Sans MS" pitchFamily="66" charset="0"/>
              </a:rPr>
              <a:t>                  </a:t>
            </a:r>
            <a:endParaRPr lang="sk-SK" sz="2400" dirty="0">
              <a:latin typeface="Comic Sans MS" pitchFamily="66" charset="0"/>
            </a:endParaRPr>
          </a:p>
        </p:txBody>
      </p:sp>
      <p:pic>
        <p:nvPicPr>
          <p:cNvPr id="4" name="Picture 4" descr="C:\Users\ADMIN\Desktop\pantheon pariz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 b="2325"/>
          <a:stretch/>
        </p:blipFill>
        <p:spPr bwMode="auto">
          <a:xfrm>
            <a:off x="1331640" y="1340768"/>
            <a:ext cx="7455005" cy="47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220072" y="332656"/>
            <a:ext cx="32403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900" dirty="0" err="1">
                <a:latin typeface="Comic Sans MS" pitchFamily="66" charset="0"/>
              </a:rPr>
              <a:t>Pantheon</a:t>
            </a:r>
            <a:r>
              <a:rPr lang="sk-SK" sz="2900" dirty="0">
                <a:latin typeface="Comic Sans MS" pitchFamily="66" charset="0"/>
              </a:rPr>
              <a:t> </a:t>
            </a:r>
            <a:br>
              <a:rPr lang="sk-SK" sz="2900" dirty="0">
                <a:latin typeface="Comic Sans MS" pitchFamily="66" charset="0"/>
              </a:rPr>
            </a:br>
            <a:r>
              <a:rPr lang="sk-SK" sz="2200" dirty="0">
                <a:latin typeface="Comic Sans MS" pitchFamily="66" charset="0"/>
              </a:rPr>
              <a:t> </a:t>
            </a:r>
            <a:r>
              <a:rPr lang="sk-SK" sz="2200" dirty="0" smtClean="0">
                <a:latin typeface="Comic Sans MS" pitchFamily="66" charset="0"/>
              </a:rPr>
              <a:t> </a:t>
            </a:r>
            <a:r>
              <a:rPr lang="sk-SK" sz="2200" dirty="0">
                <a:latin typeface="Comic Sans MS" pitchFamily="66" charset="0"/>
              </a:rPr>
              <a:t>Paríž (Francúzsko)</a:t>
            </a:r>
            <a:endParaRPr lang="sk-SK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8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7"/>
    </mc:Choice>
    <mc:Fallback xmlns="">
      <p:transition spd="slow" advTm="393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872" y="5373216"/>
            <a:ext cx="5554960" cy="11430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latin typeface="Comic Sans MS" pitchFamily="66" charset="0"/>
              </a:rPr>
              <a:t>Kapitol</a:t>
            </a:r>
            <a:br>
              <a:rPr lang="sk-SK" sz="3200" dirty="0" smtClean="0">
                <a:latin typeface="Comic Sans MS" pitchFamily="66" charset="0"/>
              </a:rPr>
            </a:br>
            <a:r>
              <a:rPr lang="sk-SK" sz="2400" dirty="0">
                <a:latin typeface="Comic Sans MS" pitchFamily="66" charset="0"/>
              </a:rPr>
              <a:t>W</a:t>
            </a:r>
            <a:r>
              <a:rPr lang="sk-SK" sz="2400" dirty="0" smtClean="0">
                <a:latin typeface="Comic Sans MS" pitchFamily="66" charset="0"/>
              </a:rPr>
              <a:t>ashinghton (USA)</a:t>
            </a:r>
            <a:endParaRPr lang="sk-SK" sz="2400" dirty="0">
              <a:latin typeface="Comic Sans MS" pitchFamily="66" charset="0"/>
            </a:endParaRPr>
          </a:p>
        </p:txBody>
      </p:sp>
      <p:pic>
        <p:nvPicPr>
          <p:cNvPr id="4" name="Picture 6" descr="C:\Users\ADMIN\Desktop\kapitol washingh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480720" cy="48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1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4"/>
    </mc:Choice>
    <mc:Fallback xmlns="">
      <p:transition spd="slow" advTm="40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6707088" cy="1143000"/>
          </a:xfrm>
        </p:spPr>
        <p:txBody>
          <a:bodyPr>
            <a:normAutofit/>
          </a:bodyPr>
          <a:lstStyle/>
          <a:p>
            <a:r>
              <a:rPr lang="sk-SK" sz="3200" dirty="0" smtClean="0">
                <a:latin typeface="Comic Sans MS" pitchFamily="66" charset="0"/>
              </a:rPr>
              <a:t>Kostol sv. Márie Magdalény</a:t>
            </a:r>
            <a:br>
              <a:rPr lang="sk-SK" sz="3200" dirty="0" smtClean="0">
                <a:latin typeface="Comic Sans MS" pitchFamily="66" charset="0"/>
              </a:rPr>
            </a:br>
            <a:r>
              <a:rPr lang="sk-SK" sz="2700" dirty="0" smtClean="0">
                <a:latin typeface="Comic Sans MS" pitchFamily="66" charset="0"/>
              </a:rPr>
              <a:t>Paríž (Francúzsko)</a:t>
            </a:r>
            <a:endParaRPr lang="sk-SK" sz="2700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768752" cy="506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8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9"/>
    </mc:Choice>
    <mc:Fallback xmlns="">
      <p:transition spd="slow" advTm="61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106688" cy="994122"/>
          </a:xfrm>
        </p:spPr>
        <p:txBody>
          <a:bodyPr>
            <a:noAutofit/>
          </a:bodyPr>
          <a:lstStyle/>
          <a:p>
            <a:r>
              <a:rPr lang="sk-SK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sk-SK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mpír</a:t>
            </a:r>
            <a:endParaRPr lang="sk-SK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022579"/>
            <a:ext cx="8892480" cy="5639915"/>
          </a:xfrm>
        </p:spPr>
        <p:txBody>
          <a:bodyPr/>
          <a:lstStyle/>
          <a:p>
            <a:r>
              <a:rPr lang="sk-SK" dirty="0">
                <a:latin typeface="Comic Sans MS" pitchFamily="66" charset="0"/>
              </a:rPr>
              <a:t>n</a:t>
            </a:r>
            <a:r>
              <a:rPr lang="sk-SK" dirty="0" smtClean="0">
                <a:latin typeface="Comic Sans MS" pitchFamily="66" charset="0"/>
              </a:rPr>
              <a:t>azývaný aj </a:t>
            </a:r>
            <a:r>
              <a:rPr lang="sk-SK" b="1" dirty="0" smtClean="0">
                <a:latin typeface="Comic Sans MS" pitchFamily="66" charset="0"/>
              </a:rPr>
              <a:t>cisársky sloh </a:t>
            </a:r>
            <a:r>
              <a:rPr lang="sk-SK" dirty="0" smtClean="0">
                <a:latin typeface="Comic Sans MS" pitchFamily="66" charset="0"/>
              </a:rPr>
              <a:t>( z francúzskeho slova </a:t>
            </a:r>
            <a:r>
              <a:rPr lang="sk-SK" i="1" dirty="0" smtClean="0">
                <a:latin typeface="Comic Sans MS" pitchFamily="66" charset="0"/>
              </a:rPr>
              <a:t>empire</a:t>
            </a:r>
            <a:r>
              <a:rPr lang="sk-SK" dirty="0" smtClean="0">
                <a:latin typeface="Comic Sans MS" pitchFamily="66" charset="0"/>
              </a:rPr>
              <a:t> = impérium, ríša, cisárstvo)</a:t>
            </a:r>
          </a:p>
          <a:p>
            <a:r>
              <a:rPr lang="sk-SK" dirty="0">
                <a:latin typeface="Comic Sans MS" pitchFamily="66" charset="0"/>
              </a:rPr>
              <a:t>k</a:t>
            </a:r>
            <a:r>
              <a:rPr lang="sk-SK" dirty="0" smtClean="0">
                <a:latin typeface="Comic Sans MS" pitchFamily="66" charset="0"/>
              </a:rPr>
              <a:t>lasicistický štýl vo Francúzsku v období vlády Napoleona</a:t>
            </a:r>
          </a:p>
          <a:p>
            <a:r>
              <a:rPr lang="sk-SK" dirty="0">
                <a:latin typeface="Comic Sans MS" pitchFamily="66" charset="0"/>
              </a:rPr>
              <a:t>m</a:t>
            </a:r>
            <a:r>
              <a:rPr lang="sk-SK" dirty="0" smtClean="0">
                <a:latin typeface="Comic Sans MS" pitchFamily="66" charset="0"/>
              </a:rPr>
              <a:t>onumentálnosť stavieb</a:t>
            </a:r>
          </a:p>
          <a:p>
            <a:pPr marL="0" indent="0">
              <a:buNone/>
            </a:pPr>
            <a:r>
              <a:rPr lang="sk-SK" dirty="0" smtClean="0">
                <a:latin typeface="Comic Sans MS" pitchFamily="66" charset="0"/>
              </a:rPr>
              <a:t>                                                    </a:t>
            </a:r>
          </a:p>
          <a:p>
            <a:r>
              <a:rPr lang="sk-SK" dirty="0" smtClean="0">
                <a:latin typeface="Comic Sans MS" pitchFamily="66" charset="0"/>
              </a:rPr>
              <a:t>prejavuje sa v bytovej kultúre, odievaní</a:t>
            </a:r>
          </a:p>
          <a:p>
            <a:endParaRPr lang="sk-SK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C:\Users\ADMIN\Desktop\víťazny obluk pari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77" y="3212976"/>
            <a:ext cx="1262957" cy="10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vitazny obluk par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11" y="2677652"/>
            <a:ext cx="1778328" cy="11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nábytok empír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00" y="5000642"/>
            <a:ext cx="1824328" cy="168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empírový nábyto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37093"/>
            <a:ext cx="1440160" cy="18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empírové sat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953" y="4883516"/>
            <a:ext cx="980771" cy="18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5300" y="4983433"/>
            <a:ext cx="1114513" cy="172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6428794" y="386104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Comic Sans MS" pitchFamily="66" charset="0"/>
              </a:rPr>
              <a:t>Víťazný oblúk </a:t>
            </a:r>
          </a:p>
          <a:p>
            <a:pPr algn="ctr"/>
            <a:r>
              <a:rPr lang="sk-SK" sz="1400" dirty="0">
                <a:latin typeface="Comic Sans MS" pitchFamily="66" charset="0"/>
              </a:rPr>
              <a:t>Paríž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8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7"/>
    </mc:Choice>
    <mc:Fallback xmlns="">
      <p:transition spd="slow" advTm="1223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|0.9|3.4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2|2.5|3.6|5.8|4|4.2|7.5|4.1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5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4.1|3.2|2.5|3.9|2.5|2.4|3.1|3.4|2.8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5|2.4|3.4|3.2|2.7|2.2|3.3|2.9|11.3|4.3|2.2"/>
</p:tagLst>
</file>

<file path=ppt/theme/theme1.xml><?xml version="1.0" encoding="utf-8"?>
<a:theme xmlns:a="http://schemas.openxmlformats.org/drawingml/2006/main" name="Motív Office">
  <a:themeElements>
    <a:clrScheme name="Jasnosť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4564</TotalTime>
  <Words>489</Words>
  <Application>Microsoft Office PowerPoint</Application>
  <PresentationFormat>Prezentácia na obrazovke (4:3)</PresentationFormat>
  <Paragraphs>108</Paragraphs>
  <Slides>25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Motív Office</vt:lpstr>
      <vt:lpstr>Na ceste k moderným národom  8. ročník</vt:lpstr>
      <vt:lpstr>Umenie 19. storočia - </vt:lpstr>
      <vt:lpstr>Umenie v prvej polovici 19. storočia</vt:lpstr>
      <vt:lpstr>Prezentácia programu PowerPoint</vt:lpstr>
      <vt:lpstr>Prezentácia programu PowerPoint</vt:lpstr>
      <vt:lpstr>Klasicizmus v architektúre                       </vt:lpstr>
      <vt:lpstr>Kapitol Washinghton (USA)</vt:lpstr>
      <vt:lpstr>Kostol sv. Márie Magdalény Paríž (Francúzsko)</vt:lpstr>
      <vt:lpstr>Empír</vt:lpstr>
      <vt:lpstr>Biedermeier</vt:lpstr>
      <vt:lpstr>Romantizmus</vt:lpstr>
      <vt:lpstr>Prezentácia programu PowerPoint</vt:lpstr>
      <vt:lpstr>Prezentácia programu PowerPoint</vt:lpstr>
      <vt:lpstr>Umenie v druhej polovici 19.storočia                    Realizmus</vt:lpstr>
      <vt:lpstr>Impresionizmus</vt:lpstr>
      <vt:lpstr>Prezentácia programu PowerPoint</vt:lpstr>
      <vt:lpstr>Prezentácia programu PowerPoint</vt:lpstr>
      <vt:lpstr>Postimpresionizmus</vt:lpstr>
      <vt:lpstr>Vincent van Gogh</vt:lpstr>
      <vt:lpstr>Paul Gauguin</vt:lpstr>
      <vt:lpstr>Secesia</vt:lpstr>
      <vt:lpstr>Prezentácia programu PowerPoint</vt:lpstr>
      <vt:lpstr>Prezentácia programu PowerPoint</vt:lpstr>
      <vt:lpstr>Prezentácia programu PowerPoint</vt:lpstr>
      <vt:lpstr>Použitá literatúra a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Kultúra a umenie</dc:title>
  <dc:creator>ADMIN</dc:creator>
  <cp:lastModifiedBy>Ucitel</cp:lastModifiedBy>
  <cp:revision>80</cp:revision>
  <dcterms:created xsi:type="dcterms:W3CDTF">2013-01-10T18:19:38Z</dcterms:created>
  <dcterms:modified xsi:type="dcterms:W3CDTF">2017-11-29T09:31:41Z</dcterms:modified>
</cp:coreProperties>
</file>