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A0CA0-3EDD-43E6-ABB2-F2C4DCBCC6B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2CC4976-8289-4FE2-AA31-68255AE86725}">
      <dgm:prSet phldrT="[Text]"/>
      <dgm:spPr/>
      <dgm:t>
        <a:bodyPr/>
        <a:lstStyle/>
        <a:p>
          <a:r>
            <a:rPr lang="sk-SK" dirty="0" smtClean="0"/>
            <a:t>Slová podľa dobového výskytu</a:t>
          </a:r>
          <a:endParaRPr lang="sk-SK" dirty="0"/>
        </a:p>
      </dgm:t>
    </dgm:pt>
    <dgm:pt modelId="{CF105170-3A2D-44F2-9101-51B61E639767}" type="parTrans" cxnId="{C2CCA483-6B5D-46F8-9245-F2341A194539}">
      <dgm:prSet/>
      <dgm:spPr/>
      <dgm:t>
        <a:bodyPr/>
        <a:lstStyle/>
        <a:p>
          <a:endParaRPr lang="sk-SK"/>
        </a:p>
      </dgm:t>
    </dgm:pt>
    <dgm:pt modelId="{A26D3D05-F40D-494A-9B1E-6D751F6AAF3B}" type="sibTrans" cxnId="{C2CCA483-6B5D-46F8-9245-F2341A194539}">
      <dgm:prSet/>
      <dgm:spPr/>
      <dgm:t>
        <a:bodyPr/>
        <a:lstStyle/>
        <a:p>
          <a:endParaRPr lang="sk-SK"/>
        </a:p>
      </dgm:t>
    </dgm:pt>
    <dgm:pt modelId="{030B0854-B5A3-49DF-B095-DE8CF6407C65}">
      <dgm:prSet phldrT="[Text]"/>
      <dgm:spPr/>
      <dgm:t>
        <a:bodyPr/>
        <a:lstStyle/>
        <a:p>
          <a:r>
            <a:rPr lang="sk-SK" dirty="0" smtClean="0"/>
            <a:t>archaizmy</a:t>
          </a:r>
          <a:endParaRPr lang="sk-SK" dirty="0"/>
        </a:p>
      </dgm:t>
    </dgm:pt>
    <dgm:pt modelId="{71FD4621-6DE0-4EB9-90E6-076E14EB17A0}" type="parTrans" cxnId="{63110F49-7697-4627-906D-38EC1442D0A8}">
      <dgm:prSet/>
      <dgm:spPr/>
      <dgm:t>
        <a:bodyPr/>
        <a:lstStyle/>
        <a:p>
          <a:endParaRPr lang="sk-SK"/>
        </a:p>
      </dgm:t>
    </dgm:pt>
    <dgm:pt modelId="{E5557E44-995C-4558-9D77-55AB8D12739A}" type="sibTrans" cxnId="{63110F49-7697-4627-906D-38EC1442D0A8}">
      <dgm:prSet/>
      <dgm:spPr/>
      <dgm:t>
        <a:bodyPr/>
        <a:lstStyle/>
        <a:p>
          <a:endParaRPr lang="sk-SK"/>
        </a:p>
      </dgm:t>
    </dgm:pt>
    <dgm:pt modelId="{D3F13191-4CD1-438D-8668-980BC8CB3933}">
      <dgm:prSet phldrT="[Text]"/>
      <dgm:spPr/>
      <dgm:t>
        <a:bodyPr/>
        <a:lstStyle/>
        <a:p>
          <a:r>
            <a:rPr lang="sk-SK" dirty="0" smtClean="0"/>
            <a:t>historizmy</a:t>
          </a:r>
          <a:endParaRPr lang="sk-SK" dirty="0"/>
        </a:p>
      </dgm:t>
    </dgm:pt>
    <dgm:pt modelId="{5392C0F8-31BB-423F-A29A-E82B71102A60}" type="parTrans" cxnId="{9BCB19A1-7950-4CB0-A45D-9129665B3A92}">
      <dgm:prSet/>
      <dgm:spPr/>
      <dgm:t>
        <a:bodyPr/>
        <a:lstStyle/>
        <a:p>
          <a:endParaRPr lang="sk-SK"/>
        </a:p>
      </dgm:t>
    </dgm:pt>
    <dgm:pt modelId="{D15A17FC-1C7E-47C2-A53A-6246A2E2F9E2}" type="sibTrans" cxnId="{9BCB19A1-7950-4CB0-A45D-9129665B3A92}">
      <dgm:prSet/>
      <dgm:spPr/>
      <dgm:t>
        <a:bodyPr/>
        <a:lstStyle/>
        <a:p>
          <a:endParaRPr lang="sk-SK"/>
        </a:p>
      </dgm:t>
    </dgm:pt>
    <dgm:pt modelId="{C307A88B-9FE8-4C7F-B315-DF5220E8C548}">
      <dgm:prSet phldrT="[Text]"/>
      <dgm:spPr/>
      <dgm:t>
        <a:bodyPr/>
        <a:lstStyle/>
        <a:p>
          <a:r>
            <a:rPr lang="sk-SK" dirty="0" smtClean="0"/>
            <a:t>zastarané</a:t>
          </a:r>
          <a:endParaRPr lang="sk-SK" dirty="0"/>
        </a:p>
      </dgm:t>
    </dgm:pt>
    <dgm:pt modelId="{2E415BEC-F92D-4B0C-92C8-425B455C0838}" type="parTrans" cxnId="{546AA72B-1ACD-427F-B7CE-2A78ABAF8BA5}">
      <dgm:prSet/>
      <dgm:spPr/>
      <dgm:t>
        <a:bodyPr/>
        <a:lstStyle/>
        <a:p>
          <a:endParaRPr lang="sk-SK"/>
        </a:p>
      </dgm:t>
    </dgm:pt>
    <dgm:pt modelId="{6476B9A3-38C3-44FF-AA98-827E00969FF0}" type="sibTrans" cxnId="{546AA72B-1ACD-427F-B7CE-2A78ABAF8BA5}">
      <dgm:prSet/>
      <dgm:spPr/>
      <dgm:t>
        <a:bodyPr/>
        <a:lstStyle/>
        <a:p>
          <a:endParaRPr lang="sk-SK"/>
        </a:p>
      </dgm:t>
    </dgm:pt>
    <dgm:pt modelId="{D705ABE7-8BFB-466D-BAA7-AF966B553D89}">
      <dgm:prSet phldrT="[Text]"/>
      <dgm:spPr/>
      <dgm:t>
        <a:bodyPr/>
        <a:lstStyle/>
        <a:p>
          <a:r>
            <a:rPr lang="sk-SK" dirty="0" smtClean="0"/>
            <a:t>neologizmy</a:t>
          </a:r>
          <a:endParaRPr lang="sk-SK" dirty="0"/>
        </a:p>
      </dgm:t>
    </dgm:pt>
    <dgm:pt modelId="{85362889-769D-4E95-BF0F-32D6FCD7D753}" type="parTrans" cxnId="{B548EC51-0E6D-40A1-A70B-C7725D920FB4}">
      <dgm:prSet/>
      <dgm:spPr/>
      <dgm:t>
        <a:bodyPr/>
        <a:lstStyle/>
        <a:p>
          <a:endParaRPr lang="sk-SK"/>
        </a:p>
      </dgm:t>
    </dgm:pt>
    <dgm:pt modelId="{6E2B5B59-931F-4EE5-B6DB-6145CEA46139}" type="sibTrans" cxnId="{B548EC51-0E6D-40A1-A70B-C7725D920FB4}">
      <dgm:prSet/>
      <dgm:spPr/>
      <dgm:t>
        <a:bodyPr/>
        <a:lstStyle/>
        <a:p>
          <a:endParaRPr lang="sk-SK"/>
        </a:p>
      </dgm:t>
    </dgm:pt>
    <dgm:pt modelId="{3E3F6194-28ED-4BFE-9C4B-BB6102EDA2B8}" type="pres">
      <dgm:prSet presAssocID="{856A0CA0-3EDD-43E6-ABB2-F2C4DCBCC6B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3BC9D7B-3C06-4E00-BE3E-406CE991EDF2}" type="pres">
      <dgm:prSet presAssocID="{856A0CA0-3EDD-43E6-ABB2-F2C4DCBCC6BB}" presName="matrix" presStyleCnt="0"/>
      <dgm:spPr/>
    </dgm:pt>
    <dgm:pt modelId="{2B2340E1-8888-4EC8-A854-72F869D1070C}" type="pres">
      <dgm:prSet presAssocID="{856A0CA0-3EDD-43E6-ABB2-F2C4DCBCC6BB}" presName="tile1" presStyleLbl="node1" presStyleIdx="0" presStyleCnt="4"/>
      <dgm:spPr/>
      <dgm:t>
        <a:bodyPr/>
        <a:lstStyle/>
        <a:p>
          <a:endParaRPr lang="sk-SK"/>
        </a:p>
      </dgm:t>
    </dgm:pt>
    <dgm:pt modelId="{1F9567E6-BDBB-4CC0-B802-9DAC32C8ED15}" type="pres">
      <dgm:prSet presAssocID="{856A0CA0-3EDD-43E6-ABB2-F2C4DCBCC6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5E877BB-DABA-4821-B9AD-6BC739BC737A}" type="pres">
      <dgm:prSet presAssocID="{856A0CA0-3EDD-43E6-ABB2-F2C4DCBCC6BB}" presName="tile2" presStyleLbl="node1" presStyleIdx="1" presStyleCnt="4"/>
      <dgm:spPr/>
      <dgm:t>
        <a:bodyPr/>
        <a:lstStyle/>
        <a:p>
          <a:endParaRPr lang="sk-SK"/>
        </a:p>
      </dgm:t>
    </dgm:pt>
    <dgm:pt modelId="{65944893-8E2A-45DF-B577-803226B9CCA4}" type="pres">
      <dgm:prSet presAssocID="{856A0CA0-3EDD-43E6-ABB2-F2C4DCBCC6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F58D428-3565-469C-9FD3-EF2BA346A597}" type="pres">
      <dgm:prSet presAssocID="{856A0CA0-3EDD-43E6-ABB2-F2C4DCBCC6BB}" presName="tile3" presStyleLbl="node1" presStyleIdx="2" presStyleCnt="4"/>
      <dgm:spPr/>
      <dgm:t>
        <a:bodyPr/>
        <a:lstStyle/>
        <a:p>
          <a:endParaRPr lang="sk-SK"/>
        </a:p>
      </dgm:t>
    </dgm:pt>
    <dgm:pt modelId="{CC3757B4-5BDB-4D86-B77D-E7A3D3A8AAF6}" type="pres">
      <dgm:prSet presAssocID="{856A0CA0-3EDD-43E6-ABB2-F2C4DCBCC6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DFCEBCB-EE9D-44B2-BD3E-C20C1159FBD9}" type="pres">
      <dgm:prSet presAssocID="{856A0CA0-3EDD-43E6-ABB2-F2C4DCBCC6BB}" presName="tile4" presStyleLbl="node1" presStyleIdx="3" presStyleCnt="4"/>
      <dgm:spPr/>
      <dgm:t>
        <a:bodyPr/>
        <a:lstStyle/>
        <a:p>
          <a:endParaRPr lang="sk-SK"/>
        </a:p>
      </dgm:t>
    </dgm:pt>
    <dgm:pt modelId="{0F361E5D-CE3A-4D75-99E8-C5A9991A1539}" type="pres">
      <dgm:prSet presAssocID="{856A0CA0-3EDD-43E6-ABB2-F2C4DCBCC6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719ADBD-9C49-46C2-9424-E0DAB2ABE4B7}" type="pres">
      <dgm:prSet presAssocID="{856A0CA0-3EDD-43E6-ABB2-F2C4DCBCC6B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sk-SK"/>
        </a:p>
      </dgm:t>
    </dgm:pt>
  </dgm:ptLst>
  <dgm:cxnLst>
    <dgm:cxn modelId="{EEB135E6-E338-4D9A-981D-962B62B8DC3A}" type="presOf" srcId="{030B0854-B5A3-49DF-B095-DE8CF6407C65}" destId="{2B2340E1-8888-4EC8-A854-72F869D1070C}" srcOrd="0" destOrd="0" presId="urn:microsoft.com/office/officeart/2005/8/layout/matrix1"/>
    <dgm:cxn modelId="{FA41B2D3-B848-48DA-8320-25649545A3FE}" type="presOf" srcId="{C307A88B-9FE8-4C7F-B315-DF5220E8C548}" destId="{3F58D428-3565-469C-9FD3-EF2BA346A597}" srcOrd="0" destOrd="0" presId="urn:microsoft.com/office/officeart/2005/8/layout/matrix1"/>
    <dgm:cxn modelId="{63110F49-7697-4627-906D-38EC1442D0A8}" srcId="{72CC4976-8289-4FE2-AA31-68255AE86725}" destId="{030B0854-B5A3-49DF-B095-DE8CF6407C65}" srcOrd="0" destOrd="0" parTransId="{71FD4621-6DE0-4EB9-90E6-076E14EB17A0}" sibTransId="{E5557E44-995C-4558-9D77-55AB8D12739A}"/>
    <dgm:cxn modelId="{0F1C5F4C-9CF7-4CE2-A065-3ED06FE869D4}" type="presOf" srcId="{856A0CA0-3EDD-43E6-ABB2-F2C4DCBCC6BB}" destId="{3E3F6194-28ED-4BFE-9C4B-BB6102EDA2B8}" srcOrd="0" destOrd="0" presId="urn:microsoft.com/office/officeart/2005/8/layout/matrix1"/>
    <dgm:cxn modelId="{A731EE26-6517-43BE-90A2-1D402E7B8AC8}" type="presOf" srcId="{D3F13191-4CD1-438D-8668-980BC8CB3933}" destId="{65944893-8E2A-45DF-B577-803226B9CCA4}" srcOrd="1" destOrd="0" presId="urn:microsoft.com/office/officeart/2005/8/layout/matrix1"/>
    <dgm:cxn modelId="{C2CCA483-6B5D-46F8-9245-F2341A194539}" srcId="{856A0CA0-3EDD-43E6-ABB2-F2C4DCBCC6BB}" destId="{72CC4976-8289-4FE2-AA31-68255AE86725}" srcOrd="0" destOrd="0" parTransId="{CF105170-3A2D-44F2-9101-51B61E639767}" sibTransId="{A26D3D05-F40D-494A-9B1E-6D751F6AAF3B}"/>
    <dgm:cxn modelId="{49072707-628F-4191-92F0-A55CEA9851A6}" type="presOf" srcId="{D705ABE7-8BFB-466D-BAA7-AF966B553D89}" destId="{1DFCEBCB-EE9D-44B2-BD3E-C20C1159FBD9}" srcOrd="0" destOrd="0" presId="urn:microsoft.com/office/officeart/2005/8/layout/matrix1"/>
    <dgm:cxn modelId="{F535DC39-3760-4FA1-930B-CB3194FAE665}" type="presOf" srcId="{030B0854-B5A3-49DF-B095-DE8CF6407C65}" destId="{1F9567E6-BDBB-4CC0-B802-9DAC32C8ED15}" srcOrd="1" destOrd="0" presId="urn:microsoft.com/office/officeart/2005/8/layout/matrix1"/>
    <dgm:cxn modelId="{546AA72B-1ACD-427F-B7CE-2A78ABAF8BA5}" srcId="{72CC4976-8289-4FE2-AA31-68255AE86725}" destId="{C307A88B-9FE8-4C7F-B315-DF5220E8C548}" srcOrd="2" destOrd="0" parTransId="{2E415BEC-F92D-4B0C-92C8-425B455C0838}" sibTransId="{6476B9A3-38C3-44FF-AA98-827E00969FF0}"/>
    <dgm:cxn modelId="{559C8934-D136-4E27-A03D-D8B4A80C70D4}" type="presOf" srcId="{C307A88B-9FE8-4C7F-B315-DF5220E8C548}" destId="{CC3757B4-5BDB-4D86-B77D-E7A3D3A8AAF6}" srcOrd="1" destOrd="0" presId="urn:microsoft.com/office/officeart/2005/8/layout/matrix1"/>
    <dgm:cxn modelId="{9BCB19A1-7950-4CB0-A45D-9129665B3A92}" srcId="{72CC4976-8289-4FE2-AA31-68255AE86725}" destId="{D3F13191-4CD1-438D-8668-980BC8CB3933}" srcOrd="1" destOrd="0" parTransId="{5392C0F8-31BB-423F-A29A-E82B71102A60}" sibTransId="{D15A17FC-1C7E-47C2-A53A-6246A2E2F9E2}"/>
    <dgm:cxn modelId="{22FB8B04-C1F1-47A9-8D00-9D6E1C3496C0}" type="presOf" srcId="{72CC4976-8289-4FE2-AA31-68255AE86725}" destId="{8719ADBD-9C49-46C2-9424-E0DAB2ABE4B7}" srcOrd="0" destOrd="0" presId="urn:microsoft.com/office/officeart/2005/8/layout/matrix1"/>
    <dgm:cxn modelId="{F93F392A-DC07-4F9F-999B-EA4AB6BB3327}" type="presOf" srcId="{D3F13191-4CD1-438D-8668-980BC8CB3933}" destId="{85E877BB-DABA-4821-B9AD-6BC739BC737A}" srcOrd="0" destOrd="0" presId="urn:microsoft.com/office/officeart/2005/8/layout/matrix1"/>
    <dgm:cxn modelId="{49989D48-5B1A-44DC-81D5-9153978D7834}" type="presOf" srcId="{D705ABE7-8BFB-466D-BAA7-AF966B553D89}" destId="{0F361E5D-CE3A-4D75-99E8-C5A9991A1539}" srcOrd="1" destOrd="0" presId="urn:microsoft.com/office/officeart/2005/8/layout/matrix1"/>
    <dgm:cxn modelId="{B548EC51-0E6D-40A1-A70B-C7725D920FB4}" srcId="{72CC4976-8289-4FE2-AA31-68255AE86725}" destId="{D705ABE7-8BFB-466D-BAA7-AF966B553D89}" srcOrd="3" destOrd="0" parTransId="{85362889-769D-4E95-BF0F-32D6FCD7D753}" sibTransId="{6E2B5B59-931F-4EE5-B6DB-6145CEA46139}"/>
    <dgm:cxn modelId="{1365FC73-5D3E-4352-9F8C-F1655E25A632}" type="presParOf" srcId="{3E3F6194-28ED-4BFE-9C4B-BB6102EDA2B8}" destId="{33BC9D7B-3C06-4E00-BE3E-406CE991EDF2}" srcOrd="0" destOrd="0" presId="urn:microsoft.com/office/officeart/2005/8/layout/matrix1"/>
    <dgm:cxn modelId="{DBAA7B82-3560-485D-A0AB-2893009DA588}" type="presParOf" srcId="{33BC9D7B-3C06-4E00-BE3E-406CE991EDF2}" destId="{2B2340E1-8888-4EC8-A854-72F869D1070C}" srcOrd="0" destOrd="0" presId="urn:microsoft.com/office/officeart/2005/8/layout/matrix1"/>
    <dgm:cxn modelId="{4B138504-5BD0-4C8C-BC2C-9FD11DE1861B}" type="presParOf" srcId="{33BC9D7B-3C06-4E00-BE3E-406CE991EDF2}" destId="{1F9567E6-BDBB-4CC0-B802-9DAC32C8ED15}" srcOrd="1" destOrd="0" presId="urn:microsoft.com/office/officeart/2005/8/layout/matrix1"/>
    <dgm:cxn modelId="{E9830BE0-2EDF-4201-9D48-239E2B4D1D9E}" type="presParOf" srcId="{33BC9D7B-3C06-4E00-BE3E-406CE991EDF2}" destId="{85E877BB-DABA-4821-B9AD-6BC739BC737A}" srcOrd="2" destOrd="0" presId="urn:microsoft.com/office/officeart/2005/8/layout/matrix1"/>
    <dgm:cxn modelId="{5147B08D-A6BF-4BC8-8099-17CF7D37BDA9}" type="presParOf" srcId="{33BC9D7B-3C06-4E00-BE3E-406CE991EDF2}" destId="{65944893-8E2A-45DF-B577-803226B9CCA4}" srcOrd="3" destOrd="0" presId="urn:microsoft.com/office/officeart/2005/8/layout/matrix1"/>
    <dgm:cxn modelId="{4FBF82EE-5084-46A8-AF36-4A03C04CC9FE}" type="presParOf" srcId="{33BC9D7B-3C06-4E00-BE3E-406CE991EDF2}" destId="{3F58D428-3565-469C-9FD3-EF2BA346A597}" srcOrd="4" destOrd="0" presId="urn:microsoft.com/office/officeart/2005/8/layout/matrix1"/>
    <dgm:cxn modelId="{72D4253E-5856-4A78-A915-B9A827780516}" type="presParOf" srcId="{33BC9D7B-3C06-4E00-BE3E-406CE991EDF2}" destId="{CC3757B4-5BDB-4D86-B77D-E7A3D3A8AAF6}" srcOrd="5" destOrd="0" presId="urn:microsoft.com/office/officeart/2005/8/layout/matrix1"/>
    <dgm:cxn modelId="{ED942A7B-FB9F-4EC2-B373-9CCACE125292}" type="presParOf" srcId="{33BC9D7B-3C06-4E00-BE3E-406CE991EDF2}" destId="{1DFCEBCB-EE9D-44B2-BD3E-C20C1159FBD9}" srcOrd="6" destOrd="0" presId="urn:microsoft.com/office/officeart/2005/8/layout/matrix1"/>
    <dgm:cxn modelId="{3DB2455A-0458-4C92-A7FC-20A54F3C89BD}" type="presParOf" srcId="{33BC9D7B-3C06-4E00-BE3E-406CE991EDF2}" destId="{0F361E5D-CE3A-4D75-99E8-C5A9991A1539}" srcOrd="7" destOrd="0" presId="urn:microsoft.com/office/officeart/2005/8/layout/matrix1"/>
    <dgm:cxn modelId="{46CC6BF2-9E80-4D95-9233-BFDF5C01EB06}" type="presParOf" srcId="{3E3F6194-28ED-4BFE-9C4B-BB6102EDA2B8}" destId="{8719ADBD-9C49-46C2-9424-E0DAB2ABE4B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340E1-8888-4EC8-A854-72F869D1070C}">
      <dsp:nvSpPr>
        <dsp:cNvPr id="0" name=""/>
        <dsp:cNvSpPr/>
      </dsp:nvSpPr>
      <dsp:spPr>
        <a:xfrm rot="16200000">
          <a:off x="960040" y="-960040"/>
          <a:ext cx="2194718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archaizmy</a:t>
          </a:r>
          <a:endParaRPr lang="sk-SK" sz="2200" kern="1200" dirty="0"/>
        </a:p>
      </dsp:txBody>
      <dsp:txXfrm rot="5400000">
        <a:off x="-1" y="1"/>
        <a:ext cx="4114800" cy="1646038"/>
      </dsp:txXfrm>
    </dsp:sp>
    <dsp:sp modelId="{85E877BB-DABA-4821-B9AD-6BC739BC737A}">
      <dsp:nvSpPr>
        <dsp:cNvPr id="0" name=""/>
        <dsp:cNvSpPr/>
      </dsp:nvSpPr>
      <dsp:spPr>
        <a:xfrm>
          <a:off x="4114800" y="0"/>
          <a:ext cx="4114800" cy="2194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historizmy</a:t>
          </a:r>
          <a:endParaRPr lang="sk-SK" sz="2200" kern="1200" dirty="0"/>
        </a:p>
      </dsp:txBody>
      <dsp:txXfrm>
        <a:off x="4114800" y="0"/>
        <a:ext cx="4114800" cy="1646038"/>
      </dsp:txXfrm>
    </dsp:sp>
    <dsp:sp modelId="{3F58D428-3565-469C-9FD3-EF2BA346A597}">
      <dsp:nvSpPr>
        <dsp:cNvPr id="0" name=""/>
        <dsp:cNvSpPr/>
      </dsp:nvSpPr>
      <dsp:spPr>
        <a:xfrm rot="10800000">
          <a:off x="0" y="2194718"/>
          <a:ext cx="4114800" cy="2194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zastarané</a:t>
          </a:r>
          <a:endParaRPr lang="sk-SK" sz="2200" kern="1200" dirty="0"/>
        </a:p>
      </dsp:txBody>
      <dsp:txXfrm rot="10800000">
        <a:off x="0" y="2743398"/>
        <a:ext cx="4114800" cy="1646038"/>
      </dsp:txXfrm>
    </dsp:sp>
    <dsp:sp modelId="{1DFCEBCB-EE9D-44B2-BD3E-C20C1159FBD9}">
      <dsp:nvSpPr>
        <dsp:cNvPr id="0" name=""/>
        <dsp:cNvSpPr/>
      </dsp:nvSpPr>
      <dsp:spPr>
        <a:xfrm rot="5400000">
          <a:off x="5074840" y="1234677"/>
          <a:ext cx="2194718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neologizmy</a:t>
          </a:r>
          <a:endParaRPr lang="sk-SK" sz="2200" kern="1200" dirty="0"/>
        </a:p>
      </dsp:txBody>
      <dsp:txXfrm rot="-5400000">
        <a:off x="4114799" y="2743398"/>
        <a:ext cx="4114800" cy="1646038"/>
      </dsp:txXfrm>
    </dsp:sp>
    <dsp:sp modelId="{8719ADBD-9C49-46C2-9424-E0DAB2ABE4B7}">
      <dsp:nvSpPr>
        <dsp:cNvPr id="0" name=""/>
        <dsp:cNvSpPr/>
      </dsp:nvSpPr>
      <dsp:spPr>
        <a:xfrm>
          <a:off x="2880359" y="1646038"/>
          <a:ext cx="2468880" cy="109735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Slová podľa dobového výskytu</a:t>
          </a:r>
          <a:endParaRPr lang="sk-SK" sz="2200" kern="1200" dirty="0"/>
        </a:p>
      </dsp:txBody>
      <dsp:txXfrm>
        <a:off x="2933928" y="1699607"/>
        <a:ext cx="2361742" cy="990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095BC6-7B30-49CE-BB09-15502C8F1464}" type="datetimeFigureOut">
              <a:rPr lang="sk-SK" smtClean="0"/>
              <a:pPr/>
              <a:t>12. 12. 2021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94F6EF-B967-4F3B-B0F6-32E25825C4E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Slová podľa dobového výskytu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20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41561"/>
              </p:ext>
            </p:extLst>
          </p:nvPr>
        </p:nvGraphicFramePr>
        <p:xfrm>
          <a:off x="899592" y="1916832"/>
          <a:ext cx="6888088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r>
                        <a:rPr lang="sk-SK" dirty="0" smtClean="0"/>
                        <a:t>archaizmy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historizmy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neologizmy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zastarané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sk-SK" dirty="0" smtClean="0"/>
                        <a:t>richtár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zemepán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programovať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listár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cvičba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dostavník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frisbee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gánok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pilný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groš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notebook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bukréta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5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11480" cy="16584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Slovná zásoba</a:t>
            </a:r>
            <a:br>
              <a:rPr lang="sk-SK" dirty="0" smtClean="0"/>
            </a:br>
            <a:r>
              <a:rPr lang="sk-SK" sz="2800" dirty="0"/>
              <a:t> </a:t>
            </a:r>
            <a:r>
              <a:rPr lang="sk-SK" sz="3100" dirty="0" smtClean="0"/>
              <a:t>Je to súhrn všetkých slov v jazyku .</a:t>
            </a:r>
            <a:br>
              <a:rPr lang="sk-SK" sz="3100" dirty="0" smtClean="0"/>
            </a:br>
            <a:r>
              <a:rPr lang="sk-SK" sz="3100" b="1" u="sng" dirty="0" smtClean="0"/>
              <a:t>Slovník slovenského jazyka </a:t>
            </a:r>
            <a:r>
              <a:rPr lang="sk-SK" sz="3100" dirty="0" smtClean="0"/>
              <a:t>obsahuje okolo 150 000 slov.</a:t>
            </a:r>
            <a:br>
              <a:rPr lang="sk-SK" sz="3100" dirty="0" smtClean="0"/>
            </a:br>
            <a:r>
              <a:rPr lang="sk-SK" sz="3100" dirty="0" smtClean="0"/>
              <a:t>V prípade nejasností je potrebné používať slovníky.</a:t>
            </a:r>
            <a:endParaRPr lang="sk-SK" sz="3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02083"/>
            <a:ext cx="2304256" cy="296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68" y="3095247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7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 záver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323528" y="2492896"/>
            <a:ext cx="8439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4000" dirty="0" smtClean="0"/>
              <a:t>Slovná zásoba sa neustále vyvíja. Slová vznikajú a zanikajú</a:t>
            </a:r>
            <a:r>
              <a:rPr lang="sk-SK" sz="4000" dirty="0" smtClean="0"/>
              <a:t>.</a:t>
            </a:r>
          </a:p>
          <a:p>
            <a:pPr algn="just"/>
            <a:endParaRPr lang="sk-SK" sz="4000" dirty="0" smtClean="0"/>
          </a:p>
          <a:p>
            <a:pPr algn="just"/>
            <a:r>
              <a:rPr lang="sk-SK" sz="4000" dirty="0" smtClean="0"/>
              <a:t>Slovo je ako človek. </a:t>
            </a:r>
            <a:endParaRPr lang="sk-SK" sz="4000" dirty="0" smtClean="0"/>
          </a:p>
          <a:p>
            <a:pPr algn="just"/>
            <a:r>
              <a:rPr lang="sk-SK" sz="4000" dirty="0" smtClean="0"/>
              <a:t>„</a:t>
            </a:r>
            <a:r>
              <a:rPr lang="sk-SK" sz="4000" dirty="0" smtClean="0"/>
              <a:t>Narodí sa</a:t>
            </a:r>
            <a:r>
              <a:rPr lang="sk-SK" sz="4000" dirty="0" smtClean="0"/>
              <a:t>“, vznikne </a:t>
            </a:r>
            <a:r>
              <a:rPr lang="sk-SK" sz="4000" dirty="0" smtClean="0"/>
              <a:t>a zaniká, „zomiera“.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6627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35382" y="2967335"/>
            <a:ext cx="7873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Ďakujem za pozornosť!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3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Rozdelenie:</a:t>
            </a:r>
            <a:endParaRPr lang="sk-SK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95639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7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4900" dirty="0" smtClean="0"/>
              <a:t>Staré slová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b="1" u="sng" dirty="0" smtClean="0"/>
              <a:t>Archaizmy</a:t>
            </a:r>
            <a:r>
              <a:rPr lang="sk-SK" sz="3600" dirty="0" smtClean="0"/>
              <a:t>- </a:t>
            </a:r>
            <a:r>
              <a:rPr lang="sk-SK" sz="3600" dirty="0"/>
              <a:t>nahradené novšími synonymami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solidFill>
                  <a:srgbClr val="002060"/>
                </a:solidFill>
              </a:rPr>
              <a:t>u</a:t>
            </a:r>
            <a:r>
              <a:rPr lang="sk-SK" sz="4000" dirty="0" err="1" smtClean="0">
                <a:solidFill>
                  <a:srgbClr val="002060"/>
                </a:solidFill>
              </a:rPr>
              <a:t>čbár</a:t>
            </a:r>
            <a:endParaRPr lang="sk-SK" sz="4000" dirty="0" smtClean="0">
              <a:solidFill>
                <a:srgbClr val="002060"/>
              </a:solidFill>
            </a:endParaRPr>
          </a:p>
          <a:p>
            <a:r>
              <a:rPr lang="sk-SK" sz="4000" dirty="0" err="1">
                <a:solidFill>
                  <a:srgbClr val="002060"/>
                </a:solidFill>
              </a:rPr>
              <a:t>d</a:t>
            </a:r>
            <a:r>
              <a:rPr lang="sk-SK" sz="4000" dirty="0" err="1" smtClean="0">
                <a:solidFill>
                  <a:srgbClr val="002060"/>
                </a:solidFill>
              </a:rPr>
              <a:t>ejespyt</a:t>
            </a:r>
            <a:endParaRPr lang="sk-SK" sz="4000" dirty="0" smtClean="0">
              <a:solidFill>
                <a:srgbClr val="002060"/>
              </a:solidFill>
            </a:endParaRPr>
          </a:p>
          <a:p>
            <a:r>
              <a:rPr lang="sk-SK" sz="4000" dirty="0" err="1">
                <a:solidFill>
                  <a:srgbClr val="002060"/>
                </a:solidFill>
              </a:rPr>
              <a:t>m</a:t>
            </a:r>
            <a:r>
              <a:rPr lang="sk-SK" sz="4000" dirty="0" err="1" smtClean="0">
                <a:solidFill>
                  <a:srgbClr val="002060"/>
                </a:solidFill>
              </a:rPr>
              <a:t>erba</a:t>
            </a:r>
            <a:endParaRPr lang="sk-SK" sz="4000" dirty="0" smtClean="0">
              <a:solidFill>
                <a:srgbClr val="002060"/>
              </a:solidFill>
            </a:endParaRPr>
          </a:p>
          <a:p>
            <a:r>
              <a:rPr lang="sk-SK" sz="4000" dirty="0">
                <a:solidFill>
                  <a:srgbClr val="002060"/>
                </a:solidFill>
              </a:rPr>
              <a:t>m</a:t>
            </a:r>
            <a:r>
              <a:rPr lang="sk-SK" sz="4000" dirty="0" smtClean="0">
                <a:solidFill>
                  <a:srgbClr val="002060"/>
                </a:solidFill>
              </a:rPr>
              <a:t>ravy</a:t>
            </a:r>
          </a:p>
          <a:p>
            <a:r>
              <a:rPr lang="sk-SK" sz="4000" dirty="0" err="1" smtClean="0">
                <a:solidFill>
                  <a:srgbClr val="002060"/>
                </a:solidFill>
              </a:rPr>
              <a:t>silospyt</a:t>
            </a:r>
            <a:endParaRPr lang="sk-SK" sz="4000" dirty="0">
              <a:solidFill>
                <a:srgbClr val="002060"/>
              </a:solidFill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u</a:t>
            </a:r>
            <a:r>
              <a:rPr lang="sk-SK" sz="4000" dirty="0" smtClean="0"/>
              <a:t>čiteľ</a:t>
            </a:r>
          </a:p>
          <a:p>
            <a:r>
              <a:rPr lang="sk-SK" sz="4000" dirty="0"/>
              <a:t>d</a:t>
            </a:r>
            <a:r>
              <a:rPr lang="sk-SK" sz="4000" dirty="0" smtClean="0"/>
              <a:t>ejepis</a:t>
            </a:r>
          </a:p>
          <a:p>
            <a:r>
              <a:rPr lang="sk-SK" sz="4000" dirty="0"/>
              <a:t>g</a:t>
            </a:r>
            <a:r>
              <a:rPr lang="sk-SK" sz="4000" dirty="0" smtClean="0"/>
              <a:t>eometria</a:t>
            </a:r>
          </a:p>
          <a:p>
            <a:r>
              <a:rPr lang="sk-SK" sz="4000" dirty="0"/>
              <a:t>s</a:t>
            </a:r>
            <a:r>
              <a:rPr lang="sk-SK" sz="4000" dirty="0" smtClean="0"/>
              <a:t>právanie</a:t>
            </a:r>
          </a:p>
          <a:p>
            <a:r>
              <a:rPr lang="sk-SK" sz="4000" dirty="0" smtClean="0"/>
              <a:t>fyzika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7699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95"/>
            <a:ext cx="4175232" cy="67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060">
            <a:off x="4549146" y="449385"/>
            <a:ext cx="4025215" cy="219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03" y="2906074"/>
            <a:ext cx="4762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/>
              <a:t>Historizmy</a:t>
            </a:r>
            <a:endParaRPr lang="sk-SK" sz="6000" b="1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Slová, ktoré zanikli spolu s reáliami, ktoré označovali.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1581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09838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22236"/>
            <a:ext cx="3048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 descr="Výsledok vyh&amp;lcaron;adávania obrázkov pre dopyt dere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9" descr="Výsledok vyh&amp;lcaron;adávania obrázkov pre dopyt dereš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1115616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971600" y="4869160"/>
            <a:ext cx="2077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hintov</a:t>
            </a:r>
            <a:endParaRPr lang="sk-SK" sz="4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816080" y="4149080"/>
            <a:ext cx="1918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dereš</a:t>
            </a:r>
            <a:endParaRPr lang="sk-SK" sz="4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642495" y="6030580"/>
            <a:ext cx="2281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dvoran</a:t>
            </a:r>
            <a:endParaRPr lang="sk-SK" sz="4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ýsledok vyh&amp;lcaron;adávania obrázkov pre dopyt tabu&amp;lcaron;ka s grifl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794">
            <a:off x="281169" y="293091"/>
            <a:ext cx="2533650" cy="180975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240774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679553" y="602440"/>
            <a:ext cx="648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Do školy si žiačik na písanie priniesol tabuľku </a:t>
            </a:r>
          </a:p>
          <a:p>
            <a:r>
              <a:rPr lang="sk-SK" sz="2400" dirty="0"/>
              <a:t>s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343728" y="1017938"/>
            <a:ext cx="1744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err="1">
                <a:solidFill>
                  <a:srgbClr val="0070C0"/>
                </a:solidFill>
              </a:rPr>
              <a:t>g</a:t>
            </a:r>
            <a:r>
              <a:rPr lang="sk-SK" sz="3200" dirty="0" err="1" smtClean="0">
                <a:solidFill>
                  <a:srgbClr val="0070C0"/>
                </a:solidFill>
              </a:rPr>
              <a:t>rifľom</a:t>
            </a:r>
            <a:r>
              <a:rPr lang="sk-SK" sz="3200" dirty="0" smtClean="0">
                <a:solidFill>
                  <a:srgbClr val="0070C0"/>
                </a:solidFill>
              </a:rPr>
              <a:t> .</a:t>
            </a:r>
            <a:endParaRPr lang="sk-SK" sz="3200" dirty="0">
              <a:solidFill>
                <a:srgbClr val="0070C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78562" y="2165955"/>
            <a:ext cx="71510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dirty="0" smtClean="0"/>
              <a:t>Priliehavý kabát zdobený šnurovaním, ktorý v 19.storočí </a:t>
            </a:r>
          </a:p>
          <a:p>
            <a:r>
              <a:rPr lang="sk-SK" sz="2200" dirty="0"/>
              <a:t>n</a:t>
            </a:r>
            <a:r>
              <a:rPr lang="sk-SK" sz="2200" dirty="0" smtClean="0"/>
              <a:t>osili vojaci aj mešťania sa volal          </a:t>
            </a:r>
            <a:r>
              <a:rPr lang="sk-SK" sz="2400" dirty="0" smtClean="0"/>
              <a:t>                  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499992" y="2442954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</a:rPr>
              <a:t>dolomán</a:t>
            </a:r>
            <a:endParaRPr lang="sk-SK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" y="351045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94" y="4100171"/>
            <a:ext cx="3048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2707763" y="3249849"/>
            <a:ext cx="6812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smtClean="0"/>
              <a:t>Namiesto plniaceho či guľôčkového pera sa písalo</a:t>
            </a:r>
          </a:p>
          <a:p>
            <a:r>
              <a:rPr lang="sk-SK" sz="2200" dirty="0" smtClean="0"/>
              <a:t>perom, ktoré ste si namáčali v nádobe s atramentom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285830" y="3886162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</a:rPr>
              <a:t>kalamár</a:t>
            </a:r>
            <a:endParaRPr lang="sk-SK" sz="2800" dirty="0">
              <a:solidFill>
                <a:srgbClr val="0070C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096304" y="5720393"/>
            <a:ext cx="3179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dirty="0" smtClean="0"/>
              <a:t>drobná</a:t>
            </a:r>
            <a:r>
              <a:rPr lang="sk-SK" dirty="0" smtClean="0"/>
              <a:t> </a:t>
            </a:r>
          </a:p>
          <a:p>
            <a:r>
              <a:rPr lang="sk-SK" sz="2200" dirty="0" err="1" smtClean="0"/>
              <a:t>dvadsaťahalierová</a:t>
            </a:r>
            <a:r>
              <a:rPr lang="sk-SK" sz="2200" dirty="0" smtClean="0"/>
              <a:t> minca</a:t>
            </a:r>
            <a:endParaRPr lang="sk-SK" sz="2200" dirty="0"/>
          </a:p>
        </p:txBody>
      </p:sp>
      <p:sp>
        <p:nvSpPr>
          <p:cNvPr id="11" name="BlokTextu 10"/>
          <p:cNvSpPr txBox="1"/>
          <p:nvPr/>
        </p:nvSpPr>
        <p:spPr>
          <a:xfrm>
            <a:off x="7331588" y="5944344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</a:rPr>
              <a:t>šesták</a:t>
            </a:r>
            <a:endParaRPr lang="sk-SK" sz="2800" dirty="0">
              <a:solidFill>
                <a:srgbClr val="0070C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55575" y="5386307"/>
            <a:ext cx="1567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dirty="0" smtClean="0"/>
              <a:t>Prinášal </a:t>
            </a:r>
          </a:p>
          <a:p>
            <a:r>
              <a:rPr lang="sk-SK" sz="2200" dirty="0" smtClean="0"/>
              <a:t>informácie.</a:t>
            </a:r>
            <a:endParaRPr lang="sk-SK" sz="2200" dirty="0"/>
          </a:p>
        </p:txBody>
      </p:sp>
      <p:sp>
        <p:nvSpPr>
          <p:cNvPr id="13" name="BlokTextu 12"/>
          <p:cNvSpPr txBox="1"/>
          <p:nvPr/>
        </p:nvSpPr>
        <p:spPr>
          <a:xfrm>
            <a:off x="431683" y="6021288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70C0"/>
                </a:solidFill>
              </a:rPr>
              <a:t>hlásnik</a:t>
            </a:r>
            <a:endParaRPr lang="sk-SK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30" y="4381995"/>
            <a:ext cx="1755015" cy="20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04850" y="692150"/>
            <a:ext cx="8439150" cy="1658938"/>
          </a:xfrm>
        </p:spPr>
        <p:txBody>
          <a:bodyPr>
            <a:normAutofit fontScale="90000"/>
          </a:bodyPr>
          <a:lstStyle/>
          <a:p>
            <a:r>
              <a:rPr lang="sk-SK" sz="5300" b="1" dirty="0" smtClean="0"/>
              <a:t>Zastarané slová</a:t>
            </a:r>
            <a:br>
              <a:rPr lang="sk-SK" sz="5300" b="1" dirty="0" smtClean="0"/>
            </a:br>
            <a:r>
              <a:rPr lang="sk-SK" sz="3600" dirty="0" smtClean="0"/>
              <a:t>Pomaly </a:t>
            </a:r>
            <a:r>
              <a:rPr lang="sk-SK" sz="3600" dirty="0"/>
              <a:t>„vychádzajú z módy“ používa ich už len staršia generácia</a:t>
            </a:r>
            <a:r>
              <a:rPr lang="sk-SK" sz="3600" dirty="0" smtClean="0"/>
              <a:t>.</a:t>
            </a:r>
            <a:endParaRPr lang="sk-SK" sz="3600" dirty="0"/>
          </a:p>
        </p:txBody>
      </p:sp>
      <p:sp>
        <p:nvSpPr>
          <p:cNvPr id="4" name="BlokTextu 3"/>
          <p:cNvSpPr txBox="1"/>
          <p:nvPr/>
        </p:nvSpPr>
        <p:spPr>
          <a:xfrm>
            <a:off x="683568" y="2548508"/>
            <a:ext cx="138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solidFill>
                  <a:schemeClr val="accent1"/>
                </a:solidFill>
              </a:rPr>
              <a:t>bukréta</a:t>
            </a:r>
            <a:endParaRPr lang="sk-SK" sz="2800" dirty="0">
              <a:solidFill>
                <a:schemeClr val="accent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233777" y="2054097"/>
            <a:ext cx="163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solidFill>
                  <a:schemeClr val="accent1"/>
                </a:solidFill>
              </a:rPr>
              <a:t>knihovňa</a:t>
            </a:r>
            <a:endParaRPr lang="sk-SK" sz="2800" dirty="0">
              <a:solidFill>
                <a:schemeClr val="accent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63688" y="5471646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solidFill>
                  <a:schemeClr val="accent1"/>
                </a:solidFill>
              </a:rPr>
              <a:t>apatieka</a:t>
            </a:r>
            <a:endParaRPr lang="sk-SK" sz="2800" dirty="0">
              <a:solidFill>
                <a:schemeClr val="accent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0" y="30132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25" y="350100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92" y="1857618"/>
            <a:ext cx="2390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6587718" y="5877272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solidFill>
                  <a:schemeClr val="accent1"/>
                </a:solidFill>
              </a:rPr>
              <a:t>šlajer</a:t>
            </a:r>
            <a:endParaRPr lang="sk-SK" sz="2800" dirty="0">
              <a:solidFill>
                <a:schemeClr val="accent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04" y="4084776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NEOLOGIZMY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nové slová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991">
            <a:off x="2771800" y="4133850"/>
            <a:ext cx="3238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39552" y="3915941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čip</a:t>
            </a:r>
            <a:endParaRPr lang="sk-SK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75856" y="3284984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solidFill>
                  <a:schemeClr val="accent1"/>
                </a:solidFill>
              </a:rPr>
              <a:t>smartphone</a:t>
            </a:r>
            <a:endParaRPr lang="sk-SK" sz="2800" dirty="0">
              <a:solidFill>
                <a:schemeClr val="accent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128646" y="4077072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solidFill>
                  <a:schemeClr val="accent1"/>
                </a:solidFill>
              </a:rPr>
              <a:t>frisbee</a:t>
            </a:r>
            <a:endParaRPr lang="sk-SK" sz="2800" dirty="0">
              <a:solidFill>
                <a:schemeClr val="accent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2" y="4887191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491880" y="6023691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accent1"/>
                </a:solidFill>
              </a:rPr>
              <a:t>USB kľúč</a:t>
            </a:r>
            <a:endParaRPr lang="sk-SK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23181"/>
              </p:ext>
            </p:extLst>
          </p:nvPr>
        </p:nvGraphicFramePr>
        <p:xfrm>
          <a:off x="1243926" y="3717032"/>
          <a:ext cx="6384032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sk-SK" dirty="0" smtClean="0"/>
                        <a:t>archaizmy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historizmy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neologizmy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zastarané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1439919" y="90872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Roztrieď slová do tabuľky:</a:t>
            </a:r>
            <a:endParaRPr lang="sk-SK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1282222" y="1628800"/>
            <a:ext cx="6314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z</a:t>
            </a:r>
            <a:r>
              <a:rPr lang="sk-SK" sz="2800" dirty="0" smtClean="0"/>
              <a:t>emepán, listár, programovať, dostavník, groš,, richtár, gánok, </a:t>
            </a:r>
            <a:r>
              <a:rPr lang="sk-SK" sz="2800" dirty="0" err="1" smtClean="0"/>
              <a:t>bukréta</a:t>
            </a:r>
            <a:r>
              <a:rPr lang="sk-SK" sz="2800" dirty="0" smtClean="0"/>
              <a:t>,  </a:t>
            </a:r>
            <a:r>
              <a:rPr lang="sk-SK" sz="2800" dirty="0" err="1" smtClean="0"/>
              <a:t>frisbee</a:t>
            </a:r>
            <a:r>
              <a:rPr lang="sk-SK" sz="2800" dirty="0" smtClean="0"/>
              <a:t>, </a:t>
            </a:r>
            <a:r>
              <a:rPr lang="sk-SK" sz="2800" dirty="0" err="1" smtClean="0"/>
              <a:t>pilný</a:t>
            </a:r>
            <a:r>
              <a:rPr lang="sk-SK" sz="2800" dirty="0" smtClean="0"/>
              <a:t>, notebook, </a:t>
            </a:r>
            <a:r>
              <a:rPr lang="sk-SK" sz="2800" dirty="0" err="1" smtClean="0"/>
              <a:t>cvičba</a:t>
            </a:r>
            <a:endParaRPr lang="sk-SK" sz="2800" dirty="0" smtClean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9572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276</TotalTime>
  <Words>242</Words>
  <Application>Microsoft Office PowerPoint</Application>
  <PresentationFormat>Prezentácia na obrazovke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 Black</vt:lpstr>
      <vt:lpstr>Calibri</vt:lpstr>
      <vt:lpstr>Constantia</vt:lpstr>
      <vt:lpstr>Wingdings 2</vt:lpstr>
      <vt:lpstr>Tok</vt:lpstr>
      <vt:lpstr>Slová podľa dobového výskytu</vt:lpstr>
      <vt:lpstr>Rozdelenie:</vt:lpstr>
      <vt:lpstr> Staré slová Archaizmy- nahradené novšími synonymami </vt:lpstr>
      <vt:lpstr>Prezentácia programu PowerPoint</vt:lpstr>
      <vt:lpstr>Historizmy</vt:lpstr>
      <vt:lpstr>Prezentácia programu PowerPoint</vt:lpstr>
      <vt:lpstr>Zastarané slová Pomaly „vychádzajú z módy“ používa ich už len staršia generácia.</vt:lpstr>
      <vt:lpstr>NEOLOGIZMY</vt:lpstr>
      <vt:lpstr>Prezentácia programu PowerPoint</vt:lpstr>
      <vt:lpstr>Prezentácia programu PowerPoint</vt:lpstr>
      <vt:lpstr>Slovná zásoba  Je to súhrn všetkých slov v jazyku . Slovník slovenského jazyka obsahuje okolo 150 000 slov. V prípade nejasností je potrebné používať slovníky.</vt:lpstr>
      <vt:lpstr>Na záver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Slová podľa dobového výskytu</dc:title>
  <dc:creator>Marek Rataj</dc:creator>
  <cp:lastModifiedBy>Ucitel</cp:lastModifiedBy>
  <cp:revision>26</cp:revision>
  <dcterms:created xsi:type="dcterms:W3CDTF">2016-11-02T20:48:23Z</dcterms:created>
  <dcterms:modified xsi:type="dcterms:W3CDTF">2021-12-12T20:18:21Z</dcterms:modified>
</cp:coreProperties>
</file>