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0" r:id="rId3"/>
    <p:sldId id="261" r:id="rId4"/>
    <p:sldId id="272" r:id="rId5"/>
    <p:sldId id="273" r:id="rId6"/>
    <p:sldId id="274" r:id="rId7"/>
    <p:sldId id="275" r:id="rId8"/>
    <p:sldId id="307" r:id="rId9"/>
    <p:sldId id="308" r:id="rId10"/>
    <p:sldId id="277" r:id="rId11"/>
    <p:sldId id="278" r:id="rId12"/>
    <p:sldId id="279" r:id="rId13"/>
    <p:sldId id="302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276" r:id="rId37"/>
    <p:sldId id="303" r:id="rId38"/>
    <p:sldId id="304" r:id="rId39"/>
    <p:sldId id="306" r:id="rId40"/>
    <p:sldId id="305" r:id="rId41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8"/>
    <a:srgbClr val="000099"/>
    <a:srgbClr val="422C16"/>
    <a:srgbClr val="0C788E"/>
    <a:srgbClr val="1C1C1C"/>
    <a:srgbClr val="3366FF"/>
    <a:srgbClr val="99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52" autoAdjust="0"/>
  </p:normalViewPr>
  <p:slideViewPr>
    <p:cSldViewPr>
      <p:cViewPr varScale="1">
        <p:scale>
          <a:sx n="112" d="100"/>
          <a:sy n="112" d="100"/>
        </p:scale>
        <p:origin x="1611" y="8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03A06-18BF-4CB5-BCD5-6C8541F4E730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7C580-705F-43E1-9450-DE88E7A6E8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372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82FD39-1CC2-4104-A3B2-F9E7D1B2A9A8}" type="datetimeFigureOut">
              <a:rPr lang="pl-PL"/>
              <a:pPr>
                <a:defRPr/>
              </a:pPr>
              <a:t>13.04.2022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2F29BC-D31B-44F4-B54D-EDC6254779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574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9B0274-8D03-4533-B66D-E9348ACBC145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05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35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9B68CF3-788C-4177-AB82-12115A086804}" type="slidenum">
              <a:rPr lang="pl-PL" altLang="pl-PL" smtClean="0"/>
              <a:pPr eaLnBrk="1" hangingPunct="1"/>
              <a:t>36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EFCAE-DF5D-489B-BB1C-3D86C09218D0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55182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CAD20-9781-4E50-B4E1-5926214E5F78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58768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388D9-5094-40E8-B44C-A4A10F300FAE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03804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89655-75EE-41DB-9C96-BB3EDB009368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93956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D1F-5150-4EF4-A49C-A57FCC67235C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80943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5A048-CE45-4393-ACEA-58665F0F11E0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77373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64E76-4BCE-4C8F-8895-806D337E458E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42830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3B83-1814-4200-8A1A-6372FEDACF50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99528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F2F72-D8E8-47F6-A2ED-0D92CE9A74C5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94584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319A9-5C30-4FE6-9A0F-E7EC7225D2D1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89266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176F-64BC-484A-80C4-47C074BDF593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32701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/>
              <a:t>Haga clic para modificar el estilo de texto del patrón</a:t>
            </a:r>
          </a:p>
          <a:p>
            <a:pPr lvl="1"/>
            <a:r>
              <a:rPr lang="es-ES" altLang="pl-PL"/>
              <a:t>Segundo nivel</a:t>
            </a:r>
          </a:p>
          <a:p>
            <a:pPr lvl="2"/>
            <a:r>
              <a:rPr lang="es-ES" altLang="pl-PL"/>
              <a:t>Tercer nivel</a:t>
            </a:r>
          </a:p>
          <a:p>
            <a:pPr lvl="3"/>
            <a:r>
              <a:rPr lang="es-ES" altLang="pl-PL"/>
              <a:t>Cuarto nivel</a:t>
            </a:r>
          </a:p>
          <a:p>
            <a:pPr lvl="4"/>
            <a:r>
              <a:rPr lang="es-ES" altLang="pl-P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3E86AD-B809-489D-9E92-D299F4BF37EE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sekretariat@zsipo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6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gif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gif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6.gif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6.gif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naukawpolsce.pap.pl/Data/Thumbs/_plugins/information/393724/MTAyNHg3Njg,13006174_13006546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http://www.naukawpolsce.pap.pl/Data/Thumbs/_plugins/information/393724/MzAweDIyNQ,13006174_13006546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15950"/>
            <a:ext cx="352742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5220072" y="1700808"/>
            <a:ext cx="3153172" cy="1176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TĘ SZKOŁĘ </a:t>
            </a:r>
          </a:p>
          <a:p>
            <a:pPr algn="ctr">
              <a:lnSpc>
                <a:spcPct val="115000"/>
              </a:lnSpc>
              <a:defRPr/>
            </a:pP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WARTO WYBRAĆ!</a:t>
            </a:r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967287" y="543298"/>
            <a:ext cx="3527425" cy="1040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NIE PRZEGAP SWOJEJ SZANSY!!!         </a:t>
            </a:r>
            <a:endParaRPr lang="pl-PL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Pole tekstowe 2"/>
          <p:cNvSpPr txBox="1"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defRPr/>
            </a:pPr>
            <a:r>
              <a:rPr lang="de-DE" sz="2400" b="1" dirty="0">
                <a:solidFill>
                  <a:srgbClr val="000099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</a:rPr>
              <a:t>www.zsipo.eu </a:t>
            </a:r>
            <a:r>
              <a:rPr lang="pl-PL" sz="2000" b="1" dirty="0">
                <a:solidFill>
                  <a:srgbClr val="000099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</a:rPr>
              <a:t> 	</a:t>
            </a:r>
            <a:r>
              <a:rPr lang="pl-PL" sz="2000" b="1" dirty="0">
                <a:solidFill>
                  <a:srgbClr val="FFFF00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</a:rPr>
              <a:t> </a:t>
            </a:r>
            <a:r>
              <a:rPr lang="pl-PL" sz="2400" b="1" dirty="0">
                <a:solidFill>
                  <a:srgbClr val="FFFF00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</a:t>
            </a:r>
            <a:r>
              <a:rPr lang="de-DE" sz="2400" b="1" dirty="0">
                <a:solidFill>
                  <a:srgbClr val="FFFF00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ekretariat@zsipo.eu</a:t>
            </a:r>
            <a:r>
              <a:rPr lang="pl-PL" sz="2000" b="1" dirty="0">
                <a:solidFill>
                  <a:srgbClr val="000099"/>
                </a:solidFill>
                <a:latin typeface="Aharoni" panose="02010803020104030203" pitchFamily="2" charset="-79"/>
                <a:ea typeface="Calibri" pitchFamily="34" charset="0"/>
                <a:cs typeface="Aharoni" panose="02010803020104030203" pitchFamily="2" charset="-79"/>
              </a:rPr>
              <a:t> </a:t>
            </a:r>
            <a:r>
              <a:rPr lang="pl-PL" sz="2000" b="1" dirty="0">
                <a:solidFill>
                  <a:srgbClr val="FFFF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pl-PL" b="1" dirty="0">
                <a:solidFill>
                  <a:srgbClr val="FFFF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ul. Szosowa 2, 74-320 Barlinek</a:t>
            </a:r>
            <a:endParaRPr lang="pl-PL" dirty="0">
              <a:ea typeface="Calibri" pitchFamily="34" charset="0"/>
              <a:cs typeface="Times New Roman" pitchFamily="18" charset="0"/>
            </a:endParaRPr>
          </a:p>
          <a:p>
            <a:pPr algn="r">
              <a:lnSpc>
                <a:spcPct val="115000"/>
              </a:lnSpc>
              <a:defRPr/>
            </a:pPr>
            <a:r>
              <a:rPr lang="pl-PL" b="1" dirty="0">
                <a:solidFill>
                  <a:srgbClr val="FFFF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	 	                         </a:t>
            </a:r>
            <a:r>
              <a:rPr lang="de-DE" dirty="0">
                <a:solidFill>
                  <a:srgbClr val="FFFF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de-DE" b="1" dirty="0">
                <a:solidFill>
                  <a:srgbClr val="FFFF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tel.: 95 7461 064</a:t>
            </a:r>
            <a:endParaRPr lang="pl-PL" dirty="0"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endParaRPr lang="pl-PL" sz="11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D:\Szkoła 2018-2019\PROMOCJA SZKOŁY 2019-2020\QR ZSIP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919663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omp3\Pictures\hdimg1a978ac5522511d4e1c7a65e0dc5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809">
            <a:off x="194583" y="941768"/>
            <a:ext cx="3319443" cy="234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komp3\Pictures\53703414_2347031685329695_912898924576191283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25913"/>
            <a:ext cx="4769644" cy="2691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-149977" y="47411"/>
            <a:ext cx="349322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święto</a:t>
            </a:r>
            <a:r>
              <a:rPr lang="pl-PL" sz="20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pl-PL" sz="22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niepodległości</a:t>
            </a:r>
          </a:p>
        </p:txBody>
      </p:sp>
      <p:pic>
        <p:nvPicPr>
          <p:cNvPr id="10246" name="Picture 5" descr="C:\Users\komp3\Pictures\53294680_2347031661996364_216841174802812108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138613"/>
            <a:ext cx="2020359" cy="2691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Obraz moÅ¼e zawieraÄ: 1 osoba, siedzi, dziecko, tabela i w budynk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6"/>
          <a:stretch/>
        </p:blipFill>
        <p:spPr bwMode="auto">
          <a:xfrm>
            <a:off x="49213" y="4129089"/>
            <a:ext cx="2022475" cy="272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C:\Users\komp3\Pictures\50223102_2248200955468141_733025061571028582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28">
            <a:off x="4329374" y="1301860"/>
            <a:ext cx="3060700" cy="2039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Prostokąt 7"/>
          <p:cNvSpPr/>
          <p:nvPr/>
        </p:nvSpPr>
        <p:spPr>
          <a:xfrm>
            <a:off x="4313233" y="213545"/>
            <a:ext cx="339540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Uroczystości </a:t>
            </a:r>
            <a:br>
              <a:rPr lang="pl-PL" sz="2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pl-PL" sz="2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z życia szkoły</a:t>
            </a:r>
            <a:endParaRPr lang="pl-PL" sz="22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33124" y="3498608"/>
            <a:ext cx="513187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Licealista w świecie nauki – </a:t>
            </a:r>
            <a:r>
              <a:rPr lang="pl-PL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zut</a:t>
            </a:r>
            <a:r>
              <a:rPr lang="pl-PL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szczecin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EEA9BD5-B012-4AF2-A688-53DCBC235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31" y="2025465"/>
            <a:ext cx="1402291" cy="14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82431" cy="112087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PROJEKTY  Erasmus+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623992" y="1650978"/>
            <a:ext cx="8229600" cy="514116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800" b="1" dirty="0">
                <a:cs typeface="Times New Roman" pitchFamily="18" charset="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„WYNALAZCY I NNOWATORZY </a:t>
            </a:r>
            <a:br>
              <a:rPr lang="pl-PL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– NASZE DZIEDZICTWO </a:t>
            </a:r>
            <a:br>
              <a:rPr lang="pl-PL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I NASZA PRZYSZŁOŚĆ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800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„Migracja europejska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okiem dziennikarskim”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200" dirty="0">
                <a:cs typeface="Times New Roman" pitchFamily="18" charset="0"/>
              </a:rPr>
              <a:t>                                                       </a:t>
            </a:r>
            <a:endParaRPr lang="pl-PL" sz="1400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200" dirty="0">
                <a:cs typeface="Times New Roman" pitchFamily="18" charset="0"/>
              </a:rPr>
              <a:t>		To międzynarodowe projekty we współpracy </a:t>
            </a:r>
            <a:br>
              <a:rPr lang="pl-PL" sz="2200" dirty="0">
                <a:cs typeface="Times New Roman" pitchFamily="18" charset="0"/>
              </a:rPr>
            </a:br>
            <a:r>
              <a:rPr lang="pl-PL" sz="2200" dirty="0">
                <a:cs typeface="Times New Roman" pitchFamily="18" charset="0"/>
              </a:rPr>
              <a:t>		    z zagranicznymi szkołami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200" dirty="0">
                <a:cs typeface="Times New Roman" pitchFamily="18" charset="0"/>
              </a:rPr>
              <a:t>                         z Chorwacji, Grecji, Szwecji Łotwy i Niemiec.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/>
          <a:stretch/>
        </p:blipFill>
        <p:spPr bwMode="auto">
          <a:xfrm rot="21259594">
            <a:off x="296527" y="3553527"/>
            <a:ext cx="2601295" cy="165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" y="1483977"/>
            <a:ext cx="2625923" cy="7216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E344DD7-0C29-4FBF-8465-1466B5851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6"/>
          <a:stretch/>
        </p:blipFill>
        <p:spPr>
          <a:xfrm rot="547129">
            <a:off x="5572796" y="1770804"/>
            <a:ext cx="2856494" cy="195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60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cloud6.edupage.org/cloud/hdimg1e9df14f54c287a3c23aced297489e.jpg?z%3An9cvsB4P%2B1q56V5s3PJjBGx%2BWQxyE9Dd39tF7Q379%2Fv7r9mul5MTP5H1JMEtn%2BZ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084">
            <a:off x="5759756" y="4484571"/>
            <a:ext cx="3044964" cy="2179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99" y="248157"/>
            <a:ext cx="8027027" cy="1068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NASZE NAJWIĘKSZE SUKCESY</a:t>
            </a:r>
          </a:p>
        </p:txBody>
      </p:sp>
      <p:sp>
        <p:nvSpPr>
          <p:cNvPr id="40965" name="Symbol zastępczy zawartości 2"/>
          <p:cNvSpPr txBox="1">
            <a:spLocks/>
          </p:cNvSpPr>
          <p:nvPr/>
        </p:nvSpPr>
        <p:spPr bwMode="auto">
          <a:xfrm>
            <a:off x="395536" y="2502766"/>
            <a:ext cx="6293446" cy="37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pl-PL" altLang="pl-PL" sz="2000" b="1" dirty="0"/>
              <a:t>Prawie 100% zdawalność matur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l-PL" altLang="pl-PL" sz="2000" b="1" smtClean="0"/>
              <a:t>V </a:t>
            </a:r>
            <a:r>
              <a:rPr lang="pl-PL" altLang="pl-PL" sz="2000" b="1" dirty="0"/>
              <a:t>miejsce w kraju </a:t>
            </a:r>
            <a:r>
              <a:rPr lang="pl-PL" altLang="pl-PL" sz="2000" dirty="0"/>
              <a:t>w Konkursie Języka Niemieckiego ”</a:t>
            </a:r>
            <a:r>
              <a:rPr lang="pl-PL" altLang="pl-PL" sz="2000" dirty="0" err="1"/>
              <a:t>Verstehen</a:t>
            </a:r>
            <a:r>
              <a:rPr lang="pl-PL" altLang="pl-PL" sz="2000" dirty="0"/>
              <a:t>”  - III edycja.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l-PL" altLang="pl-PL" sz="2000" b="1" dirty="0"/>
              <a:t>II  miejsce </a:t>
            </a:r>
            <a:r>
              <a:rPr lang="pl-PL" altLang="pl-PL" sz="2000" dirty="0"/>
              <a:t>w Regionalnym Konkursie </a:t>
            </a:r>
          </a:p>
          <a:p>
            <a:r>
              <a:rPr lang="pl-PL" altLang="pl-PL" sz="2000" dirty="0"/>
              <a:t>    o Parkach Narodowych</a:t>
            </a:r>
            <a:r>
              <a:rPr lang="pl-PL" altLang="pl-PL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pl-PL" sz="2000" dirty="0" smtClean="0"/>
              <a:t>wiele sukcesów sportowych w powiecie</a:t>
            </a:r>
            <a:r>
              <a:rPr lang="pl-PL" altLang="pl-PL" sz="2000" dirty="0"/>
              <a:t/>
            </a:r>
            <a:br>
              <a:rPr lang="pl-PL" altLang="pl-PL" sz="2000" dirty="0"/>
            </a:br>
            <a:r>
              <a:rPr lang="pl-PL" altLang="pl-PL" sz="2000" dirty="0" smtClean="0"/>
              <a:t>i województwie</a:t>
            </a:r>
          </a:p>
          <a:p>
            <a:pPr marL="342900" indent="-342900">
              <a:buFont typeface="Wingdings" pitchFamily="2" charset="2"/>
              <a:buChar char="§"/>
            </a:pPr>
            <a:endParaRPr lang="pl-PL" altLang="pl-PL" sz="2400" dirty="0"/>
          </a:p>
          <a:p>
            <a:endParaRPr lang="pl-PL" altLang="pl-PL" sz="2800" b="1" dirty="0"/>
          </a:p>
          <a:p>
            <a:endParaRPr lang="pl-PL" altLang="pl-PL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komp3\Downloads\math-1500720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316">
            <a:off x="5430609" y="1374675"/>
            <a:ext cx="3020242" cy="1694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mp3\Pictures\egza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289">
            <a:off x="2897526" y="4617019"/>
            <a:ext cx="2893241" cy="1925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67615" y="1867815"/>
            <a:ext cx="53014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cap="none" spc="50" dirty="0">
                <a:ln w="11430"/>
                <a:solidFill>
                  <a:srgbClr val="FF0000"/>
                </a:solidFill>
              </a:rPr>
              <a:t>Matura – nie bzdura!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4995AE9-83A0-4803-9140-8C83BFCAE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komp3\Pictures\ifx4d08a35c42616caf_zawody1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6421">
            <a:off x="7234963" y="2636455"/>
            <a:ext cx="1790700" cy="2625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komp3\Pictures\ifx3f97c744232a9229_zawody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671">
            <a:off x="6288944" y="3118481"/>
            <a:ext cx="94456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3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611560" y="260648"/>
            <a:ext cx="8280920" cy="11208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SUKCESY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SPORTOWE</a:t>
            </a:r>
          </a:p>
        </p:txBody>
      </p:sp>
      <p:sp>
        <p:nvSpPr>
          <p:cNvPr id="40965" name="Symbol zastępczy zawartości 2"/>
          <p:cNvSpPr txBox="1">
            <a:spLocks/>
          </p:cNvSpPr>
          <p:nvPr/>
        </p:nvSpPr>
        <p:spPr bwMode="auto">
          <a:xfrm>
            <a:off x="195595" y="1952837"/>
            <a:ext cx="5096485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pl-PL" altLang="pl-PL" sz="2000" b="1" dirty="0"/>
              <a:t>I miejsce </a:t>
            </a:r>
            <a:r>
              <a:rPr lang="pl-PL" altLang="pl-PL" sz="2000" dirty="0"/>
              <a:t>w Mistrzostwach Powiatu Myśliborskiego w Przełajowych Biegach Sztafetowych Dziewcząt oraz Chłopców.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l-PL" altLang="pl-PL" sz="2000" b="1" dirty="0"/>
              <a:t>II miejsce </a:t>
            </a:r>
            <a:r>
              <a:rPr lang="pl-PL" altLang="pl-PL" sz="2000" dirty="0"/>
              <a:t>w Mistrzostwach Powiatu                                  Myśliborskiego w Tenisie Stołowym                                      </a:t>
            </a:r>
          </a:p>
          <a:p>
            <a:r>
              <a:rPr lang="pl-PL" altLang="pl-PL" sz="2000" dirty="0"/>
              <a:t>     w kategorii  dziewcząt i chłopców.</a:t>
            </a:r>
            <a:endParaRPr lang="pl-PL" altLang="pl-PL" sz="2400" b="1" dirty="0"/>
          </a:p>
          <a:p>
            <a:endParaRPr lang="pl-PL" altLang="pl-PL" sz="1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komp3\Pictures\ifx3f97c744232a9229_zawod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12" y="4381293"/>
            <a:ext cx="1296144" cy="20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mp3\Pictures\volleyball-player-1624970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3"/>
            <a:ext cx="33457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omp3\Pictures\table-tennis-1039299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3356717" cy="20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mp3\Downloads\football-1396740_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5"/>
            <a:ext cx="3384376" cy="206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76D6C5-9C3F-4563-AF23-C290B2A22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15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686374" y="207194"/>
            <a:ext cx="8333850" cy="1068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KONKURSY I OLIMPIADY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5" y="1772816"/>
            <a:ext cx="8333850" cy="5070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 descr="D:\Szkoła 2018-2019\LICEALIA\KONKURS KWOKKA\IMG_E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72" y="2822836"/>
            <a:ext cx="2474736" cy="18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32" y="1485082"/>
            <a:ext cx="2474736" cy="147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5E3356-44BC-48B1-85C9-64E24113C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041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DCFE27EF-F7C2-48A2-805A-686E91B8C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r="23753" b="7633"/>
          <a:stretch/>
        </p:blipFill>
        <p:spPr>
          <a:xfrm rot="628650">
            <a:off x="5979475" y="3727600"/>
            <a:ext cx="2983708" cy="290549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C11BC7-2B4B-4E8B-AB05-5136D8D40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777">
            <a:off x="5768913" y="1259288"/>
            <a:ext cx="3036669" cy="22802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67C6EC-EC91-4DF5-88DE-2D415DEFD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901">
            <a:off x="313064" y="1493433"/>
            <a:ext cx="3736956" cy="28061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1BF37E-EC4B-42CB-980F-2B9FA8765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167">
            <a:off x="4251" y="4025210"/>
            <a:ext cx="3305991" cy="24824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66" y="205606"/>
            <a:ext cx="8291264" cy="1069488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FAJNE STUDNIÓWKI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81522"/>
            <a:ext cx="8229600" cy="535984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800" b="1" dirty="0">
                <a:cs typeface="Times New Roman" pitchFamily="18" charset="0"/>
              </a:rPr>
              <a:t> </a:t>
            </a:r>
            <a:endParaRPr lang="pl-PL" sz="2200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200" dirty="0">
                <a:cs typeface="Times New Roman" pitchFamily="18" charset="0"/>
              </a:rPr>
              <a:t>                                                      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7C7B662-75FD-4C92-BBF0-E7AF4A2D2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2795" r="19499"/>
          <a:stretch/>
        </p:blipFill>
        <p:spPr>
          <a:xfrm rot="21091049">
            <a:off x="3248828" y="4254693"/>
            <a:ext cx="2664794" cy="24824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EA64801-58E8-47E7-9A8C-102CB61DE8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/>
          <a:stretch/>
        </p:blipFill>
        <p:spPr>
          <a:xfrm>
            <a:off x="3545335" y="2380756"/>
            <a:ext cx="2673685" cy="190458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C92DC75-D633-4981-ADF8-2BD42B7DD4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20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214" y="207094"/>
            <a:ext cx="8291264" cy="1027559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„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LICEALIA i TECHNIKALIA”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BA025F5-9996-44D5-8BC6-221118FA9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2" y="35684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81">
            <a:off x="6394182" y="3222644"/>
            <a:ext cx="2555776" cy="143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09" y="1157430"/>
            <a:ext cx="2836675" cy="2127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598">
            <a:off x="6379273" y="1602504"/>
            <a:ext cx="2544538" cy="1428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b="18207"/>
          <a:stretch/>
        </p:blipFill>
        <p:spPr>
          <a:xfrm rot="21168597">
            <a:off x="175631" y="1523421"/>
            <a:ext cx="2699792" cy="152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857">
            <a:off x="6284547" y="4837791"/>
            <a:ext cx="2651787" cy="149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158">
            <a:off x="175942" y="3211383"/>
            <a:ext cx="2690170" cy="151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84">
            <a:off x="182161" y="4949058"/>
            <a:ext cx="2762400" cy="155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86" y="5136167"/>
            <a:ext cx="2776684" cy="1559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4" b="21535"/>
          <a:stretch/>
        </p:blipFill>
        <p:spPr>
          <a:xfrm>
            <a:off x="3382614" y="3539945"/>
            <a:ext cx="2563167" cy="1390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8287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4334" y="232771"/>
            <a:ext cx="8054266" cy="112087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TECHNIKUM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781521" y="2732181"/>
            <a:ext cx="5688221" cy="624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</a:t>
            </a: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POJAZDÓW SAMOCHODOWYCH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467957" y="2132855"/>
            <a:ext cx="5688220" cy="599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MECHANIK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171998" y="3356992"/>
            <a:ext cx="5688221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INFORMATYK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059831" y="5070139"/>
            <a:ext cx="5478361" cy="6248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HOTELARSTWA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99792" y="4428943"/>
            <a:ext cx="5333271" cy="6248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EKONOMISTA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441342" y="5694950"/>
            <a:ext cx="5492357" cy="76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HANDLOWIEC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D93C808-930B-4370-928C-C4E7ADDCCF6E}"/>
              </a:ext>
            </a:extLst>
          </p:cNvPr>
          <p:cNvSpPr txBox="1"/>
          <p:nvPr/>
        </p:nvSpPr>
        <p:spPr>
          <a:xfrm>
            <a:off x="5430872" y="1705472"/>
            <a:ext cx="348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5-LETNI CYKL KSZTAŁCENIA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1C06D5-5D18-4974-99C2-2584FAF12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34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zawartości 2"/>
          <p:cNvSpPr>
            <a:spLocks noGrp="1"/>
          </p:cNvSpPr>
          <p:nvPr>
            <p:ph idx="1"/>
          </p:nvPr>
        </p:nvSpPr>
        <p:spPr>
          <a:xfrm>
            <a:off x="317054" y="1628800"/>
            <a:ext cx="8496300" cy="47847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/>
              <a:t>Będziesz przygotowany: </a:t>
            </a:r>
            <a:r>
              <a:rPr lang="pl-PL" sz="2000" dirty="0"/>
              <a:t>do obsługi nowoczesnych maszyn </a:t>
            </a:r>
            <a:br>
              <a:rPr lang="pl-PL" sz="2000" dirty="0"/>
            </a:br>
            <a:r>
              <a:rPr lang="pl-PL" sz="2000" dirty="0"/>
              <a:t>i urządzeń, wykonywania prac projektowych, produkcyjnych, </a:t>
            </a:r>
            <a:br>
              <a:rPr lang="pl-PL" sz="2000" dirty="0"/>
            </a:br>
            <a:r>
              <a:rPr lang="pl-PL" sz="2000" dirty="0"/>
              <a:t>remontowo-instalacyjnych oraz komputerowego </a:t>
            </a:r>
            <a:br>
              <a:rPr lang="pl-PL" sz="2000" dirty="0"/>
            </a:br>
            <a:r>
              <a:rPr lang="pl-PL" sz="2000" dirty="0"/>
              <a:t>wspomagania projektowania.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/>
              <a:t>Możesz</a:t>
            </a:r>
            <a:r>
              <a:rPr lang="pl-PL" sz="2000" dirty="0"/>
              <a:t> </a:t>
            </a:r>
            <a:r>
              <a:rPr lang="pl-PL" sz="2000" b="1" dirty="0"/>
              <a:t>zostać</a:t>
            </a:r>
            <a:r>
              <a:rPr lang="pl-PL" sz="2000" dirty="0"/>
              <a:t>: mistrzem działu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obróbki mechanicznej, operatorem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obrabiarek, technologiem, kontrolerem jakości,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konstruktorem, monterem i właścicielem zakładu mechanicznego.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dirty="0"/>
          </a:p>
          <a:p>
            <a:pPr marL="0" indent="0" algn="r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>
                <a:solidFill>
                  <a:srgbClr val="FF0000"/>
                </a:solidFill>
              </a:rPr>
              <a:t>Możesz również rozpocząć studia </a:t>
            </a:r>
          </a:p>
          <a:p>
            <a:pPr marL="0" indent="0" algn="r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>
                <a:solidFill>
                  <a:srgbClr val="FF0000"/>
                </a:solidFill>
              </a:rPr>
              <a:t>na kierunkach politechnicznych</a:t>
            </a:r>
            <a:r>
              <a:rPr lang="pl-PL" sz="2000" b="1" dirty="0"/>
              <a:t>.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07127" y="269072"/>
            <a:ext cx="8391500" cy="1106323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MECHANIK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852936"/>
            <a:ext cx="2800796" cy="157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6DFD49-D15E-458E-A32A-EC44CACE1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97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24260"/>
            <a:ext cx="8424936" cy="5029076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/>
              <a:t>Będziesz przygotowany do: </a:t>
            </a:r>
            <a:r>
              <a:rPr lang="pl-PL" sz="2000" dirty="0"/>
              <a:t>serwisowania pojazdów samochodowych, ustalania przyczyn ich niesprawności i prowadzenia dokumentacji związanej  z funkcjonowaniem stacji obsługowej,                        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poznasz najnowsze technologie I metody                                                             </a:t>
            </a:r>
            <a:br>
              <a:rPr lang="pl-PL" sz="2000" dirty="0"/>
            </a:br>
            <a:r>
              <a:rPr lang="pl-PL" sz="2000" dirty="0"/>
              <a:t>diagnostyczne stosowane w motoryzacji.</a:t>
            </a:r>
          </a:p>
          <a:p>
            <a:pPr marL="0" indent="0" eaLnBrk="1" hangingPunct="1">
              <a:buFont typeface="Arial" charset="0"/>
              <a:buNone/>
            </a:pPr>
            <a:endParaRPr lang="pl-PL" sz="2000" dirty="0"/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/>
              <a:t>Możesz zostać: </a:t>
            </a:r>
            <a:r>
              <a:rPr lang="pl-PL" sz="2000" dirty="0"/>
              <a:t>serwisantem w salonach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obsługi i sprzedaży samochodów,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mechanikiem, diagnostą w stacjach kontroli pojazdów,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kierowcą, doradcą motoryzacyjnym, monterem pojazdów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			.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pl-PL" sz="2000" b="1" dirty="0">
                <a:solidFill>
                  <a:srgbClr val="FF0000"/>
                </a:solidFill>
              </a:rPr>
              <a:t>Możesz też podjąć studia wyższe 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pl-PL" sz="2000" b="1" dirty="0">
                <a:solidFill>
                  <a:srgbClr val="FF0000"/>
                </a:solidFill>
              </a:rPr>
              <a:t>na kierunkach politechnicznych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5" y="2919527"/>
            <a:ext cx="2957397" cy="1661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755576" y="253303"/>
            <a:ext cx="8219256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POJAZDÓW SAMOCHODOWYCH</a:t>
            </a:r>
            <a:endParaRPr lang="pl-PL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1532027-5481-414A-B10E-1C9540094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92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3241" y="286983"/>
            <a:ext cx="8215386" cy="1070502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TYPY SZKÓŁ</a:t>
            </a:r>
          </a:p>
        </p:txBody>
      </p:sp>
      <p:grpSp>
        <p:nvGrpSpPr>
          <p:cNvPr id="3076" name="Grupa 7"/>
          <p:cNvGrpSpPr>
            <a:grpSpLocks/>
          </p:cNvGrpSpPr>
          <p:nvPr/>
        </p:nvGrpSpPr>
        <p:grpSpPr bwMode="auto">
          <a:xfrm>
            <a:off x="3005816" y="3140968"/>
            <a:ext cx="5472608" cy="3090530"/>
            <a:chOff x="0" y="0"/>
            <a:chExt cx="3038677" cy="1301271"/>
          </a:xfrm>
          <a:scene3d>
            <a:camera prst="perspectiveAbove"/>
            <a:lightRig rig="threePt" dir="t"/>
          </a:scene3d>
        </p:grpSpPr>
        <p:sp>
          <p:nvSpPr>
            <p:cNvPr id="9" name="Prostokąt 8"/>
            <p:cNvSpPr/>
            <p:nvPr/>
          </p:nvSpPr>
          <p:spPr>
            <a:xfrm>
              <a:off x="9990" y="0"/>
              <a:ext cx="3028687" cy="3713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7030A0"/>
              </a:solidFill>
            </a:ln>
            <a:sp3d>
              <a:bevelT w="165100" prst="coolSlan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pl-PL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LICEUM OGÓLNOKSZTAŁCĄCE</a:t>
              </a:r>
              <a:endPara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endParaRPr>
            </a:p>
          </p:txBody>
        </p:sp>
        <p:grpSp>
          <p:nvGrpSpPr>
            <p:cNvPr id="3079" name="Grupa 9"/>
            <p:cNvGrpSpPr>
              <a:grpSpLocks/>
            </p:cNvGrpSpPr>
            <p:nvPr/>
          </p:nvGrpSpPr>
          <p:grpSpPr bwMode="auto">
            <a:xfrm>
              <a:off x="0" y="467732"/>
              <a:ext cx="3033813" cy="833539"/>
              <a:chOff x="0" y="443413"/>
              <a:chExt cx="3033813" cy="833539"/>
            </a:xfrm>
          </p:grpSpPr>
          <p:sp>
            <p:nvSpPr>
              <p:cNvPr id="12" name="Prostokąt 11"/>
              <p:cNvSpPr/>
              <p:nvPr/>
            </p:nvSpPr>
            <p:spPr>
              <a:xfrm>
                <a:off x="4995" y="443267"/>
                <a:ext cx="3028687" cy="37136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>
                <a:solidFill>
                  <a:srgbClr val="7030A0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pl-PL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TECHNIKUM</a:t>
                </a:r>
                <a:endParaRPr lang="pl-PL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  <p:sp>
            <p:nvSpPr>
              <p:cNvPr id="13" name="Prostokąt 12"/>
              <p:cNvSpPr/>
              <p:nvPr/>
            </p:nvSpPr>
            <p:spPr>
              <a:xfrm>
                <a:off x="0" y="905590"/>
                <a:ext cx="3028687" cy="37136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57150">
                <a:solidFill>
                  <a:srgbClr val="7030A0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pl-PL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SZKOŁA BRANŻOWA I STOPNIA</a:t>
                </a:r>
                <a:endParaRPr lang="pl-PL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</p:grpSp>
      </p:grpSp>
      <p:pic>
        <p:nvPicPr>
          <p:cNvPr id="3078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30500"/>
            <a:ext cx="1803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55875" y="2133600"/>
            <a:ext cx="6480621" cy="7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DLA UCZNIÓW SZKÓŁ PODSTAWOWYCH</a:t>
            </a:r>
          </a:p>
          <a:p>
            <a:pPr algn="ctr">
              <a:defRPr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ROK SZKOLNY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2022/2023</a:t>
            </a:r>
            <a:endParaRPr 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D26FE45-1D7F-4762-883B-B98EF1713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761994"/>
            <a:ext cx="8496943" cy="3611222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pl-PL" sz="2400" b="1" dirty="0"/>
              <a:t>W tym zawodzie zdobędziesz umiejętności:</a:t>
            </a:r>
          </a:p>
          <a:p>
            <a:pPr eaLnBrk="1" hangingPunct="1">
              <a:defRPr/>
            </a:pPr>
            <a:r>
              <a:rPr lang="pl-PL" sz="2000" dirty="0"/>
              <a:t>montaż i eksploatacja komputerów osobistych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oraz urządzeń peryferyjnych,</a:t>
            </a:r>
          </a:p>
          <a:p>
            <a:pPr eaLnBrk="1" hangingPunct="1">
              <a:defRPr/>
            </a:pPr>
            <a:r>
              <a:rPr lang="pl-PL" sz="2000" dirty="0"/>
              <a:t>projektowanie lokalnych sieci komputerowych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i administrowanie sieciami,</a:t>
            </a:r>
          </a:p>
          <a:p>
            <a:pPr eaLnBrk="1" hangingPunct="1">
              <a:defRPr/>
            </a:pPr>
            <a:r>
              <a:rPr lang="pl-PL" sz="2000" dirty="0"/>
              <a:t>tworzenie aplikacji internetowych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i baz danych oraz administrowanie bazami.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sz="1400" b="1" dirty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000" b="1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755576" y="238522"/>
            <a:ext cx="8243051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INFORMATYK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9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68144" y="3356992"/>
            <a:ext cx="279709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/>
          <p:cNvSpPr txBox="1"/>
          <p:nvPr/>
        </p:nvSpPr>
        <p:spPr>
          <a:xfrm>
            <a:off x="4374593" y="551723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 eaLnBrk="1" hangingPunct="1">
              <a:buFont typeface="Arial" charset="0"/>
              <a:buNone/>
              <a:defRPr/>
            </a:pPr>
            <a:r>
              <a:rPr lang="pl-PL" b="1" dirty="0">
                <a:solidFill>
                  <a:srgbClr val="FF0000"/>
                </a:solidFill>
              </a:rPr>
              <a:t>Po tym kierunku możesz rozpocząć studia wyższe na kierunkach informatycznych.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2296EC6-23C1-4012-AB67-817E33AAC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82493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20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27584" y="280341"/>
            <a:ext cx="8171043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EKONOMISTA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3"/>
            <a:ext cx="8352928" cy="446449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defRPr/>
            </a:pPr>
            <a:endParaRPr lang="pl-PL" sz="2000" b="1" dirty="0"/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000" b="1" dirty="0"/>
              <a:t>Ten kierunek jest odpowiedzią na oferty pracy:</a:t>
            </a:r>
            <a:endParaRPr lang="pl-PL" sz="2000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w sekretariatach, bankach,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biurach rachunkowych, urzędach gminy,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urzędach skarbowych i pocztowych,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agencjach ubezpieczeniowych,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na różnych stanowiskach w działach: marketingu, 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pl-PL" sz="2000" dirty="0"/>
              <a:t>     zaopatrzenia, kadr, planowania i księgowości,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dirty="0"/>
              <a:t>prowadzenia działalności gospodarczej na własny rachunek.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endParaRPr lang="pl-PL" sz="2000" b="1" dirty="0"/>
          </a:p>
          <a:p>
            <a:pPr marL="0" indent="0" eaLnBrk="1" hangingPunct="1">
              <a:buFont typeface="Arial" charset="0"/>
              <a:buNone/>
              <a:defRPr/>
            </a:pPr>
            <a:endParaRPr lang="pl-PL" sz="1200" dirty="0"/>
          </a:p>
          <a:p>
            <a:pPr marL="0" indent="0" algn="r" eaLnBrk="1" hangingPunct="1">
              <a:buFont typeface="Arial" charset="0"/>
              <a:buNone/>
              <a:defRPr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Po tej szkole możesz studiować 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ekonomię, zarządzanie, marketing,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bankowość czy  finanse.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25608" name="Obraz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364" y="1988840"/>
            <a:ext cx="2679700" cy="179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685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850" y="1600200"/>
            <a:ext cx="8496622" cy="499715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pl-PL" sz="2000" b="1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sz="2000" b="1" dirty="0"/>
              <a:t>Kończąc tę szkołę masz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sz="2000" b="1" dirty="0"/>
              <a:t>możliwość zatrudnienia:</a:t>
            </a:r>
            <a:r>
              <a:rPr lang="pl-PL" sz="2000" dirty="0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w hotelach, ośrodkach wypoczynkowych,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 zakładach uzdrowiskowych, pensjonatach,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 zajazdach, gościńcach, schroniskach,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w bazach: promowej, żeglugowej, lotniczej,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prowadzenia własnej działalności gospodarczej w zakresie świadczenia usług hotelarskich – kwater prywatnych i agroturystyki.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pl-PL" sz="1050" dirty="0"/>
          </a:p>
          <a:p>
            <a:pPr marL="0" indent="0" algn="r" eaLnBrk="1" hangingPunct="1">
              <a:buNone/>
              <a:defRPr/>
            </a:pPr>
            <a:endParaRPr lang="pl-PL" sz="2000" b="1" dirty="0">
              <a:solidFill>
                <a:srgbClr val="FF0000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Możesz też podjąć studia w dziedzinie</a:t>
            </a:r>
          </a:p>
          <a:p>
            <a:pPr marL="0" indent="0" algn="r" eaLnBrk="1" hangingPunct="1"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 turystyki i hotelarstwa.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971600" y="250734"/>
            <a:ext cx="8027027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TECHNIK HOTELARSTWA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25664"/>
            <a:ext cx="3085776" cy="232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E5E8045-5F79-49CC-9659-C6BE58994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09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4662" y="1556792"/>
            <a:ext cx="8229600" cy="5040560"/>
          </a:xfrm>
        </p:spPr>
        <p:txBody>
          <a:bodyPr/>
          <a:lstStyle/>
          <a:p>
            <a:pPr marL="0" indent="0">
              <a:buNone/>
            </a:pPr>
            <a:endParaRPr lang="pl-PL" sz="2000" b="1" dirty="0"/>
          </a:p>
          <a:p>
            <a:pPr marL="0" indent="0">
              <a:buNone/>
            </a:pPr>
            <a:r>
              <a:rPr lang="pl-PL" sz="2000" b="1" dirty="0"/>
              <a:t>Po tym kierunku najdziesz pracę w Polsce i krajach UE jako:</a:t>
            </a:r>
            <a:endParaRPr lang="pl-PL" sz="2000" dirty="0"/>
          </a:p>
          <a:p>
            <a:r>
              <a:rPr lang="pl-PL" sz="2000" dirty="0" err="1"/>
              <a:t>merchandiser</a:t>
            </a:r>
            <a:r>
              <a:rPr lang="pl-PL" sz="2000" dirty="0"/>
              <a:t>, referent/asystent ds. zaopatrzenia,    </a:t>
            </a:r>
          </a:p>
          <a:p>
            <a:r>
              <a:rPr lang="pl-PL" sz="2000" dirty="0"/>
              <a:t>referent/asystent ds. obsługi klienta</a:t>
            </a:r>
          </a:p>
          <a:p>
            <a:r>
              <a:rPr lang="pl-PL" sz="2000" dirty="0"/>
              <a:t>kierownik działu handlowego, </a:t>
            </a:r>
          </a:p>
          <a:p>
            <a:r>
              <a:rPr lang="pl-PL" sz="2000" dirty="0"/>
              <a:t>specjalista ds. sprzedaży, </a:t>
            </a:r>
          </a:p>
          <a:p>
            <a:r>
              <a:rPr lang="pl-PL" sz="2000" dirty="0"/>
              <a:t>specjalista ds. zaopatrzenia</a:t>
            </a:r>
          </a:p>
          <a:p>
            <a:pPr marL="0" indent="0" algn="r">
              <a:buNone/>
            </a:pP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  <a:p>
            <a:pPr marL="0" indent="0" algn="r">
              <a:buNone/>
            </a:pPr>
            <a:endParaRPr lang="pl-PL" sz="2000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2000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1200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rgbClr val="FF0000"/>
                </a:solidFill>
              </a:rPr>
              <a:t>Możesz też studiować kierunki związane</a:t>
            </a:r>
          </a:p>
          <a:p>
            <a:pPr marL="0" indent="0" algn="r">
              <a:buNone/>
            </a:pPr>
            <a:r>
              <a:rPr lang="pl-PL" sz="1800" b="1" dirty="0">
                <a:solidFill>
                  <a:srgbClr val="FF0000"/>
                </a:solidFill>
              </a:rPr>
              <a:t>z handlem, logistyką i zarządzaniem.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    </a:t>
            </a:r>
            <a:endParaRPr lang="pl-PL" sz="2800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99592" y="255331"/>
            <a:ext cx="8010350" cy="110688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TECHNIK HANDLOWIEC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984">
            <a:off x="5270700" y="2891723"/>
            <a:ext cx="3138510" cy="237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E46BBD-42B7-40F9-A1E3-8107821DA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210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46518" y="268792"/>
            <a:ext cx="8027490" cy="110688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UMIEMY SIĘ UCZYĆ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0" y="1880762"/>
            <a:ext cx="4141578" cy="23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0" y="3933056"/>
            <a:ext cx="4132618" cy="25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komp3\Downloads\53591973_843475815992395_218909103201085030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2" y="1880762"/>
            <a:ext cx="4303017" cy="46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516EC0-1DEC-4D81-A305-185134FB0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48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loud5.edupage.org/cloud/hdimg2be50b7d7ba5bd8addb01048ba60bc.jpg?z%3A1fw7L8eT2I1n1xa3m2zrsgOusvGeNLo3e4tkAlH9Pnnbo3A6ahMCWcXuN97f8is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8"/>
          <a:stretch/>
        </p:blipFill>
        <p:spPr bwMode="auto">
          <a:xfrm rot="438015">
            <a:off x="5479028" y="1550187"/>
            <a:ext cx="3370498" cy="23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2D7C3A9-0ACE-451A-8EE7-A0E3D41E9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387">
            <a:off x="171588" y="3545842"/>
            <a:ext cx="4094831" cy="3074846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99591" y="249585"/>
            <a:ext cx="8088405" cy="103683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UMIEMY SIĘ BAWIĆ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/>
          <a:stretch/>
        </p:blipFill>
        <p:spPr bwMode="auto">
          <a:xfrm rot="21366805">
            <a:off x="180318" y="1552318"/>
            <a:ext cx="3101802" cy="17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cloud5.edupage.org/cloud/hdimg479003ba61945ea4c73ae6ea16b22b.jpg?z%3AWwzBeigsAwggPse9xI0VLXu%2BlC5o2dRC56FuzQngPfDd5CIgMUGbP3nmL3TK2Fc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95" y="2087459"/>
            <a:ext cx="2712708" cy="20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03547B4-946C-4291-9808-7AE6E2B1E2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203">
            <a:off x="5245386" y="3908953"/>
            <a:ext cx="3558353" cy="2672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D6C9E47-2DA1-408E-974E-48D17D91C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26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599" y="188932"/>
            <a:ext cx="7959305" cy="112087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SZKOŁA BRANŻOWA I STOPNIA      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689210" y="1772816"/>
            <a:ext cx="4641407" cy="1008682"/>
          </a:xfrm>
          <a:prstGeom prst="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MECHANIK POJAZDÓW SAMOCHODOWYCH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1246560" y="2728490"/>
            <a:ext cx="4696072" cy="909963"/>
          </a:xfrm>
          <a:prstGeom prst="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MECHANIK-MONTER MASZYN I URZĄDZEŃ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229853" y="4797152"/>
            <a:ext cx="4541290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SPRZEDAWCA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907704" y="3638453"/>
            <a:ext cx="4638897" cy="785818"/>
          </a:xfrm>
          <a:prstGeom prst="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ŚLUSARZ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923928" y="5582970"/>
            <a:ext cx="4747667" cy="765947"/>
          </a:xfrm>
          <a:prstGeom prst="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WIELOZAWODOWA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B87B890-A65B-485F-9180-46076EF88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" y="0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618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76773"/>
            <a:ext cx="8748464" cy="478112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000" b="1" dirty="0"/>
              <a:t>Wybierając ten zawód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poza wiedzą ogólnotechniczną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poznasz warunki  i sposoby eksploatacji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pojazdów  oraz sposoby ich naprawy.</a:t>
            </a:r>
          </a:p>
          <a:p>
            <a:pPr marL="0" indent="0" eaLnBrk="1" hangingPunct="1">
              <a:buFont typeface="Arial" charset="0"/>
              <a:buNone/>
            </a:pPr>
            <a:endParaRPr lang="pl-PL" sz="2000" dirty="0"/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Gdy zdasz egzamin </a:t>
            </a:r>
            <a:r>
              <a:rPr lang="pl-PL" sz="2000" dirty="0"/>
              <a:t>potwierdzający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dirty="0"/>
              <a:t>kwalifikacje zawodowe możesz pracować w dużych firmach transportowych, zakładach obsługowo-naprawczych lub otworzyć własny warsztat samochodowy.</a:t>
            </a:r>
            <a:endParaRPr lang="pl-PL" sz="1100" dirty="0"/>
          </a:p>
          <a:p>
            <a:pPr marL="0" indent="0" algn="r" eaLnBrk="1" hangingPunct="1"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buNone/>
            </a:pPr>
            <a:r>
              <a:rPr lang="pl-PL" sz="1800" b="1" dirty="0">
                <a:solidFill>
                  <a:srgbClr val="FF0000"/>
                </a:solidFill>
              </a:rPr>
              <a:t>Możesz dalej kształcić się w Szkole Branżowej II Stopnia,</a:t>
            </a:r>
          </a:p>
          <a:p>
            <a:pPr marL="0" indent="0" algn="r" eaLnBrk="1" hangingPunct="1">
              <a:buNone/>
            </a:pPr>
            <a:r>
              <a:rPr lang="pl-PL" sz="1800" b="1" dirty="0">
                <a:solidFill>
                  <a:srgbClr val="FF0000"/>
                </a:solidFill>
              </a:rPr>
              <a:t> liceum ogólnokształcącym dla dorosłych</a:t>
            </a:r>
          </a:p>
          <a:p>
            <a:pPr marL="0" indent="0" algn="r" eaLnBrk="1" hangingPunct="1">
              <a:buNone/>
            </a:pPr>
            <a:r>
              <a:rPr lang="pl-PL" sz="1800" b="1" dirty="0">
                <a:solidFill>
                  <a:srgbClr val="FF0000"/>
                </a:solidFill>
              </a:rPr>
              <a:t> lub realizować kwalifikacyjne kursy zawodowe.</a:t>
            </a:r>
          </a:p>
          <a:p>
            <a:pPr marL="0" indent="0" eaLnBrk="1" hangingPunct="1">
              <a:buFont typeface="Arial" charset="0"/>
              <a:buNone/>
            </a:pP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08978" y="250734"/>
            <a:ext cx="8064896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3600" b="1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MECHANIK </a:t>
            </a:r>
            <a:br>
              <a:rPr lang="pl-PL" sz="3600" b="1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600" b="1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POJAZDÓW SAMOCHODOWYCH</a:t>
            </a:r>
            <a:endParaRPr lang="pl-PL" sz="3600" spc="-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28800"/>
            <a:ext cx="3183350" cy="2134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807E6F-84B6-42B7-BE13-4F1FF15D0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03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600200"/>
            <a:ext cx="8521464" cy="492514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/>
              <a:t>Jako absolwent </a:t>
            </a:r>
            <a:r>
              <a:rPr lang="pl-PL" sz="2000" dirty="0"/>
              <a:t>będziesz mógł: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wykonać przegląd, konserwacje i naprawy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różnego rodzaju maszyn i urządzeń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z wykorzystaniem uniwersalnych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narzędzi i przyrządów ślusarskich,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monterskich oraz specjalistycznych.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/>
          </a:p>
          <a:p>
            <a:pPr marL="0" indent="0" algn="r" eaLnBrk="1" hangingPunct="1">
              <a:spcBef>
                <a:spcPct val="0"/>
              </a:spcBef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spcBef>
                <a:spcPct val="0"/>
              </a:spcBef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Możesz kontynuować naukę: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w zawodzie w Szkole Branżowej II Stopnia,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liceum ogólnokształcącym dla dorosłych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lub realizować kwalifikacyjne kursy zawodowe.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46518" y="251884"/>
            <a:ext cx="8089417" cy="1140699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3600" b="1" kern="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MECHANIK - MONTER </a:t>
            </a:r>
            <a:br>
              <a:rPr lang="pl-PL" sz="3600" b="1" kern="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600" b="1" kern="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MASZYN I URZĄDZEŃ</a:t>
            </a:r>
            <a:endParaRPr lang="pl-PL" sz="3600" kern="7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6993">
            <a:off x="5201248" y="2101202"/>
            <a:ext cx="355291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2BD0BE-D325-436A-9107-4936FD6E2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16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zawartości 2"/>
          <p:cNvSpPr>
            <a:spLocks noGrp="1"/>
          </p:cNvSpPr>
          <p:nvPr>
            <p:ph idx="1"/>
          </p:nvPr>
        </p:nvSpPr>
        <p:spPr>
          <a:xfrm>
            <a:off x="389576" y="1700808"/>
            <a:ext cx="8229600" cy="489654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pl-PL" sz="1400" dirty="0"/>
          </a:p>
          <a:p>
            <a:pPr>
              <a:spcBef>
                <a:spcPts val="600"/>
              </a:spcBef>
            </a:pPr>
            <a:r>
              <a:rPr lang="pl-PL" sz="2000" dirty="0"/>
              <a:t>Jesteś spostrzegawczy, cierpliwy</a:t>
            </a:r>
            <a:br>
              <a:rPr lang="pl-PL" sz="2000" dirty="0"/>
            </a:br>
            <a:r>
              <a:rPr lang="pl-PL" sz="2000" dirty="0"/>
              <a:t> i odpowiedzialny?</a:t>
            </a:r>
          </a:p>
          <a:p>
            <a:pPr>
              <a:spcBef>
                <a:spcPts val="600"/>
              </a:spcBef>
            </a:pPr>
            <a:r>
              <a:rPr lang="pl-PL" sz="2000" dirty="0"/>
              <a:t>Łatwo nawiązujesz kontakty?</a:t>
            </a:r>
          </a:p>
          <a:p>
            <a:pPr>
              <a:spcBef>
                <a:spcPts val="600"/>
              </a:spcBef>
            </a:pPr>
            <a:r>
              <a:rPr lang="pl-PL" sz="2000" dirty="0"/>
              <a:t>Masz pogodne usposobienie </a:t>
            </a:r>
          </a:p>
          <a:p>
            <a:pPr>
              <a:spcBef>
                <a:spcPts val="600"/>
              </a:spcBef>
              <a:buNone/>
            </a:pPr>
            <a:r>
              <a:rPr lang="pl-PL" sz="2000" dirty="0"/>
              <a:t>       i poczucie estetyki?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/>
              <a:t>Może chciałbyś zająć się handlem? </a:t>
            </a:r>
            <a:r>
              <a:rPr lang="pl-PL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pl-PL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pl-PL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43607" y="260648"/>
            <a:ext cx="7870205" cy="1120874"/>
          </a:xfrm>
          <a:solidFill>
            <a:schemeClr val="accent6">
              <a:lumMod val="75000"/>
            </a:schemeClr>
          </a:solidFill>
          <a:ln/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SPRZEDAWCA</a:t>
            </a:r>
          </a:p>
        </p:txBody>
      </p:sp>
      <p:pic>
        <p:nvPicPr>
          <p:cNvPr id="1028" name="Picture 4" descr="http://xn--aktywnaintegracja-mopsostrda-b0c.pl/Bukursk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50081" y="1925952"/>
            <a:ext cx="3769095" cy="2511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>
            <a:off x="467544" y="4605434"/>
            <a:ext cx="842493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Jeżeli odpowiedziałeś twierdząco na te pytania, </a:t>
            </a:r>
          </a:p>
          <a:p>
            <a:r>
              <a:rPr lang="pl-PL" sz="2000" b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powinieneś zastanowić się nad wyborem  zawodu sprzedawcy.</a:t>
            </a:r>
          </a:p>
          <a:p>
            <a:endParaRPr lang="pl-PL" sz="1100" b="1" dirty="0">
              <a:solidFill>
                <a:prstClr val="black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  <a:p>
            <a:endParaRPr lang="pl-PL" sz="800" b="1" dirty="0">
              <a:solidFill>
                <a:prstClr val="black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  <a:p>
            <a:endParaRPr lang="pl-PL" sz="1050" b="1" dirty="0">
              <a:solidFill>
                <a:prstClr val="black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  <a:p>
            <a:pPr algn="r"/>
            <a:r>
              <a:rPr lang="pl-PL" b="1" dirty="0">
                <a:solidFill>
                  <a:srgbClr val="FF0000"/>
                </a:solidFill>
              </a:rPr>
              <a:t>Możesz uzupełnić wiedzę w Szkole Branżowej II Stopnia, </a:t>
            </a:r>
          </a:p>
          <a:p>
            <a:pPr algn="r"/>
            <a:r>
              <a:rPr lang="pl-PL" b="1" dirty="0">
                <a:solidFill>
                  <a:srgbClr val="FF0000"/>
                </a:solidFill>
              </a:rPr>
              <a:t>liceum ogólnokształcącym dla dorosłych </a:t>
            </a:r>
          </a:p>
          <a:p>
            <a:pPr algn="r"/>
            <a:r>
              <a:rPr lang="pl-PL" b="1" dirty="0">
                <a:solidFill>
                  <a:srgbClr val="FF0000"/>
                </a:solidFill>
              </a:rPr>
              <a:t>lub realizować kwalifikacyjne kursy zawodowe.</a:t>
            </a:r>
          </a:p>
          <a:p>
            <a:endParaRPr lang="pl-PL" sz="20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9AAE4A-0A51-4278-88C4-B2B7DD67D8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02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04005" y="268792"/>
            <a:ext cx="8194622" cy="110688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INFORMACJE O SZKOŁACH </a:t>
            </a:r>
            <a:b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ŚREDNICH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56070"/>
              </p:ext>
            </p:extLst>
          </p:nvPr>
        </p:nvGraphicFramePr>
        <p:xfrm>
          <a:off x="2627784" y="1730833"/>
          <a:ext cx="6121400" cy="4367554"/>
        </p:xfrm>
        <a:graphic>
          <a:graphicData uri="http://schemas.openxmlformats.org/drawingml/2006/table">
            <a:tbl>
              <a:tblPr firstRow="1" firstCol="1" bandRow="1"/>
              <a:tblGrid>
                <a:gridCol w="1463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INFORMACJE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LICEUM </a:t>
                      </a:r>
                      <a:r>
                        <a:rPr lang="pl-PL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OGÓLNOKSZTAŁCĄCE</a:t>
                      </a:r>
                      <a:endParaRPr lang="pl-P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TECHNIKUM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BRANŻOWA SZKOŁA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 STOPNIA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Lata nauki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Uzyskane wykształcenie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średnie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średnie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zasadnicze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branżowe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Uzyskany tytuł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technik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robotnik wykwalifikowany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Egzamin maturalny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TAK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TAK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NIE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Możliwość wyboru zawodu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NIE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TAK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TAK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3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Możliwość dalszej nauki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szkoła wyższa 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szkoła policealna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kwalifikacyjne 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kursy zawodowe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endParaRPr lang="pl-PL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szkoła wyższa 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szkoła policealna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kwalifikacyjne    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kursy zawodowe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szkoła branżowa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II stopnia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liceum ogólnokształcące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dla dorosłych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kwalifikacyjne </a:t>
                      </a:r>
                      <a:b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kursy zawodowe</a:t>
                      </a:r>
                    </a:p>
                  </a:txBody>
                  <a:tcPr marL="51942" marR="51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CB628779-43DA-4D48-BE84-8DEC7E940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6" y="2852936"/>
            <a:ext cx="1771650" cy="212315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2505147-9E88-4B86-A042-3D08F22FF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1600" b="1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pl-PL" sz="2400" b="1" dirty="0"/>
              <a:t>Zadaniem ślusarza jest: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pl-PL" sz="2000" dirty="0"/>
              <a:t>ręczna lub ręczno-maszynowa obróbka metali, budowa, konserwacja </a:t>
            </a:r>
            <a:br>
              <a:rPr lang="pl-PL" sz="2000" dirty="0"/>
            </a:br>
            <a:r>
              <a:rPr lang="pl-PL" sz="2000" dirty="0"/>
              <a:t>i naprawa prostych konstrukcji, mechanizmów, narzędzi i wyrobów metalowych.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pl-PL" sz="2000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pl-PL" sz="2000" u="sng" dirty="0"/>
              <a:t>Typowymi pracami są: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pl-PL" sz="2000" dirty="0"/>
              <a:t>wytwarzanie i naprawianie narzędzi,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pl-PL" sz="2000" dirty="0"/>
              <a:t>przyrządów i uchwytów obróbkowych.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pl-PL" sz="2000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pl-PL" sz="1800" dirty="0"/>
          </a:p>
          <a:p>
            <a:pPr marL="0" indent="0" algn="r" eaLnBrk="1" hangingPunct="1">
              <a:spcBef>
                <a:spcPct val="0"/>
              </a:spcBef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W Szkole Branżowej II Stopnia, liceum ogólnokształcącym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dla dorosłych lub przez kwalifikacyjne kursy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zawodowe możesz uzupełnić wykształcenie.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400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71599" y="260648"/>
            <a:ext cx="7942213" cy="1069349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ŚLUSARZ</a:t>
            </a:r>
            <a:endParaRPr lang="pl-PL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604">
            <a:off x="5078515" y="3127816"/>
            <a:ext cx="3457145" cy="1946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EE5A8F-1251-4BB8-AE60-0C9754EF1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462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481926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sz="2400" b="1" dirty="0"/>
              <a:t>Zawód, który możesz wybrać to</a:t>
            </a:r>
            <a:r>
              <a:rPr lang="pl-PL" sz="2400" dirty="0"/>
              <a:t>: </a:t>
            </a:r>
          </a:p>
          <a:p>
            <a:pPr marL="0" indent="0" eaLnBrk="1" hangingPunct="1">
              <a:buNone/>
            </a:pPr>
            <a:r>
              <a:rPr lang="pl-PL" sz="2000" dirty="0"/>
              <a:t>tapicer, elektromechanik, stolarz, operator maszyn przemysłu drzewnego, murarz, tynkarz, kamieniarz, fryzjer, piekarz, cukiernik i wiele innych!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Wybierzesz jeden z zawodów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i pracodawcę, u którego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dirty="0"/>
              <a:t>odbędziesz praktykę.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/>
              <a:t>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ukończeniu szkoły będziesz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wykwalifikowanym pracownikiem!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eaLnBrk="1" hangingPunct="1">
              <a:spcBef>
                <a:spcPct val="0"/>
              </a:spcBef>
              <a:buNone/>
            </a:pPr>
            <a:endParaRPr lang="pl-PL" sz="1800" b="1" dirty="0">
              <a:solidFill>
                <a:srgbClr val="FF0000"/>
              </a:solidFill>
            </a:endParaRP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Możesz się dokształcać w Szkole Branżowej II Stopnia, 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liceum ogólnokształcącym dla dorosłych lub realizować</a:t>
            </a:r>
          </a:p>
          <a:p>
            <a:pPr marL="0" indent="0" algn="r" eaLnBrk="1" hangingPunct="1">
              <a:spcBef>
                <a:spcPct val="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 kwalifikacyjne kursy zawodowe.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69027" y="265918"/>
            <a:ext cx="8229600" cy="1106882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KLASA WIELOZAWODOWA</a:t>
            </a:r>
          </a:p>
        </p:txBody>
      </p:sp>
      <p:pic>
        <p:nvPicPr>
          <p:cNvPr id="30725" name="Obraz 1"/>
          <p:cNvPicPr>
            <a:picLocks noChangeAspect="1"/>
          </p:cNvPicPr>
          <p:nvPr/>
        </p:nvPicPr>
        <p:blipFill>
          <a:blip r:embed="rId2"/>
          <a:srcRect r="23707"/>
          <a:stretch>
            <a:fillRect/>
          </a:stretch>
        </p:blipFill>
        <p:spPr bwMode="auto">
          <a:xfrm rot="314659">
            <a:off x="5230969" y="3009233"/>
            <a:ext cx="3510390" cy="1974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567F87-D669-4032-AC0F-9681981FF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292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31733" y="230128"/>
            <a:ext cx="8365297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WSPÓŁPRACUJEMY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1" y="1717774"/>
            <a:ext cx="1524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075619"/>
            <a:ext cx="3099895" cy="77497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0" y="4783528"/>
            <a:ext cx="3168029" cy="831761"/>
          </a:xfrm>
          <a:prstGeom prst="rect">
            <a:avLst/>
          </a:prstGeom>
        </p:spPr>
      </p:pic>
      <p:pic>
        <p:nvPicPr>
          <p:cNvPr id="1026" name="Picture 2" descr="https://www.gbsbank.pl/files/file/logotyp_pozyty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08" y="3331536"/>
            <a:ext cx="3600467" cy="133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ebel.pl/upload/Katalog/logo/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31" y="5247501"/>
            <a:ext cx="3924266" cy="11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0" y="5877272"/>
            <a:ext cx="4045074" cy="66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0" y="3409023"/>
            <a:ext cx="2620963" cy="11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83521"/>
            <a:ext cx="1592800" cy="169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34" y="1821971"/>
            <a:ext cx="2574974" cy="1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B251E77-62F5-438B-BF28-18E7BD475D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625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9176" y="249585"/>
            <a:ext cx="8322933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PROJEKTY  8.6 i 8.9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13864" y="1486857"/>
            <a:ext cx="8806608" cy="5141168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1200" b="1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200" b="1" dirty="0">
                <a:cs typeface="Times New Roman" pitchFamily="18" charset="0"/>
              </a:rPr>
              <a:t>Projekty współfinansowane w ramach środków Europejskiego Funduszu Społecznego w ramach Regionalnego Programu Operacyjnego Województwa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b="1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endParaRPr lang="pl-PL" sz="2200" b="1" dirty="0">
              <a:cs typeface="Times New Roman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l-PL" sz="2200" b="1" dirty="0">
                <a:cs typeface="Times New Roman" pitchFamily="18" charset="0"/>
              </a:rPr>
              <a:t>Zachodniopomorskiego 2014-2020 </a:t>
            </a:r>
          </a:p>
          <a:p>
            <a:pPr marL="0" lvl="0" indent="0" algn="ctr" eaLnBrk="1" hangingPunct="1">
              <a:spcBef>
                <a:spcPts val="0"/>
              </a:spcBef>
              <a:buNone/>
              <a:defRPr/>
            </a:pPr>
            <a:r>
              <a:rPr lang="pl-PL" sz="3600" b="1" dirty="0">
                <a:solidFill>
                  <a:prstClr val="black"/>
                </a:solidFill>
                <a:cs typeface="Times New Roman" pitchFamily="18" charset="0"/>
              </a:rPr>
              <a:t>„Ze szkoły do pracy” </a:t>
            </a:r>
            <a:r>
              <a:rPr lang="pl-PL" sz="4400" b="1" dirty="0">
                <a:solidFill>
                  <a:prstClr val="black"/>
                </a:solidFill>
                <a:cs typeface="Times New Roman" pitchFamily="18" charset="0"/>
              </a:rPr>
              <a:t/>
            </a:r>
            <a:br>
              <a:rPr lang="pl-PL" sz="4400" b="1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pl-PL" sz="2200" dirty="0">
                <a:solidFill>
                  <a:srgbClr val="FF0000"/>
                </a:solidFill>
                <a:cs typeface="Times New Roman" pitchFamily="18" charset="0"/>
              </a:rPr>
              <a:t>kwota dofinansowania: </a:t>
            </a:r>
            <a:r>
              <a:rPr lang="pl-PL" sz="3600" b="1" dirty="0">
                <a:solidFill>
                  <a:srgbClr val="FF0000"/>
                </a:solidFill>
                <a:cs typeface="Times New Roman" pitchFamily="18" charset="0"/>
              </a:rPr>
              <a:t>2 086 956 PLN</a:t>
            </a:r>
          </a:p>
          <a:p>
            <a:pPr marL="0" indent="0" algn="r" eaLnBrk="1" hangingPunct="1">
              <a:spcBef>
                <a:spcPts val="0"/>
              </a:spcBef>
              <a:buNone/>
              <a:defRPr/>
            </a:pPr>
            <a:r>
              <a:rPr lang="pl-PL" sz="2000" b="1" dirty="0">
                <a:solidFill>
                  <a:prstClr val="black"/>
                </a:solidFill>
                <a:cs typeface="Times New Roman" pitchFamily="18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pl-PL" sz="2800" b="1" dirty="0">
                <a:solidFill>
                  <a:prstClr val="black"/>
                </a:solidFill>
                <a:cs typeface="Times New Roman" pitchFamily="18" charset="0"/>
              </a:rPr>
              <a:t>„Praktyka i kwalifikacje gwarancją  </a:t>
            </a:r>
            <a:br>
              <a:rPr lang="pl-PL" sz="2800" b="1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pl-PL" sz="2800" b="1" dirty="0">
                <a:solidFill>
                  <a:prstClr val="black"/>
                </a:solidFill>
                <a:cs typeface="Times New Roman" pitchFamily="18" charset="0"/>
              </a:rPr>
              <a:t>                pracy w zawodzie”</a:t>
            </a:r>
            <a:endParaRPr lang="pl-PL" sz="2800" dirty="0">
              <a:cs typeface="Times New Roman" pitchFamily="18" charset="0"/>
            </a:endParaRPr>
          </a:p>
          <a:p>
            <a:pPr marL="0" lvl="0" indent="0" algn="r" eaLnBrk="1" hangingPunct="1">
              <a:spcBef>
                <a:spcPts val="0"/>
              </a:spcBef>
              <a:buNone/>
              <a:defRPr/>
            </a:pPr>
            <a:r>
              <a:rPr lang="pl-PL" sz="2200" dirty="0">
                <a:solidFill>
                  <a:srgbClr val="FF0000"/>
                </a:solidFill>
                <a:cs typeface="Times New Roman" pitchFamily="18" charset="0"/>
              </a:rPr>
              <a:t>                            kwota dofinansowania: </a:t>
            </a:r>
            <a:r>
              <a:rPr lang="pl-PL" sz="3600" b="1" dirty="0">
                <a:solidFill>
                  <a:srgbClr val="FF0000"/>
                </a:solidFill>
                <a:cs typeface="Times New Roman" pitchFamily="18" charset="0"/>
              </a:rPr>
              <a:t>703 842 PLN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pl-PL" sz="2200" dirty="0">
              <a:cs typeface="Times New Roman" pitchFamily="18" charset="0"/>
            </a:endParaRPr>
          </a:p>
        </p:txBody>
      </p:sp>
      <p:pic>
        <p:nvPicPr>
          <p:cNvPr id="3" name="Picture 2" descr="Znalezione obrazy dla zapytania 8.6 Wsparcie szkół i placówek prowadzących kształcenie zawod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5076"/>
            <a:ext cx="1251757" cy="17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spnr1barlinek.edupage.org/photos/skin/clipart/ifx6d905b808cc978c8_loga_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06791"/>
            <a:ext cx="578167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B79261-E7D5-4D8E-9D80-986E3097D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325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423316">
            <a:off x="6167531" y="3299498"/>
            <a:ext cx="2700253" cy="1928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4507" y="238522"/>
            <a:ext cx="8339167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DODATKOWE KWALIFIKACJE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81522"/>
            <a:ext cx="8139113" cy="5216128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4000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4000" b="1" dirty="0"/>
              <a:t>Bądź bezkonkurencyjny na rynku pracy!!!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dirty="0"/>
              <a:t>Zdobądź jako uczeń </a:t>
            </a:r>
            <a:r>
              <a:rPr lang="pl-PL" dirty="0" err="1"/>
              <a:t>ZSiPO</a:t>
            </a:r>
            <a:r>
              <a:rPr lang="pl-PL" dirty="0"/>
              <a:t> w Barlinku dodatkowe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dirty="0"/>
              <a:t>kwalifikacje i uprawnienia w ramach projektów unijnych: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operator obróbki skrawaniem </a:t>
            </a:r>
            <a:r>
              <a:rPr lang="pl-PL" b="1" dirty="0"/>
              <a:t>CNC,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obsługa wózków widłowych,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diagnostyka elektronicznych systemów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dirty="0"/>
              <a:t>      samochodowych,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obsługa urządzeń do łączenia i cięcia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dirty="0"/>
              <a:t>      metali, w tym </a:t>
            </a:r>
            <a:r>
              <a:rPr lang="pl-PL" b="1" dirty="0"/>
              <a:t>spawacza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mała księgowość i obsługa kas fiskalnych,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pilotaż wycieczek,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ECDL Start.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A81C5A-F947-4FFD-8F93-4599A2B83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49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99592" y="210720"/>
            <a:ext cx="8066443" cy="110688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STAŻE - PRACUJEMY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421679" y="308837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HISZPANIA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248052" y="61797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NIEMCY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196728" y="348294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WIELKA BRYTANIA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68" y="1749476"/>
            <a:ext cx="2583191" cy="17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" y="2711056"/>
            <a:ext cx="2354060" cy="170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6" y="4868189"/>
            <a:ext cx="2237282" cy="163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92" y="4609376"/>
            <a:ext cx="2443887" cy="17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249009" y="447435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AUSTRIA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17" y="5013176"/>
            <a:ext cx="2699358" cy="199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05" y="4190215"/>
            <a:ext cx="1597979" cy="240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83" y="1603699"/>
            <a:ext cx="2790860" cy="200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1" y="1267709"/>
            <a:ext cx="3119992" cy="21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Obraz 16" descr="http://cloud5.edupage.org/cloud/hdimgee56f16e386ac53123717f9a976ef6.jpg?z%3AhuyyM8SA%2B%2FCv30qD2UeZ7wiwhEDS1BKY6w3koYqfe3PY1%2BvXeLFGGUoT56poyKm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77" y="3529212"/>
            <a:ext cx="2883259" cy="16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8F35F7E-3B55-4DF0-A957-D91B0EA557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523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482025" y="223504"/>
            <a:ext cx="8424936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</a:t>
            </a: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UDZIAŁ W PROGRAMACH NARODOWYCH </a:t>
            </a:r>
          </a:p>
        </p:txBody>
      </p:sp>
      <p:sp>
        <p:nvSpPr>
          <p:cNvPr id="40965" name="Symbol zastępczy zawartości 2"/>
          <p:cNvSpPr txBox="1">
            <a:spLocks/>
          </p:cNvSpPr>
          <p:nvPr/>
        </p:nvSpPr>
        <p:spPr bwMode="auto">
          <a:xfrm>
            <a:off x="357188" y="2348880"/>
            <a:ext cx="8391525" cy="42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/>
              <a:t>Projekt Edukacyjny „Licealista w Świecie Nauki” organizowany  przez Zachodniopomorski Uniwersytet Szczeciński.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l-PL" altLang="pl-PL" sz="105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l-PL" altLang="pl-PL" sz="9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/>
              <a:t>Narodowy Program Rozwoju Czytelnictwa – dotacja w wysokości 15 000 zł  na zakup książek do biblioteki szkolnej.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l-PL" altLang="pl-PL" sz="10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/>
              <a:t>Narodowe Czytanie – udział  w ogólnopolskim programie.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sz="20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sz="2000" b="1" dirty="0"/>
          </a:p>
          <a:p>
            <a:pPr>
              <a:defRPr/>
            </a:pPr>
            <a:r>
              <a:rPr lang="pl-PL" altLang="pl-PL" sz="2300" b="1" dirty="0"/>
              <a:t>    </a:t>
            </a:r>
          </a:p>
          <a:p>
            <a:pPr>
              <a:defRPr/>
            </a:pPr>
            <a:r>
              <a:rPr lang="pl-PL" altLang="pl-PL" sz="2400" b="1" dirty="0"/>
              <a:t> </a:t>
            </a:r>
          </a:p>
          <a:p>
            <a:pPr>
              <a:defRPr/>
            </a:pPr>
            <a:endParaRPr lang="pl-PL" altLang="pl-PL" sz="3200" dirty="0">
              <a:solidFill>
                <a:srgbClr val="FF0000"/>
              </a:solidFill>
            </a:endParaRPr>
          </a:p>
        </p:txBody>
      </p:sp>
      <p:pic>
        <p:nvPicPr>
          <p:cNvPr id="9225" name="Picture 2" descr="Znalezione obrazy dla zapytania pro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4645025"/>
            <a:ext cx="316071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85A365-D520-4BA2-A9F5-F10C82F65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54094" cy="1120874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SAMORZĄD UCZNIOWSKI 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62938"/>
            <a:ext cx="8352928" cy="4818997"/>
          </a:xfrm>
        </p:spPr>
        <p:txBody>
          <a:bodyPr/>
          <a:lstStyle/>
          <a:p>
            <a:pPr marL="420624" indent="-384048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 dirty="0">
                <a:cs typeface="Times New Roman" pitchFamily="18" charset="0"/>
              </a:rPr>
              <a:t>Stwarzamy możliwości ku lepszej przyszłości!</a:t>
            </a:r>
          </a:p>
          <a:p>
            <a:pPr marL="420624" indent="-384048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 dirty="0">
                <a:cs typeface="Times New Roman" pitchFamily="18" charset="0"/>
              </a:rPr>
              <a:t>    Pomysłów mamy wiele…</a:t>
            </a:r>
          </a:p>
          <a:p>
            <a:pPr marL="0" indent="0" eaLnBrk="1" hangingPunct="1">
              <a:buFont typeface="Arial" pitchFamily="34" charset="0"/>
              <a:buChar char="•"/>
              <a:defRPr/>
            </a:pPr>
            <a:r>
              <a:rPr lang="pl-PL" altLang="pl-PL" sz="2000" dirty="0"/>
              <a:t> imprezy, </a:t>
            </a:r>
          </a:p>
          <a:p>
            <a:pPr marL="0" indent="0" eaLnBrk="1" hangingPunct="1">
              <a:defRPr/>
            </a:pPr>
            <a:r>
              <a:rPr lang="pl-PL" altLang="pl-PL" sz="2000" dirty="0"/>
              <a:t> uroczystości, </a:t>
            </a:r>
          </a:p>
          <a:p>
            <a:pPr marL="0" indent="0" eaLnBrk="1" hangingPunct="1">
              <a:defRPr/>
            </a:pPr>
            <a:r>
              <a:rPr lang="pl-PL" altLang="pl-PL" sz="2000" dirty="0"/>
              <a:t> koncerty charytatywne, </a:t>
            </a:r>
          </a:p>
          <a:p>
            <a:pPr marL="0" indent="0" eaLnBrk="1" hangingPunct="1">
              <a:defRPr/>
            </a:pPr>
            <a:r>
              <a:rPr lang="pl-PL" altLang="pl-PL" sz="2000" dirty="0"/>
              <a:t> wyjazdy i wyjścia edukacyjne</a:t>
            </a:r>
            <a:r>
              <a:rPr lang="pl-PL" altLang="pl-PL" dirty="0"/>
              <a:t>.</a:t>
            </a:r>
          </a:p>
          <a:p>
            <a:pPr marL="0" indent="0" eaLnBrk="1" hangingPunct="1">
              <a:buNone/>
              <a:defRPr/>
            </a:pPr>
            <a:endParaRPr lang="pl-PL" altLang="pl-PL" sz="1400" dirty="0"/>
          </a:p>
          <a:p>
            <a:pPr marL="0" indent="0" eaLnBrk="1" hangingPunct="1">
              <a:buNone/>
              <a:defRPr/>
            </a:pPr>
            <a:endParaRPr lang="pl-PL" altLang="pl-PL" sz="1400" dirty="0"/>
          </a:p>
          <a:p>
            <a:pPr marL="0" indent="0" eaLnBrk="1" hangingPunct="1">
              <a:buNone/>
              <a:defRPr/>
            </a:pPr>
            <a:endParaRPr lang="pl-PL" altLang="pl-PL" sz="100" dirty="0"/>
          </a:p>
          <a:p>
            <a:pPr marL="0" indent="0" algn="ctr" eaLnBrk="1" hangingPunct="1">
              <a:buNone/>
              <a:defRPr/>
            </a:pPr>
            <a:r>
              <a:rPr lang="pl-PL" altLang="pl-PL" sz="1800" b="1" dirty="0">
                <a:solidFill>
                  <a:schemeClr val="tx2">
                    <a:lumMod val="75000"/>
                  </a:schemeClr>
                </a:solidFill>
              </a:rPr>
              <a:t>Poprzez swoje działanie członkowie SU wywierają wpływ</a:t>
            </a:r>
          </a:p>
          <a:p>
            <a:pPr marL="0" indent="0" algn="ctr" eaLnBrk="1" hangingPunct="1">
              <a:buNone/>
              <a:defRPr/>
            </a:pPr>
            <a:r>
              <a:rPr lang="pl-PL" altLang="pl-PL" sz="1800" b="1" dirty="0">
                <a:solidFill>
                  <a:schemeClr val="tx2">
                    <a:lumMod val="75000"/>
                  </a:schemeClr>
                </a:solidFill>
              </a:rPr>
              <a:t> i współdecydują o sprawach dotyczących życia szkoły.</a:t>
            </a:r>
            <a:r>
              <a:rPr lang="pl-PL" sz="1800" b="1" dirty="0">
                <a:solidFill>
                  <a:schemeClr val="tx2">
                    <a:lumMod val="75000"/>
                  </a:schemeClr>
                </a:solidFill>
                <a:latin typeface="Franklin Gothic Heavy" pitchFamily="34" charset="0"/>
              </a:rPr>
              <a:t> </a:t>
            </a:r>
          </a:p>
          <a:p>
            <a:pPr marL="0" indent="0" algn="ctr" eaLnBrk="1" hangingPunct="1">
              <a:buNone/>
              <a:defRPr/>
            </a:pPr>
            <a:endParaRPr lang="pl-PL" sz="400" b="1" dirty="0">
              <a:solidFill>
                <a:schemeClr val="accent5">
                  <a:lumMod val="50000"/>
                </a:schemeClr>
              </a:solidFill>
              <a:latin typeface="Franklin Gothic Heavy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pl-PL" sz="1200" b="1" dirty="0">
                <a:solidFill>
                  <a:srgbClr val="FF0000"/>
                </a:solidFill>
              </a:rPr>
              <a:t> </a:t>
            </a:r>
          </a:p>
          <a:p>
            <a:pPr marL="0" indent="0" algn="ctr" eaLnBrk="1" hangingPunct="1"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	POMOŻEMY CI ODNALEŹĆ INSPIRACJĘ </a:t>
            </a:r>
          </a:p>
          <a:p>
            <a:pPr marL="0" indent="0" algn="ctr" eaLnBrk="1" hangingPunct="1"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	DO POSZUKIWANIA WŁASNYCH PASJI. </a:t>
            </a:r>
            <a:endParaRPr lang="pl-PL" altLang="pl-PL" sz="18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96" y="2708920"/>
            <a:ext cx="154824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38" y="2740551"/>
            <a:ext cx="1538440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D69ED2D-21BD-481E-94D3-24C60A396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350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51908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BIBLIOTEKA</a:t>
            </a:r>
          </a:p>
        </p:txBody>
      </p:sp>
      <p:sp>
        <p:nvSpPr>
          <p:cNvPr id="34820" name="Symbol zastępczy zawartości 2"/>
          <p:cNvSpPr>
            <a:spLocks noGrp="1"/>
          </p:cNvSpPr>
          <p:nvPr>
            <p:ph idx="1"/>
          </p:nvPr>
        </p:nvSpPr>
        <p:spPr>
          <a:xfrm>
            <a:off x="296863" y="1772816"/>
            <a:ext cx="8523609" cy="187220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l-PL" sz="1800" dirty="0">
                <a:cs typeface="Times New Roman" pitchFamily="18" charset="0"/>
              </a:rPr>
              <a:t>bogaty księgozbiór (książki, czasopisma, dokumenty elektroniczne),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sz="1800" dirty="0">
                <a:cs typeface="Times New Roman" pitchFamily="18" charset="0"/>
              </a:rPr>
              <a:t>skomputeryzowana biblioteka,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sz="1800" dirty="0">
                <a:cs typeface="Times New Roman" pitchFamily="18" charset="0"/>
              </a:rPr>
              <a:t>MULTIMEDIALNE CENTRUM INFORMACYJNE,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sz="1800" dirty="0">
                <a:cs typeface="Times New Roman" pitchFamily="18" charset="0"/>
              </a:rPr>
              <a:t>aktywna praca łączników z biblioteką.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sz="1800" dirty="0">
                <a:cs typeface="Times New Roman" pitchFamily="18" charset="0"/>
              </a:rPr>
              <a:t>czytelnia,</a:t>
            </a:r>
          </a:p>
          <a:p>
            <a:pPr marL="0" indent="0" eaLnBrk="1" hangingPunct="1">
              <a:buNone/>
            </a:pPr>
            <a:endParaRPr lang="pl-PL" sz="1200" dirty="0"/>
          </a:p>
          <a:p>
            <a:pPr marL="0" indent="0" eaLnBrk="1" hangingPunct="1">
              <a:buNone/>
            </a:pPr>
            <a:endParaRPr lang="pl-PL" altLang="pl-PL" sz="1800" b="1" dirty="0"/>
          </a:p>
        </p:txBody>
      </p:sp>
      <p:sp>
        <p:nvSpPr>
          <p:cNvPr id="34827" name="AutoShape 11" descr="Znalezione obrazy dla zapytania fotki biblioteka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pl-PL"/>
          </a:p>
        </p:txBody>
      </p:sp>
      <p:pic>
        <p:nvPicPr>
          <p:cNvPr id="34829" name="Picture 13" descr="pag-biblioteka1-7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29285">
            <a:off x="440530" y="3599249"/>
            <a:ext cx="3001050" cy="1587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6" y="260648"/>
            <a:ext cx="1120874" cy="11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3643776" y="3299967"/>
            <a:ext cx="52797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pl-PL" sz="1800" b="1" dirty="0"/>
              <a:t>Promowanie czytelnictwa i kultury poprzez zorganizowanie działań bibliotek służącej  lokalnej społeczności jako miejsca, gdzie uczniowie mogą:</a:t>
            </a:r>
            <a:r>
              <a:rPr lang="pl-PL" sz="1200" dirty="0"/>
              <a:t/>
            </a:r>
            <a:br>
              <a:rPr lang="pl-PL" sz="1200" dirty="0"/>
            </a:br>
            <a:endParaRPr lang="pl-PL" sz="12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zdobyć poszukiwane informacje i wiedzę,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rozwinąć zainteresowania literackie,</a:t>
            </a:r>
            <a:endParaRPr lang="pl-PL" b="1" dirty="0">
              <a:solidFill>
                <a:srgbClr val="025198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zdobyć teoretyczną i praktyczną wiedzę,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wymieniać poglądy,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poznać historię własnego regionu,	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25198"/>
                </a:solidFill>
              </a:rPr>
              <a:t>w atrakcyjny sposób spędzać czas wolny</a:t>
            </a:r>
            <a:r>
              <a:rPr lang="pl-PL" sz="1800" b="1" dirty="0"/>
              <a:t>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F25E9EB-7324-4966-835F-EE32CA2E4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063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1" y="260648"/>
            <a:ext cx="8099036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KABARET „Nieogarnięci”</a:t>
            </a:r>
          </a:p>
        </p:txBody>
      </p:sp>
      <p:sp>
        <p:nvSpPr>
          <p:cNvPr id="36868" name="Symbol zastępczy zawartości 2"/>
          <p:cNvSpPr>
            <a:spLocks noGrp="1"/>
          </p:cNvSpPr>
          <p:nvPr>
            <p:ph idx="1"/>
          </p:nvPr>
        </p:nvSpPr>
        <p:spPr>
          <a:xfrm>
            <a:off x="251521" y="1710822"/>
            <a:ext cx="3694866" cy="451722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altLang="pl-PL" sz="2000" b="1" dirty="0"/>
              <a:t>Nasz szkolny kabaret tworzą młodzi ludzie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000" b="1" dirty="0"/>
              <a:t>z poczuciem humoru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000" b="1" dirty="0"/>
              <a:t>i talentem artystycznym. </a:t>
            </a:r>
          </a:p>
          <a:p>
            <a:pPr marL="0" indent="0" algn="ctr" eaLnBrk="1" hangingPunct="1">
              <a:buFont typeface="Arial" charset="0"/>
              <a:buNone/>
            </a:pPr>
            <a:endParaRPr lang="pl-PL" altLang="pl-PL" sz="1800" b="1" dirty="0"/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000" b="1" dirty="0"/>
              <a:t>Kabaret działa bardzo prężnie, tworzy różnego rodzaju skecze, uczestniczy w imprezach szkolnych </a:t>
            </a:r>
            <a:br>
              <a:rPr lang="pl-PL" altLang="pl-PL" sz="2000" b="1" dirty="0"/>
            </a:br>
            <a:r>
              <a:rPr lang="pl-PL" altLang="pl-PL" sz="2000" b="1" dirty="0"/>
              <a:t>i pozaszkolnych rozśmieszając publiczność</a:t>
            </a:r>
            <a:r>
              <a:rPr lang="pl-PL" altLang="pl-PL" sz="2400" b="1" dirty="0"/>
              <a:t>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238912" y="1740482"/>
            <a:ext cx="4532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 marca 2020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0D2B339-1D39-4802-856E-ACC71E7B7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7E28F8-4C70-46E7-BFA8-835844DD0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46" r="13918"/>
          <a:stretch/>
        </p:blipFill>
        <p:spPr>
          <a:xfrm rot="21252751">
            <a:off x="3877778" y="2801824"/>
            <a:ext cx="2907187" cy="18572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6E887F-6963-47B8-8B8B-D82EEDB6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25">
            <a:off x="6888739" y="2871344"/>
            <a:ext cx="2172396" cy="199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5D98B4-4279-4500-A560-8A53389FB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2366" r="10623" b="15017"/>
          <a:stretch/>
        </p:blipFill>
        <p:spPr bwMode="auto">
          <a:xfrm>
            <a:off x="4177212" y="4486230"/>
            <a:ext cx="4499878" cy="211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0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52778" y="277674"/>
            <a:ext cx="8045849" cy="1102348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LICEUM OGÓLNOKSZTAŁCĄCE</a:t>
            </a:r>
          </a:p>
        </p:txBody>
      </p:sp>
      <p:grpSp>
        <p:nvGrpSpPr>
          <p:cNvPr id="4101" name="Grupa 5"/>
          <p:cNvGrpSpPr>
            <a:grpSpLocks/>
          </p:cNvGrpSpPr>
          <p:nvPr/>
        </p:nvGrpSpPr>
        <p:grpSpPr bwMode="auto">
          <a:xfrm rot="21412177">
            <a:off x="917391" y="2264182"/>
            <a:ext cx="2581931" cy="2852891"/>
            <a:chOff x="0" y="0"/>
            <a:chExt cx="3038677" cy="1301271"/>
          </a:xfrm>
          <a:scene3d>
            <a:camera prst="perspectiveAbove"/>
            <a:lightRig rig="threePt" dir="t"/>
          </a:scene3d>
        </p:grpSpPr>
        <p:sp>
          <p:nvSpPr>
            <p:cNvPr id="8" name="Prostokąt 7"/>
            <p:cNvSpPr/>
            <p:nvPr/>
          </p:nvSpPr>
          <p:spPr>
            <a:xfrm>
              <a:off x="9990" y="0"/>
              <a:ext cx="3028687" cy="3711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/>
            <a:sp3d>
              <a:bevelT w="165100" prst="coolSlan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pl-PL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KLASA </a:t>
              </a:r>
              <a:r>
                <a:rPr lang="pl-P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A</a:t>
              </a:r>
              <a:endParaRPr lang="pl-PL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endParaRPr>
            </a:p>
          </p:txBody>
        </p:sp>
        <p:grpSp>
          <p:nvGrpSpPr>
            <p:cNvPr id="4103" name="Grupa 8"/>
            <p:cNvGrpSpPr>
              <a:grpSpLocks/>
            </p:cNvGrpSpPr>
            <p:nvPr/>
          </p:nvGrpSpPr>
          <p:grpSpPr bwMode="auto">
            <a:xfrm>
              <a:off x="0" y="467732"/>
              <a:ext cx="3033813" cy="833539"/>
              <a:chOff x="0" y="443413"/>
              <a:chExt cx="3033813" cy="833539"/>
            </a:xfrm>
          </p:grpSpPr>
          <p:sp>
            <p:nvSpPr>
              <p:cNvPr id="10" name="Prostokąt 9"/>
              <p:cNvSpPr/>
              <p:nvPr/>
            </p:nvSpPr>
            <p:spPr>
              <a:xfrm>
                <a:off x="4995" y="443748"/>
                <a:ext cx="3028687" cy="37114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76200">
                <a:solidFill>
                  <a:schemeClr val="accent6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pl-PL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KLASA </a:t>
                </a:r>
                <a:r>
                  <a:rPr lang="pl-PL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B</a:t>
                </a:r>
                <a:endParaRPr lang="pl-PL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  <p:sp>
            <p:nvSpPr>
              <p:cNvPr id="11" name="Prostokąt 10"/>
              <p:cNvSpPr/>
              <p:nvPr/>
            </p:nvSpPr>
            <p:spPr>
              <a:xfrm>
                <a:off x="0" y="905804"/>
                <a:ext cx="3028687" cy="37114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solidFill>
                  <a:schemeClr val="accent6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pl-PL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KLASA </a:t>
                </a:r>
                <a:r>
                  <a:rPr lang="pl-PL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C</a:t>
                </a:r>
                <a:endParaRPr lang="pl-PL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12" name="Grupa 5"/>
          <p:cNvGrpSpPr>
            <a:grpSpLocks/>
          </p:cNvGrpSpPr>
          <p:nvPr/>
        </p:nvGrpSpPr>
        <p:grpSpPr bwMode="auto">
          <a:xfrm rot="186269">
            <a:off x="4137241" y="2059246"/>
            <a:ext cx="4327173" cy="3964846"/>
            <a:chOff x="0" y="0"/>
            <a:chExt cx="3038677" cy="1301271"/>
          </a:xfrm>
          <a:scene3d>
            <a:camera prst="perspectiveAbove"/>
            <a:lightRig rig="threePt" dir="t"/>
          </a:scene3d>
        </p:grpSpPr>
        <p:sp>
          <p:nvSpPr>
            <p:cNvPr id="14" name="Prostokąt 13"/>
            <p:cNvSpPr/>
            <p:nvPr/>
          </p:nvSpPr>
          <p:spPr>
            <a:xfrm>
              <a:off x="9990" y="0"/>
              <a:ext cx="3028687" cy="3711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/>
            <a:sp3d>
              <a:bevelT w="165100" prst="coolSlan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 smtClean="0">
                  <a:solidFill>
                    <a:srgbClr val="FF0000"/>
                  </a:solidFill>
                  <a:ea typeface="Calibri"/>
                  <a:cs typeface="Times New Roman"/>
                </a:rPr>
                <a:t>przyrodniczo-ścisły</a:t>
              </a:r>
              <a:endParaRPr lang="pl-PL" sz="2000" b="1" dirty="0">
                <a:solidFill>
                  <a:srgbClr val="FF0000"/>
                </a:solidFill>
                <a:ea typeface="Calibri"/>
                <a:cs typeface="Times New Roman"/>
              </a:endParaRPr>
            </a:p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J. OBCY, </a:t>
              </a:r>
              <a:endPara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endParaRPr>
            </a:p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*MATMATYKA </a:t>
              </a:r>
              <a:r>
                <a:rPr lang="pl-PL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lub </a:t>
              </a: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*BIOLOGIA </a:t>
              </a:r>
              <a:b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</a:b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rPr>
                <a:t>lub *GEOGRAFIA </a:t>
              </a:r>
              <a:endPara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endParaRPr>
            </a:p>
          </p:txBody>
        </p:sp>
        <p:grpSp>
          <p:nvGrpSpPr>
            <p:cNvPr id="15" name="Grupa 8"/>
            <p:cNvGrpSpPr>
              <a:grpSpLocks/>
            </p:cNvGrpSpPr>
            <p:nvPr/>
          </p:nvGrpSpPr>
          <p:grpSpPr bwMode="auto">
            <a:xfrm>
              <a:off x="0" y="467732"/>
              <a:ext cx="3033813" cy="833539"/>
              <a:chOff x="0" y="443413"/>
              <a:chExt cx="3033813" cy="833539"/>
            </a:xfrm>
          </p:grpSpPr>
          <p:sp>
            <p:nvSpPr>
              <p:cNvPr id="16" name="Prostokąt 15"/>
              <p:cNvSpPr/>
              <p:nvPr/>
            </p:nvSpPr>
            <p:spPr>
              <a:xfrm>
                <a:off x="4995" y="443748"/>
                <a:ext cx="3028687" cy="37114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76200">
                <a:solidFill>
                  <a:schemeClr val="accent6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1000"/>
                  </a:spcAft>
                  <a:defRPr/>
                </a:pPr>
                <a:endParaRPr lang="pl-PL" b="1" dirty="0">
                  <a:ea typeface="Calibri"/>
                  <a:cs typeface="Times New Roman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2000" b="1" dirty="0" smtClean="0">
                    <a:solidFill>
                      <a:srgbClr val="FF0000"/>
                    </a:solidFill>
                    <a:ea typeface="Calibri"/>
                    <a:cs typeface="Times New Roman"/>
                  </a:rPr>
                  <a:t>społeczno-prawniczy</a:t>
                </a:r>
                <a:endParaRPr lang="pl-PL" sz="2000" b="1" dirty="0">
                  <a:solidFill>
                    <a:srgbClr val="FF0000"/>
                  </a:solidFill>
                  <a:ea typeface="Calibri"/>
                  <a:cs typeface="Times New Roman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pl-PL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J.OBCY</a:t>
                </a: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, </a:t>
                </a:r>
                <a:endPara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pl-PL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*WOS lub *HISTORIA lub *J. POLSKI</a:t>
                </a:r>
                <a:endParaRPr lang="pl-PL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1000"/>
                  </a:spcAft>
                  <a:defRPr/>
                </a:pPr>
                <a:endParaRPr lang="pl-PL" dirty="0">
                  <a:ea typeface="Calibri"/>
                  <a:cs typeface="Times New Roman"/>
                </a:endParaRPr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0" y="905804"/>
                <a:ext cx="3028687" cy="37114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solidFill>
                  <a:schemeClr val="accent6"/>
                </a:solidFill>
              </a:ln>
              <a:sp3d>
                <a:bevelT w="165100" prst="coolSlan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2000" b="1" dirty="0" smtClean="0">
                    <a:solidFill>
                      <a:srgbClr val="FF0000"/>
                    </a:solidFill>
                    <a:ea typeface="Calibri"/>
                    <a:cs typeface="Times New Roman"/>
                  </a:rPr>
                  <a:t>humanistyczno-naukowy</a:t>
                </a:r>
                <a:endParaRPr lang="pl-PL" sz="2000" b="1" dirty="0">
                  <a:solidFill>
                    <a:srgbClr val="FF0000"/>
                  </a:solidFill>
                  <a:ea typeface="Calibri"/>
                  <a:cs typeface="Times New Roman"/>
                </a:endParaRPr>
              </a:p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J</a:t>
                </a: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. OBCY, </a:t>
                </a:r>
              </a:p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*GEOGRAFIA lub * J. POLSKI</a:t>
                </a:r>
                <a:endParaRPr lang="pl-PL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5128" name="pole tekstowe 2"/>
          <p:cNvSpPr txBox="1">
            <a:spLocks noChangeArrowheads="1"/>
          </p:cNvSpPr>
          <p:nvPr/>
        </p:nvSpPr>
        <p:spPr bwMode="auto">
          <a:xfrm>
            <a:off x="-34291" y="1733850"/>
            <a:ext cx="91440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/>
              <a:t>PROFILE I ROZSZERZENIA</a:t>
            </a:r>
            <a:endParaRPr lang="pl-PL" altLang="pl-PL" sz="1800" b="1" dirty="0"/>
          </a:p>
        </p:txBody>
      </p:sp>
      <p:sp>
        <p:nvSpPr>
          <p:cNvPr id="5129" name="pole tekstowe 17"/>
          <p:cNvSpPr txBox="1">
            <a:spLocks noChangeArrowheads="1"/>
          </p:cNvSpPr>
          <p:nvPr/>
        </p:nvSpPr>
        <p:spPr bwMode="auto">
          <a:xfrm>
            <a:off x="7329198" y="1554555"/>
            <a:ext cx="174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/>
              <a:t>4 LATA NAUKI</a:t>
            </a:r>
          </a:p>
        </p:txBody>
      </p:sp>
      <p:sp>
        <p:nvSpPr>
          <p:cNvPr id="5130" name="pole tekstowe 2"/>
          <p:cNvSpPr txBox="1">
            <a:spLocks noChangeArrowheads="1"/>
          </p:cNvSpPr>
          <p:nvPr/>
        </p:nvSpPr>
        <p:spPr bwMode="auto">
          <a:xfrm>
            <a:off x="2340896" y="6137587"/>
            <a:ext cx="6730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1400" b="1" dirty="0" smtClean="0">
                <a:solidFill>
                  <a:srgbClr val="025198"/>
                </a:solidFill>
              </a:rPr>
              <a:t>*Profile mogą być tworzone na podstawie wyboru rozszerzeń </a:t>
            </a:r>
            <a:endParaRPr lang="pl-PL" altLang="pl-PL" sz="1400" b="1" dirty="0">
              <a:solidFill>
                <a:srgbClr val="025198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ED2F598C-2888-45A4-A403-05B2B2B33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9027" y="250734"/>
            <a:ext cx="8229600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GAZETKA „SQLPRESS” </a:t>
            </a:r>
          </a:p>
        </p:txBody>
      </p:sp>
      <p:sp>
        <p:nvSpPr>
          <p:cNvPr id="35844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52528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400" b="1" dirty="0"/>
              <a:t>Swoje zainteresowania mogą rozwijać również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400" b="1" dirty="0"/>
              <a:t>i Ci, których pasją jest dziennikarstwo.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l-PL" altLang="pl-PL" sz="2000" b="1" dirty="0"/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000" b="1" dirty="0"/>
              <a:t>W gazetce </a:t>
            </a:r>
            <a:r>
              <a:rPr lang="pl-PL" altLang="pl-PL" sz="2000" b="1" dirty="0" err="1">
                <a:solidFill>
                  <a:schemeClr val="tx2">
                    <a:lumMod val="75000"/>
                  </a:schemeClr>
                </a:solidFill>
              </a:rPr>
              <a:t>Sqlpress</a:t>
            </a:r>
            <a:r>
              <a:rPr lang="pl-PL" altLang="pl-PL" sz="20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pl-PL" altLang="pl-PL" sz="2000" b="1" dirty="0"/>
              <a:t>redaktorzy  na bieżąco opisują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000" b="1" dirty="0"/>
              <a:t>ważne wydarzenia z życia szkoły, dzielą się z uczniami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000" b="1" dirty="0"/>
              <a:t>cennymi radami, refleksjami i spostrzeżeniami.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l-PL" altLang="pl-PL" sz="1100" b="1" dirty="0"/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800" b="1" dirty="0">
                <a:solidFill>
                  <a:srgbClr val="C00000"/>
                </a:solidFill>
              </a:rPr>
              <a:t>     </a:t>
            </a:r>
            <a:r>
              <a:rPr lang="pl-PL" altLang="pl-PL" sz="2400" b="1" dirty="0">
                <a:solidFill>
                  <a:srgbClr val="C00000"/>
                </a:solidFill>
              </a:rPr>
              <a:t>Współpracujemy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      z Wyższą Szkołą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       Humanistyczną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         w Szczecinie.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55" y="3940375"/>
            <a:ext cx="4150339" cy="2458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A57D1A-A399-49F6-A15F-D09E35AA3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89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11" descr="http://www.naukawpolsce.pap.pl/Data/Thumbs/_plugins/information/393724/MzAweDIyNQ,13006174_13006546.jpg">
            <a:hlinkClick r:id="rId2" tooltip="&quot;Fot. Fotolia&quot;"/>
          </p:cNvPr>
          <p:cNvPicPr>
            <a:picLocks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164289" y="1700808"/>
            <a:ext cx="165618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775"/>
            <a:ext cx="8352928" cy="49974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pl-PL" sz="2000" b="1" u="sng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sz="2000" b="1" u="sng" dirty="0">
                <a:latin typeface="Arial Black" panose="020B0A04020102020204" pitchFamily="34" charset="0"/>
              </a:rPr>
              <a:t>PROPONUJEMY PODCZAS KSTAŁCENIA: </a:t>
            </a:r>
          </a:p>
          <a:p>
            <a:pPr eaLnBrk="1" hangingPunct="1">
              <a:defRPr/>
            </a:pPr>
            <a:r>
              <a:rPr lang="pl-PL" sz="2000" dirty="0"/>
              <a:t>pokazy i zajęcia na uczelniach wyższych,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2000" dirty="0"/>
              <a:t>korelację różnych dziedzin wiedzy,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2000" dirty="0"/>
              <a:t>poszerzanie wiedzy i rozwijanie posiadanych umiejętności </a:t>
            </a:r>
            <a:br>
              <a:rPr lang="pl-PL" sz="2000" dirty="0"/>
            </a:br>
            <a:r>
              <a:rPr lang="pl-PL" sz="2000" dirty="0"/>
              <a:t>w zakresie języków obcych i przedmiotów ścisłych,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2000" dirty="0"/>
              <a:t>dokładniejsze omawianie procesu nauki i techniki,</a:t>
            </a:r>
          </a:p>
          <a:p>
            <a:pPr eaLnBrk="1" hangingPunct="1">
              <a:defRPr/>
            </a:pPr>
            <a:r>
              <a:rPr lang="pl-PL" sz="2000" dirty="0"/>
              <a:t>praktyczne umiejętności pomocy przedmedycznej.</a:t>
            </a:r>
          </a:p>
          <a:p>
            <a:pPr marL="0" indent="0" eaLnBrk="1" hangingPunct="1">
              <a:buNone/>
              <a:defRPr/>
            </a:pPr>
            <a:endParaRPr lang="pl-PL" sz="2000" u="sng" dirty="0"/>
          </a:p>
          <a:p>
            <a:pPr marL="0" indent="0" eaLnBrk="1" hangingPunct="1">
              <a:buNone/>
              <a:defRPr/>
            </a:pPr>
            <a:endParaRPr lang="pl-PL" sz="2000" u="sng" dirty="0"/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pl-PL" sz="2000" b="1" u="sng" dirty="0">
                <a:solidFill>
                  <a:srgbClr val="FF0000"/>
                </a:solidFill>
              </a:rPr>
              <a:t>Profil przygotowuje na studia o kierunkach: </a:t>
            </a:r>
          </a:p>
          <a:p>
            <a:pPr marL="0" indent="0" algn="r" eaLnBrk="1" hangingPunct="1">
              <a:buNone/>
              <a:defRPr/>
            </a:pP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politechnicznych m.in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. budownictwo, 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matematycznych,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 lingwistycznych, 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oraz 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kosmetologia, fizjoterapia, medycyna 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endParaRPr lang="pl-PL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 eaLnBrk="1" hangingPunct="1">
              <a:buFont typeface="Arial" charset="0"/>
              <a:buNone/>
              <a:defRPr/>
            </a:pP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71600" y="250734"/>
            <a:ext cx="8027027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KLASA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LO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pl-PL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150" name="AutoShape 4" descr="data:image/jpeg;base64,/9j/4AAQSkZJRgABAQAAAQABAAD/2wCEAAkGBhQSERUUEhQWFRUUFhsXGBgWFR4bHBgYFxgVGBoeHRkeHCYfGRojHRkVHy8hJicpLCwsFR4xNzArNSYrLCkBCQoKDgwOGg8PGjQlHyQ2MC8rKi80LC4qLCwtLCwsMDYtLyosLCwtLCwsLSwsKiwsLCwsLCwpLCwsLCksLCwsLP/AABEIAL0BCgMBIgACEQEDEQH/xAAcAAEAAgMBAQEAAAAAAAAAAAAABgcDBAUCAQj/xABFEAABAgQDBQUEBwYFAwUAAAABAhEAAwQhBRIxBiJBUWEHE3GBoTKRwfAUQlJisdHhFSNygqLxFyQzkrJDc+I0RFNj0v/EABsBAQACAwEBAAAAAAAAAAAAAAAEBQIDBgEH/8QAMxEAAQMCBAMGBgEFAQAAAAAAAQACAwQRBRIhMRNBUQYiYXGBoZGxwdHh8BQjMkNS8UL/2gAMAwEAAhEDEQA/ALvhCEeLxIQhBEhCEESEIQRIQhBEhCEESEIQRIQhBEhCEESEIQRIQhBEhCEESEIQRIQhBEhCEESEIQRIQhBEhCEESEIQRIQhBEhCEESEIQRIRzsdx+VRyu9nqKUOzs/An8AYhNV2203/AEJE+cXYMkJBvq7nyt7oyDS7YLNrHPNmi/krHhFP1Pa9Xrzd1Rolh2SZiyo+YYPbg8c2btnixaZ38sZfqolnKpr3dXk/TSNwppDyUxmG1TxcMPy+avKEQjZHtMl1BTJqB3NRox9lR0GU9bW6xNwY0EEGxUJzHMOVwsUhHxSgNY+ImA6GNRlYHZCRfpzXll6hCIzt1t5KwyUlcxKllagkJTbUKLvy3fWNoF9l4pNCK5wftYm1aCulw+ZNYsWnJDa67r8DG2vbPEy+XCVjxnj/APF/RusLIp3CK3R2o1FPPCMSojTSl6TUqzhJcDesLe0X6aRYdLVImJC5agpKg4ILgiBFkWWEIPHiJCEIIkIQgiQhCCJCEIIkIQgiQhCCJCEIIkI1qvE5Ur/UmJRx3i0Y/wBtyP8A5pf+8QRbsIrDabtkNPVqp5MhM0JAObvWBcP9kxoHtqqbf5SUBqXqOH+y0bWwvcLgKRHSzSDMxpIVjbW4IKukmyiASpC8rh94oUkeGuovFJ7KUQVKXKJaZJWtCm0O8oD/AI39Ylf+LFcQGpJPX987n/baIzhFRMFXPnTEJlInsSlK8wCkhTn2eanPLrE6kjfG/vDQqQ2mroO/G0gj99VuTcOWngCG1zBuPPQdDu8rx4rKNUsE6kFiA5bz5/1co702fuhiGIBdxx6t8I18VAMqYOR0fjl5N6esY1lRLFJlGyhVXaOuByAgemvuoXiZzIJe6QVCwsU3BBaxBD20+tFudnu1Es4bJMyaMyUhKjMWHcJTdydLxVMwOlibEG3z8j70YKbAZOpJJJf27eg9W8hrEGSKarBax+U9bXsscKdUYnK4SPuRrr09ArtG1VNMXlFTJUolgEzUm/Kx1vprHQSrlFDzMJkMwTkPApdwel9enrHbwLbupoxlng1MkaKFloF+lx7mbjHG4p2UqYxxoZM7ud9D6K8qaJ1M3M4gjw5fFXLLriNbiKA7cNpBUViZaFOmSFJIce1m6dDxi1J+2cg0CqxJeWEjUsXVlDeO8I/OKlLq59yM8w2zFrlrO0TOy8lXIX/yD3Waa73/AAqifKNQutsJST1Twqnn9ypBdwpiQASWH1gwIL2veP0RhW2qO7Ank5gBvMN8tcsnTna3KKw2bwRNPLQpaEd6QXKFu+oHDgG5ecdZani6q6uztFnhlG+rkLybRj3Pgplje1tJNlKRNld6g6hYGXTW+muvWK12G2iFFPmzzNmSMP0ly1b4WrfBEvXSYS5TpmDx9qpCqycKOUoJCg86Y9kS3yq4a7yTHPqFCqmEBOWlk7slB0cgJmF2u60lWln4x7TveWlz9jyWWKOp6TusG2/n0VjjbDEq5IOH0qZUs372etBdOqSEhRN/DjGCq2GxRKhUprzMqEm0s2lEcmNtW9Yh+A086lUVUk9UtN3SrfSbEWFm9/KJ+rb6a1kIfqDr74yfUxsNlro6eSsjEsY08dFn2U7RBOWKerQaeovZbJStn9k6Ks1h9oRNQYpjaCtnYnPkUaUoz5s6lp3TLSkoUb3uQLeHGLfw+l7qVLluVd2hKHUXJypAclg5tyjYx4e3MF5NCYX5HbrYhCEZLSkIQgiQhCCJCEIIkIQgiRgr6xMmWuYsgJQkqJPQExniju2/b8LajkKZrzDzfKUgF7Myn1d4ya0uNgigW3O1szE60rDqSFFMpLWygqy7ps7cSHPGLR2BwmkqEZa3DZMqaC+bIjKvlYaa6M1oqrY/ZkVCnmCYkWyqTYP48bcmi5qGlIvctxOvjFiYWCMucbW2Wl8mRSRXZnhqv/ay78hw4eHSMS+yrDSCPowDhrKINur2PWNEE8FFuJvZ/P56R671X2i32r/n6RVZ1q/l25KuMe2WqMKmBKs02kV7M0AqKBxCuWi1fZ5x0qTDUzEhaVulQcMk8Bxt/bhEsxiepUicFqJBQo3Dg7pHl4xTuz+JFKZiFTClIWWD81KsPG36RIFRKW6FSZMYrBF/SeRbyP0VgIkJl3zHR9VAA+HP+rnHuuqEZF7wd/tHRvw/piFTcXlh800aaO/l+mvUxtSElacyXL38er/Fm6RpeXP1ebqgqZ5pncSYknqUmeHHW9+Wv9/sxnkz0gXTceLk/i/rzjXUG8eXJ/z9eGWOb3k2ZVy6ZBQnvPrFJswUWIzfd9dY8JAaXE2AuSfALCFj5HZWGxXdNYNCk2Gj/Nuvs9Y1cQxA92u2qSNT9k8/j5RJ0dkk8jfrR1yyW9Ss39OkQLbzBpdHM+jy6ibOnC6wQAkBQChpqSD6RXUuI0lXLwoXZj5O29QpwwqQHM8rk1+0mejk0qCUpSXW73VlSGbQp3Q3GJPsbskZf72YmVMSRmSWJbTmLix6Ry9gsAzL7xSk7qiky1IcqZPC44n+mLDUvUCwPAWiZUyNpmmKMb6/E7q7pqOStlybMG5+g8V4J+XfpxjlbQYx9HluLrWcqQT1APuBJ8o6izYtyPx/SNHZnCZaqxU/EUlaUhpSACRfMHN7FiLcG1iqiDXSXedF1s+aCDJA3wFuS1J8tFLSimRMTNqKy05ctedpJzIUxSWFxLtpGWRICRlDsGtf51/SJ3OVhawQJJQVWzJQxHm7CIxU4chKnQvMnqkpNv5j1iTGWxMsX5jqf+DkOQXD1uF1tTK0Bht+6leZUthxd3Lk/gf73jxV1IloUtWiASfARljl4kjv6inpRpNWCv8A7e8k+rRBBD3Xdp1+q7gNZRU2VmzRp++an3ZXs2qTKXUTn76eQCCCGSgrCdblwqJ5GKmUMoAOgA9wjLF7G5jmgsNxytsuPeS5xLt0hCEZrFIQhBEhCEESEIQRIQhBFDu0zbdNBSLyq/frSRLAIdJKVMrwBA98fmijp1z5wK0rUFr3ikE6m5fo7xZ/axsRiVTVqnZO8khhLEsuUpyhxlZ3cE68Y42xK5dJmTPmFBV9SYjIzO9yS+vTzidTNbsTusXGwUwwLBxIl92halpGjs4FtC7NbjaJEJYSBZn0Zrnrx+MQup7RZMpWSQkz16HKoBIbrlL8b+Foy0WKTaioRnLDMHS7AdPHp68I2zMdUXy6Mb7qI6N0mvJTEguLD0+fm8fWvYDNyZLfl8I8pUNBp48vL56x6KhztycP+EU6gm1v3otTEv8AQnMAf3atW+yfX1iD7A7CUtXTT5k1BVMClhJzEMQZjWduAiaY6v8Ays93tKWzN9g9IhfZtt9S0VOtE9SgorNgl9VL69RFfihqBSE0181x/be/srKhAzElaOxmCU6vpEuZKQtcqesAqSk7oypGvnbS8diZICSQAAkWsB8/GODh201LLr6iYlZEufmW50ClTCo+jXjqTMfp5iyUTUl/vAfD016xeyu4lLG8izufXZQMSY42yhYq8XHh05X0/tzjg4i0qpp5pb2m4GzKbwF/DlHfrS7EXtcgg8un9uLxH9oUAywTcJIPi5A5eunQRFaMzcp53HxUSidlkav0XFI7eUsyTicycqVM7spACkoJHsJfSw8teMXBgVV3lPLX9pLxuLlghiAR1Dx8twvEX4VVGUNvbS3r+F2T25wqFoMdlKIKZgHiwPgymHw5RKhWIZ86f9wiWYx2c0NS5XJCSeKN0g87WjiyexSiHtLqFeMwN/x0847Cq7UUdcGukBa4eF7+6k0lQ+muLXBXJViskazZY/nT+cYpuP06dZ0vyUD+Ed2t7LcOkSVzDKUrIlSt5Z1AJ4NFCVi0qmrKEskqJCRwBNhEjDDBiOYxE2buSAPqVvkxeRv/AIHxVpzNr6UMO9B8AT8P1joYfiKJ6M6HIPQjiRxHSIls7QpKUgyshJa9zcni1vD1iay0BIAAYcgG9Im19CylDRe5PsFOoaqWouXAAD96r0Iw7A04n4lOnNuyUd2C2peWv876xkmzAkOSwHGIZsZVYhLC6mjCVJK96XrmsOGvAcYq5YHS08jWEA2troNfwCtOLTBjGtPM/L/q/QQLRsyq4jW8VngfbDIWru6uWqmXpvF036sG4e+J7TVaJiQqWoKSoOCC4IMcZavwp/Nvu0/MFU3ckC7UuoCtDGSOVJlFRtHUQlg0dxg2Iz1rC6VlgOY2Poo0jA06L7CEIvlqSEIQRIQhBEhCEESIL2yzZaMMmrXLQtRKEpzJB1WkPcWZ3ibTZ4Tr7opXt/xwqRIkggAlRUH/AO2Rxt5xFFbD/JbTA3ceQ5efRZZTa6qbA5YMwPNMsvbK7nzGkW5sdTusq4BLW8Ul7WbppFbbK0uqtwjjxI9fSLd2Wp8slyGKi+hvw1f4N0jo5ncOmJ/20Ued1o12899XPAubN5fPCPuYu/H7Tqb8P1jyQH0boxv6/PSA10/lY/nFCqs7fvRc3aOYRST8tv3SwS50yH5bSKg2c2Wl1CCtayLnTxMWztawo5/H92vgfsK6/p0jg9nWzBmYamcl1OuZu8mUQ78+nHg0Sor5dNFc4Xwg8mXZRz/D6T9tWj8fn4xjmdnkp7TVDgzP5/NomVZLQj6wfTwbh7Tv6xib8dWP5/p0g50jTYkrqGU1NILtaP2y4uHdktRNRmpKsODvJXmTod3QHrrGltFsnidPLUmokmYnQTJe9YEXZO8HbUh73id7M4iZNQgjRSspF+JA5/PSLXSoKHQjjGOc81RV9FHHJtodQq47L8alzsPkpCk55Scq0uxBDHTlvC+l4mEQPtP2Aly0qrqZCkKQQqciWopCpaQtUxTDRTBI5W0jxhuy1PNlpmBc9QUkM01dnF/rcD8iOLrOzPFldKySwcSbW6+q1GpDBqFl267U5VAe7lgTp3FLkBNyLkcbG2sRyh7fE/8AWpjqLy1A242JF47Suy6hUTmlrUok72ZRPO7quenqY0p3Y/RKFjNTuu6SG95B9/pFpT4DhzIgyRpcebtR8itJq7lc3bDtekVNEuVJC0zFsN4aDMHuCfqvFW4XTFcxLBTPql7WPEaRZuM9iqWJppygwG7MS+YsNFAhvcXiMUOBzaGYRUhcvMWYoOVQGhzfC3CL/CqOko2mKHQE3N04okO6lOz9CECxJCQwzFzcg6/laOz8/PvjBSoSButfVi8Zoqa+o49Q5w22Hou2ooeFC1vqfVc/aCpKKdagWIy3BIPtJHCOdsNj5k0qEkZkkHQ3G8Rx4el+cbG2P/o5n8v/ADTyIiJ4Fj8pMpMpRylPE6a8+GvLyiywumgqY3MnFx9VR4zZ0rWnp9fwrSmzqWsTkmhCuACwXD8iofPCOKrYSdTKz4dUKkkknIoqKfi+p9I40uaDdJHkf1t8ekb9JjMyXoXA4FyPxf1DdYzn7PSRg/xX3b/o7Ufb29VQ8JzDdhUjwrtVn0h7vEqYgDWfKGZJ6kCw4xYmA7VU1YjPTzkrHEOygTwKSxGh90QPCsQTUoIWgMnUEOPW3Hl5Rycc2OkpQufTlVOtCSvPKcXSCq6dDcRAgMkJ4EkWW3S2X98rrHj2dlfurohFedj2O1lVTqVUr7xCSUIWUMSUkC5djbp5mLDieRZb0hCEeIkIQgi+KU2sVf2tbZ1tCZcylX+6WMpBQkgKDl3y5g7gXLWiwawqe+kRPb7Z0VlGuWAM9igksxzJe4B4A8I5GbtAWVrYXNswGzr79PQc1IEXduqwpe3eqDd5Klq5kOCT72aIjtltUrEKgTSnLupSxPL0aOCtLEjkWj1IlFSgACeg4x2NPhVJTy8aJgDuvmtBe4ixU32dpSEBwl1cUgXFmcjz1ccotqjkBCAkNYX08bPd/WK92Pw4PLCUlIBCiCXIcc/LVn6CLKJsHvyvp429InYi6wZGPNQasjRoXnKOBt5P1b58Y+luJ3f5X+fSBdxd+r+7hwj65fVj9py34esVKhH9+C4m2FqKfcf6a+KfsK58fWI32b7GTKqiTMmVk9EjMtpUpZSLKObMepAPvjpbe45Ll0sxHepCpiVJAzXLoUOAPGINge3dSmjTQ0qAlyvMtySyy54bouYj1sVXJT5aU5SSLnoLG+/ptqrSiHUXW/tBIkJxCXJpAsiWT3ilTCreBmJN1k2sOl4kuUO/F+Y+X9Y4+z+A/R0qUpeaYsZlKci5Z2sbO9+ugjsuX1s7M/6enrEmJhjYGFxNuZ3K66igMTO9ufwvdGRnR/F93mPn8Yt/Cf8AQl/wD8IqKlSokNdiS4OjHw/t1iU4dtJNlD2gtISGCibDRnb1byES2QOe24UTEhns0KbYlSCbJmS1eytBSbPZQY2inNiq9aZS5YU3dzJqQzad4vX3RZ0ja+UUnOe7I4m4fxt+VtYo7Zajq6ifVfRp8qVL71RJmEup1LIy2YtflqNYCaOkvJUizRvcKifET3VYX01XPgOCfyaOHtdt0ujlDLlWpSgAlQDZWU5sxdwA+t9Y420FTW4YULmTpVVJVunKWU497cL3fpED2px1VZPKg5Slwgaskl4mR1FJVQ54QCDzstHBINnK39k+0WTW7iv3c4kbpysWcli3IP8AjEpxChlzkmXMCZiCS75bcRw4Fm4cop7sz2OnGeipmS8spJLFRIJJCgGDHQtq3nF1KJcPa5ZlG7jU7vHnx5CKuUNa6zVoeAHd1VFtVRTMJIXIVnp5hYBV8qmNi+99VR14xpJxrEikEUiyDooS1Mp+uhbppxi0dqsJ7+lmS1a90pr6Hg1mGvPzj12ZVxm4dKzOVJzgv0mzQPQCKXF6ptHAJhGHXNje/ny8lb0dXOW5A82CqXE5+IzpZlLo1gKbWUrRJCgbhrtrpyiY/wCDUmopZahmp5+UuCLO6vaSbjho0Wo0bdHTvc6RzsWL1ddKyKlbwyDckEn435LdK4v70puvzXXdm+KUajkkrWkfWlJzj3B2HOPCMRqJNqmnmp5qyEW5sQx/C9o/RuObXUtIwqJyUlWiQ6iWZ7JBbUaxxh2pYaVJT33tFnMtTDxJEfR4aqaNvXqoPkoHsxtLSIk701KSpTsSHdmuDcaaG8fdqNqKdVMuXKmpWuYCgBC0l8wIOnj5cYuQUspYzBKFAhnABBHjH36BL+wnh9UcNPdGiR3EeXncqO6AF2a64uwOECmw+nQOMtCz/EtCSfG8SGEIwW9IQhBEhCEEWOfKzBo5U2VqD+UdmNWtkPcRy3aHDOPH/IjHebv4j8LfE+xsV+dO0vs3m00xdRJSZkhVzlSSZbC5U31bE5tA4iF4LS95MA7zIdRrdnOun5vF29oOx9ZMQqZSVM023pKlWNjpbwDdYoqso5kpZTMSUq4gxednq/8Ak04a94c4eYNvEfULCVuU7K4NlauVJClTZqQpgAVFi41brfx5xu13aRRS9JuY/czKzeYt8IpOko5k0tLSVHkI7dDsHUL9tkDrc+79YuZ2se8uefRaRROndcAlS7Ee2RItIkHxWoseVgX5xF67bquqjlQpaQTZMp/cGv8AGOxhmwclH+oTMI1GVgPUv+nCJFT0EuWncQlIyjRP/l6esabxtPdF1ZQYMd3WHuVCsK2HmzCFVBIB4FyrXn74mOH4UiQkJlIbVyAQT1J48fhG2WN+andv1+eUe0yCeHPhz/m+ekYEuebbq7ipoacXA9T5LyX66fe+fjHuVLUpTAHXVz8t6RsDDW9o6pDADX+r55xgxDaKnph+8mJCkmyBd/zPW3hG9lMTq7QLXLWsYO7r8l0JFPk5pd7l7nl8OfKMWIYiiQgrmqEtLDV96/vJ/q52iO0uJV1erLRScksljNmBgkKsWD+PPThG9iHY9OVK7w1BmVIuAfY4WHHir0iPVY1RUbhE54v06efT1VO+VzySNVzq2rqcQkzPoyDKpQklUxWYOwuAORSfBxHrs82dppkpp8tSlZlAKClp+soXAIF7cH5REMS2txKSVSJ0+alklCkFtDrwiZbJgppkEEguS/8AESTx4+vSNJdUPu6UgtP9uXXTzsFTV85Y0Eb3UxGwdE96dJ3jY5zoOROvrzjco9nKaWM0unlpWUu4ltyu7eH3Y6uzFGqdJdRAuzN7QZOt/T1MdlOBIZiS3u8/HrAXtosGh8jQ5cMhnYHVPBXT5v5R642f2lO+Z3a7cfjzjo4phqZckq1KdOQvw+PPpEZTjBLFSRbp6M+gjbHTSSAlovZYuY4brexMg0U5EtClTFSlZHJA5MTplfyiIbH7Umgp009ZSz5PdlTzchUg51rWN5izBQFz4RL6eqC7g72UnMRpfXX1byj1Nkg5gUi7AumxfXjZ/XpFfW0UdUzgzDY36EHb6rbFO6PZdfBqiXUoEyUoLlqDhSS+of33FojXbHtHNpKNHcqVLK5gSVJFwkpmaci4F4im1eyE6UhczDVrkqUplykWC94XF7M5LdIqLEcfqJ6ck+ctYBdlHQ3/ADPvj3CcIhpGERm5O5O/gpZm4mquTZukplAzZSjNWQM61lSpmhADqLjiB6R2J9KlaSlaMySBYpLn4vppfnFd9lqi1uKwDZ7Orr89IummokFXsA2AfLYs/wB6LAixIV2HhsTSRuL2UL2XnT6HEpVKhUxVNPRmCFAqEt1ZXSfqp3eG7vHjFtxX20bft6ju37kMw496v3RYMeFUz3BxuBZIQhHiwSEIQRIQhBEhCEEXOq5GUuNDEY2p2Kp66UUzEAK+rMSAFDQ68rRNpiHDGOXNllJYx88xmikw+oFTTmwJ5cj9lLjcHixX5t2k2IrMMmFaXVLBLTEhwwNs40Go1teOps5tgmcQiblSvnYA8LE8b+MXxNkpUCFAEHUEPFTbcdjAIM7D7K1MkmzMfYPA2G6eZuIvMM7TR1Foqzuu5O5Hz6fLyW6KSSnN2ajos4Itpx+z8/N4AjiAd0fZ0+fKIJhO0s2lmGTVJVY5L2KWccrjS/TjE1pqxExOZCgUtrm8Pu+vpHUubby6q9p6lk4u3fmPX91UhosZp02mUqFXayr8OZ19Y7SNpsLSUCYUSitwO8LAMwO8bXcP6xCmAsPtDj+np6xXe100zq1Mp3AKUi/28oPCM4w5xtdV+IRMZHnF76c1+karCaGfKIzS8ikjelzQN0sQyknTTpEBxXsaw0qUqXVLlq4ALSsBXAF3JOltY+4fS9zJlod8ktIcFmYAObdNfQRtg717nMBmBYeHTw9YmimP+xVZwr7lcSolYlRy/wDL10qchIOVBlJdk6uopb3G3Fo3ezjburrKiZJniW0tNynV3bhZuukY9oKvu6ecoamXMDvq6VANbUenWNfsLp3lz5x1Uspc62CDy6xyvaKgpKejfKIxmPOwBvfwS2VwAKl22GwcivQcyQia27MCQ49pn5hy/lFW01ROw6d9FrQwf92uzEa2UP4k+HGL4jn43gEmrlmXPQFp16g8wY4vCscko/6cvej6cx5fb5LCppWTtsVzqPbmgoaZHe1EvMpIVlQQpTECzJe1j0jTV2zS1kimo6qoHBSZZAPLUemsbGGbC0NIAoSk7v15hc8tTb+8dpFZJGi5Yu1iNYvJu1DBpBESOp09hf5rFlPlaASojj/abMEopqKGpkJLb5ylOo1ZyOA87xyKvaWSiQJ2YFKgMrEXNi3Q3ETfaGdIm001KloIMtZAzD6qT8Y/L0ycWyBRKASQOpYP6COn7OYzJWRPDmZSPhr5+S1TQgEKY4HtxOXiUuYokIWQgoFwEkpce8a63i8UqF9D7Nt23u+HnH5/2G2Wm1NQlWUiXLIUpRsLEWFrm+nTWP0ClhYlhu3Bd28vybrE2qIc+6hy2uvssDkDc33bfC/W3KKvqdl6UYzLl1EoLlVYAG+U5VEhNmIIsk++LRQpjdRBzKIvz65be4vyEQXtIl5VUc0MFInJAfwmFv09Y0xmxWMRs5SSd2SJkqC8PnGQXDpWAtJHmCQdehe8ZlbK4s+7W04As3cA/imJ1TncT/CPwEZIzurDiOta+ijezuxSJC++nLVUVJDGbMLsHBZKfZTcagPc84kkIR4sEhCEESEIQRIQhBEhCEESMNTJzDqIzQjRUQMqI3RPGhXoNjcLjkR8jcrKfiPONOPk1dRvo5jE/wBD1CntdmF1Hdr9h5FfLaYkCYBuzBqDbU8RYaxTmJ7N12ELJDzJL6pzFBB4lvYNhe3KP0LGOopkzElK0hSTqDoYscMx2eh/pnvM/wBT9Oi8LdczTY9VTWFbRS58vOlV03Uly4A6aNpfS8RTZmnNRiJXdkqUrU8HKb+X5ROtsuxx1Km0JyuLy+djoeVhbrHG2b7J8Q3iVpp8zAn2lNvPa348Y+hUuN4eY+MZLdQdx6c/RZz1D5socNunNTaqnJlh1KEsEcSUufE8f6udo4c/bemScqFGZ/8AXLBV5WDeQ3bx2sN7HpAINTNmVChzOVJt9lzZ3OsS3DNm6enDSZKE9Qm/viDVds6aPSFpd4nQff2WHePgqvxGhrsRld3JplypSlDenHKQHvukuR5cA0WDsJswaCkTJUoKU+ZRDs5SkFn/AIYkMI4zFMfqcRbkeAG72H3QMsb80jm4jtLTSFZZ0+UhQD5VLAVo/su8dKID2p7CfTJXeyUp76Xc/eSwe/MBIaK2giglnbHUOLWnmOX4XriQLhcftA20p6tMqnp5omCYo5wAsMAMwctzHD8I3MMoaQAJXTymZwe7AbqbM39POKv2Hw9RrBmTeW7gjSyhpbjFltbT6r6euvr6GPqcFFHQRiCI3G9zzuubr6l4lFjy2UjXsrSqGbuJR0YhJOrO9vx8o+o2QpEqB+jSXJLHu30HGzv6845FDXzJZGrOLcL+dter9IkiKl2ZNy5YjmPHhy9TG8HosI584ussmRkskJG4dHy6/wC1v6ecZGLq5ul3zN6/HyjTTOLEMGAb9dfnlHkksWuObfr89ILIvXZw2jVMzMWZR1zceuo/HnEJ7akhJo0gAATU8Ok3jE42dnpQhSlkJFrm3Hm8V7tzVnGKuRIoEqmJlKClzhZAbMLKu43xdvKN0dhqp8IGS6t+m9hP8I/ARkjxIQyUg8AB7hHuC3JCEIIkIQgiQhCCJCEIIkIQgiQhCCIRGH6Gnl6xmhEeamhntxWB1uoBXocRstf6Cn5MfPoCesbMIinCaI/4m/BZcR3Vav7PHMx8/Z45mNuEazgtAf8AEPf7r3iO6rU/Z45x8/Z/WNyEazgNAf8AH7n7pxXdVpHD+sfP2eeYjehGs9nqA/8Aj3K94rlofs88xHk0CukdGEaz2aoTyPxXvGcq22p7J++WZ9MruZ2pb2VkkkuPM+kQivn1VAcuISVBJLCcgAoJ6kaHW/tWtH6AjFVUiJqSiYlK0nUKDiLimphAzJmLgNr2NvWyiTwsm/uCqDBahE0pUghSTxGXz+OnnHfqMQlSxvzEJTzKkAtw1OnpyjzivYtJXNK6efMpkq9pCA40As+nH3x7w7sOokHNNXPnq++sZfdl+MSAwdVDZQ5ea4NX2h0aDlEzvFn2UykZiT4gX/GPFPiWJVh/ylEZaSC0yeAgcnynqDw5PrFo4bstS04Ak08tDaMkEjzLmOoBGVgFJbTsCrTDuyVc5IVidSucTrKl7socrBnIPlYRYGG4TJp0ZJEtEpH2UJCR7hxjbhHt1vAA2SEIR4vUhCEESEIQRIQhBEhCEESEIQRIQhBEhCEESEIQRIQhBEhCEESEIQRIQhBEhCEESEIQRIQhBEhCEESEIQRIQhBEhCEESEIQRf/Z"/>
          <p:cNvSpPr>
            <a:spLocks noChangeAspect="1" noChangeArrowheads="1"/>
          </p:cNvSpPr>
          <p:nvPr/>
        </p:nvSpPr>
        <p:spPr bwMode="auto">
          <a:xfrm>
            <a:off x="307975" y="-1722438"/>
            <a:ext cx="5486400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CEB5DE-FD56-412B-BDDD-CFD9FFE83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1032168" y="1338713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rozszerzenia: j. obcy, *matematyka lub *biologia lub *geografia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zawartości 2"/>
          <p:cNvSpPr>
            <a:spLocks noGrp="1"/>
          </p:cNvSpPr>
          <p:nvPr>
            <p:ph idx="1"/>
          </p:nvPr>
        </p:nvSpPr>
        <p:spPr>
          <a:xfrm>
            <a:off x="468312" y="1628775"/>
            <a:ext cx="8424167" cy="50403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pl-PL" sz="2000" b="1" dirty="0"/>
              <a:t>                                        </a:t>
            </a:r>
            <a:endParaRPr lang="pl-PL" sz="2000" b="1" u="sng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sz="2000" b="1" u="sng" dirty="0">
                <a:latin typeface="Arial Black" panose="020B0A04020102020204" pitchFamily="34" charset="0"/>
              </a:rPr>
              <a:t>PROPONUJEMY W RAMACH ZAJĘĆ:</a:t>
            </a:r>
          </a:p>
          <a:p>
            <a:pPr eaLnBrk="1" hangingPunct="1">
              <a:defRPr/>
            </a:pPr>
            <a:r>
              <a:rPr lang="pl-PL" sz="2000" dirty="0"/>
              <a:t>spotkania z  profesjonalistami z dziedziny nauk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społecznych i prawa, </a:t>
            </a:r>
          </a:p>
          <a:p>
            <a:pPr eaLnBrk="1" hangingPunct="1">
              <a:defRPr/>
            </a:pPr>
            <a:r>
              <a:rPr lang="pl-PL" sz="2000" dirty="0"/>
              <a:t>lepszego zrozumienia otaczającej nas prawno-społecznej </a:t>
            </a:r>
          </a:p>
          <a:p>
            <a:pPr marL="0" indent="0" eaLnBrk="1" hangingPunct="1">
              <a:buNone/>
              <a:defRPr/>
            </a:pPr>
            <a:r>
              <a:rPr lang="pl-PL" sz="2000" dirty="0"/>
              <a:t>     i politycznej </a:t>
            </a:r>
            <a:r>
              <a:rPr lang="pl-PL" sz="2000" dirty="0" smtClean="0"/>
              <a:t>rzeczywistości w Polsce i UE,</a:t>
            </a:r>
            <a:endParaRPr lang="pl-PL" sz="2000" dirty="0"/>
          </a:p>
          <a:p>
            <a:pPr eaLnBrk="1" hangingPunct="1">
              <a:defRPr/>
            </a:pPr>
            <a:r>
              <a:rPr lang="pl-PL" sz="2000" dirty="0" smtClean="0"/>
              <a:t>poszerzanie </a:t>
            </a:r>
            <a:r>
              <a:rPr lang="pl-PL" sz="2000" dirty="0"/>
              <a:t>wiedzy i rozwijanie posiadanych umiejętności </a:t>
            </a:r>
            <a:br>
              <a:rPr lang="pl-PL" sz="2000" dirty="0"/>
            </a:br>
            <a:r>
              <a:rPr lang="pl-PL" sz="2000" dirty="0"/>
              <a:t>w zakresie przedmiotów humanistycznych</a:t>
            </a:r>
            <a:r>
              <a:rPr lang="pl-PL" sz="2000" dirty="0" smtClean="0"/>
              <a:t>,</a:t>
            </a:r>
          </a:p>
          <a:p>
            <a:pPr eaLnBrk="1" hangingPunct="1">
              <a:defRPr/>
            </a:pPr>
            <a:r>
              <a:rPr lang="pl-PL" sz="2000" dirty="0"/>
              <a:t>wprowadzenie w świat mediów, telewizja, radio i prasa,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pl-PL" sz="2000" b="1" u="sng" dirty="0" smtClean="0">
                <a:solidFill>
                  <a:srgbClr val="FF0000"/>
                </a:solidFill>
              </a:rPr>
              <a:t>Profil </a:t>
            </a:r>
            <a:r>
              <a:rPr lang="pl-PL" sz="2000" b="1" u="sng" dirty="0">
                <a:solidFill>
                  <a:srgbClr val="FF0000"/>
                </a:solidFill>
              </a:rPr>
              <a:t>przygotowuje do studiów na kierunkach: </a:t>
            </a:r>
          </a:p>
          <a:p>
            <a:pPr marL="0" indent="0" algn="r" eaLnBrk="1" hangingPunct="1">
              <a:buNone/>
              <a:defRPr/>
            </a:pP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humanistycznych, dziennikarskich</a:t>
            </a:r>
            <a:endParaRPr lang="pl-PL" sz="1200" b="1" dirty="0"/>
          </a:p>
          <a:p>
            <a:pPr marL="0" indent="0" algn="r" eaLnBrk="1" hangingPunct="1">
              <a:buFontTx/>
              <a:buNone/>
              <a:defRPr/>
            </a:pP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socjologia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, politologia, prawo,  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europeistyka, psychologia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języki obce</a:t>
            </a:r>
            <a:r>
              <a:rPr lang="pl-PL" sz="18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pl-PL" sz="1100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71600" y="253498"/>
            <a:ext cx="7950931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KLASA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LO B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pl-PL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449447-EC38-4708-B5FE-45F162593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6038" y="1708046"/>
            <a:ext cx="1914705" cy="143303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331640" y="133871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rozszerzenia: j. obcy, *WOS lub *historia lub *j. polski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51650" cy="47039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endParaRPr lang="pl-PL" sz="2000" b="1" u="sng" dirty="0"/>
          </a:p>
          <a:p>
            <a:pPr marL="0" indent="0" eaLnBrk="1" hangingPunct="1">
              <a:buFontTx/>
              <a:buNone/>
              <a:defRPr/>
            </a:pPr>
            <a:r>
              <a:rPr lang="pl-PL" sz="2000" b="1" u="sng" dirty="0">
                <a:latin typeface="Arial Black" panose="020B0A04020102020204" pitchFamily="34" charset="0"/>
              </a:rPr>
              <a:t>PROPONUJEMY </a:t>
            </a:r>
            <a:r>
              <a:rPr lang="pl-PL" sz="2000" b="1" u="sng" dirty="0" smtClean="0">
                <a:latin typeface="Arial Black" panose="020B0A04020102020204" pitchFamily="34" charset="0"/>
              </a:rPr>
              <a:t>możliwość:</a:t>
            </a:r>
            <a:endParaRPr lang="pl-PL" sz="2000" dirty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pl-PL" sz="2000" dirty="0" smtClean="0"/>
              <a:t>rozwijania </a:t>
            </a:r>
            <a:r>
              <a:rPr lang="pl-PL" sz="2000" dirty="0"/>
              <a:t>znajomości języków obcych, </a:t>
            </a:r>
            <a:endParaRPr lang="pl-PL" sz="2000" dirty="0" smtClean="0"/>
          </a:p>
          <a:p>
            <a:pPr eaLnBrk="1" hangingPunct="1">
              <a:defRPr/>
            </a:pPr>
            <a:r>
              <a:rPr lang="pl-PL" sz="2000" dirty="0" smtClean="0"/>
              <a:t>Rozszerzania zainteresowań filologicznych</a:t>
            </a:r>
            <a:endParaRPr lang="pl-PL" sz="2000" dirty="0"/>
          </a:p>
          <a:p>
            <a:pPr eaLnBrk="1" hangingPunct="1">
              <a:defRPr/>
            </a:pPr>
            <a:r>
              <a:rPr lang="pl-PL" sz="2000" dirty="0"/>
              <a:t>praktycznego wykorzystania wiedzy z zakresu geografii,</a:t>
            </a:r>
            <a:br>
              <a:rPr lang="pl-PL" sz="2000" dirty="0"/>
            </a:br>
            <a:r>
              <a:rPr lang="pl-PL" sz="2000" dirty="0" smtClean="0"/>
              <a:t>ekologii,</a:t>
            </a:r>
          </a:p>
          <a:p>
            <a:pPr eaLnBrk="1" hangingPunct="1">
              <a:defRPr/>
            </a:pPr>
            <a:r>
              <a:rPr lang="pl-PL" sz="2000" dirty="0" smtClean="0"/>
              <a:t>zgłębiania wiadomości </a:t>
            </a:r>
            <a:r>
              <a:rPr lang="pl-PL" sz="2000" dirty="0"/>
              <a:t>o kulturze regionu, kraju, UE i świata</a:t>
            </a:r>
            <a:r>
              <a:rPr lang="pl-PL" sz="2000" dirty="0" smtClean="0"/>
              <a:t>,</a:t>
            </a:r>
          </a:p>
          <a:p>
            <a:pPr eaLnBrk="1" hangingPunct="1">
              <a:defRPr/>
            </a:pPr>
            <a:r>
              <a:rPr lang="pl-PL" sz="2000" dirty="0" smtClean="0"/>
              <a:t>opanowania wiedzy z dziedziny przedmiotów przyrodniczych</a:t>
            </a:r>
            <a:endParaRPr lang="pl-PL" sz="2000" dirty="0"/>
          </a:p>
          <a:p>
            <a:pPr eaLnBrk="1" hangingPunct="1">
              <a:defRPr/>
            </a:pPr>
            <a:endParaRPr lang="pl-PL" sz="2000" dirty="0"/>
          </a:p>
          <a:p>
            <a:pPr marL="0" indent="0" eaLnBrk="1" hangingPunct="1">
              <a:buFontTx/>
              <a:buNone/>
              <a:defRPr/>
            </a:pPr>
            <a:endParaRPr lang="pl-PL" sz="1600" b="1" dirty="0"/>
          </a:p>
          <a:p>
            <a:pPr marL="0" indent="0" algn="r" eaLnBrk="1" hangingPunct="1">
              <a:buFontTx/>
              <a:buNone/>
              <a:defRPr/>
            </a:pPr>
            <a:r>
              <a:rPr lang="pl-PL" sz="2000" b="1" u="sng" dirty="0">
                <a:solidFill>
                  <a:srgbClr val="FF0000"/>
                </a:solidFill>
              </a:rPr>
              <a:t>Profil przygotowuje do studiów na kierunkach: </a:t>
            </a:r>
          </a:p>
          <a:p>
            <a:pPr marL="0" indent="0" algn="r" eaLnBrk="1" hangingPunct="1">
              <a:buNone/>
              <a:defRPr/>
            </a:pP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europeistyka, turystyka 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i rekreacja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pl-PL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 eaLnBrk="1" hangingPunct="1">
              <a:buFontTx/>
              <a:buNone/>
              <a:defRPr/>
            </a:pP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filologia angielska, filologia germańska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geologia, kartografia, geodezja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  <a:p>
            <a:pPr marL="0" indent="0" algn="ctr" eaLnBrk="1" hangingPunct="1">
              <a:buFontTx/>
              <a:buNone/>
              <a:defRPr/>
            </a:pPr>
            <a:endParaRPr lang="pl-PL" sz="2000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39552" y="228898"/>
            <a:ext cx="8397732" cy="1152227"/>
          </a:xfrm>
          <a:solidFill>
            <a:schemeClr val="accent6">
              <a:lumMod val="75000"/>
            </a:schemeClr>
          </a:solidFill>
          <a:ln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KLASA   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LO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pl-PL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C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pl-PL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6142125-125D-472F-AFCA-310D82A78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2123728" y="133871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rozszerzenia: j. obcy, *geografia lub *j. </a:t>
            </a:r>
            <a:r>
              <a:rPr lang="pl-PL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polski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9715" y="250734"/>
            <a:ext cx="8208912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 PO LEKCJACH ?</a:t>
            </a:r>
          </a:p>
        </p:txBody>
      </p:sp>
      <p:graphicFrame>
        <p:nvGraphicFramePr>
          <p:cNvPr id="38923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56599"/>
              </p:ext>
            </p:extLst>
          </p:nvPr>
        </p:nvGraphicFramePr>
        <p:xfrm>
          <a:off x="145373" y="1772816"/>
          <a:ext cx="8712646" cy="4608661"/>
        </p:xfrm>
        <a:graphic>
          <a:graphicData uri="http://schemas.openxmlformats.org/drawingml/2006/table">
            <a:tbl>
              <a:tblPr/>
              <a:tblGrid>
                <a:gridCol w="360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8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Rozwijanie własnych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zainteresowań jest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niezmiernie ważne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 życiu każdego człowieka.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fakultety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 poziomie podstawowym </a:t>
                      </a:r>
                      <a:b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 rozszerzonym przygotowujące do egzaminu </a:t>
                      </a: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maturalnego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zajęcia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tematyczne </a:t>
                      </a:r>
                      <a:b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 przedmiotowe przygotowujące do konkursów i </a:t>
                      </a: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olimpiad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zajęcia sportowe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Kółko wokalne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Kabaret „Nieogarnięci”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Szkolny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Klub </a:t>
                      </a: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Wolontariusza 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Jednostka </a:t>
                      </a: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Strzelecka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Kurs Prawa </a:t>
                      </a: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Jazdy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925" name="Picture 13" descr="czas_wolny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838" y="3400696"/>
            <a:ext cx="2448272" cy="1836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3CDFE2-C6A5-48BE-9DF0-85FC497CF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72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920880" cy="1143000"/>
          </a:xfrm>
          <a:solidFill>
            <a:schemeClr val="accent6">
              <a:lumMod val="75000"/>
            </a:schemeClr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AKCJE CHARYTATYWNE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8" b="13865"/>
          <a:stretch/>
        </p:blipFill>
        <p:spPr bwMode="auto">
          <a:xfrm>
            <a:off x="145373" y="1676928"/>
            <a:ext cx="8807283" cy="4776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E3E8D81-7513-445D-8F32-C4BE4BA4E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" y="121089"/>
            <a:ext cx="1402291" cy="14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09549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5439</TotalTime>
  <Words>1251</Words>
  <Application>Microsoft Office PowerPoint</Application>
  <PresentationFormat>Pokaz na ekranie (4:3)</PresentationFormat>
  <Paragraphs>420</Paragraphs>
  <Slides>40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9" baseType="lpstr">
      <vt:lpstr>Aharoni</vt:lpstr>
      <vt:lpstr>Arial</vt:lpstr>
      <vt:lpstr>Arial Black</vt:lpstr>
      <vt:lpstr>Arial Narrow</vt:lpstr>
      <vt:lpstr>Calibri</vt:lpstr>
      <vt:lpstr>Franklin Gothic Heavy</vt:lpstr>
      <vt:lpstr>Times New Roman</vt:lpstr>
      <vt:lpstr>Wingdings</vt:lpstr>
      <vt:lpstr>Diseño predeterminado</vt:lpstr>
      <vt:lpstr>Prezentacja programu PowerPoint</vt:lpstr>
      <vt:lpstr>TYPY SZKÓŁ</vt:lpstr>
      <vt:lpstr>INFORMACJE O SZKOŁACH  ŚREDNICH </vt:lpstr>
      <vt:lpstr>  LICEUM OGÓLNOKSZTAŁCĄCE</vt:lpstr>
      <vt:lpstr> KLASA   LO A  </vt:lpstr>
      <vt:lpstr> KLASA   LO B </vt:lpstr>
      <vt:lpstr> KLASA   LO C </vt:lpstr>
      <vt:lpstr>CO PO LEKCJACH ?</vt:lpstr>
      <vt:lpstr>AKCJE CHARYTATYWNE</vt:lpstr>
      <vt:lpstr>Prezentacja programu PowerPoint</vt:lpstr>
      <vt:lpstr>PROJEKTY  Erasmus+</vt:lpstr>
      <vt:lpstr>Prezentacja programu PowerPoint</vt:lpstr>
      <vt:lpstr>Prezentacja programu PowerPoint</vt:lpstr>
      <vt:lpstr>Prezentacja programu PowerPoint</vt:lpstr>
      <vt:lpstr>FAJNE STUDNIÓWKI</vt:lpstr>
      <vt:lpstr>„LICEALIA i TECHNIKALIA”</vt:lpstr>
      <vt:lpstr>TECHNIKUM</vt:lpstr>
      <vt:lpstr>TECHNIK MECHANIK</vt:lpstr>
      <vt:lpstr>TECHNIK     POJAZDÓW SAMOCHODOWYCH</vt:lpstr>
      <vt:lpstr>TECHNIK INFORMATYK</vt:lpstr>
      <vt:lpstr>TECHNIK EKONOMISTA</vt:lpstr>
      <vt:lpstr>  TECHNIK HOTELARSTWA</vt:lpstr>
      <vt:lpstr>TECHNIK HANDLOWIEC</vt:lpstr>
      <vt:lpstr>UMIEMY SIĘ UCZYĆ</vt:lpstr>
      <vt:lpstr>UMIEMY SIĘ BAWIĆ</vt:lpstr>
      <vt:lpstr>   SZKOŁA BRANŻOWA I STOPNIA      </vt:lpstr>
      <vt:lpstr>MECHANIK  POJAZDÓW SAMOCHODOWYCH</vt:lpstr>
      <vt:lpstr>MECHANIK - MONTER  MASZYN I URZĄDZEŃ</vt:lpstr>
      <vt:lpstr>SPRZEDAWCA</vt:lpstr>
      <vt:lpstr>ŚLUSARZ</vt:lpstr>
      <vt:lpstr>KLASA WIELOZAWODOWA</vt:lpstr>
      <vt:lpstr>WSPÓŁPRACUJEMY</vt:lpstr>
      <vt:lpstr>PROJEKTY  8.6 i 8.9</vt:lpstr>
      <vt:lpstr>     DODATKOWE KWALIFIKACJE</vt:lpstr>
      <vt:lpstr>STAŻE - PRACUJEMY</vt:lpstr>
      <vt:lpstr>Prezentacja programu PowerPoint</vt:lpstr>
      <vt:lpstr>    SAMORZĄD UCZNIOWSKI </vt:lpstr>
      <vt:lpstr>BIBLIOTEKA</vt:lpstr>
      <vt:lpstr>  KABARET „Nieogarnięci”</vt:lpstr>
      <vt:lpstr>GAZETKA „SQLPRESS”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zsipobarlinek@o2.pl</cp:lastModifiedBy>
  <cp:revision>636</cp:revision>
  <cp:lastPrinted>2022-02-22T08:30:14Z</cp:lastPrinted>
  <dcterms:created xsi:type="dcterms:W3CDTF">2010-05-23T14:28:12Z</dcterms:created>
  <dcterms:modified xsi:type="dcterms:W3CDTF">2022-04-13T08:51:42Z</dcterms:modified>
</cp:coreProperties>
</file>