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6" r:id="rId2"/>
    <p:sldId id="270" r:id="rId3"/>
    <p:sldId id="263" r:id="rId4"/>
    <p:sldId id="269" r:id="rId5"/>
    <p:sldId id="272" r:id="rId6"/>
    <p:sldId id="274" r:id="rId7"/>
    <p:sldId id="275" r:id="rId8"/>
    <p:sldId id="271" r:id="rId9"/>
    <p:sldId id="273" r:id="rId10"/>
    <p:sldId id="277" r:id="rId11"/>
    <p:sldId id="276" r:id="rId12"/>
    <p:sldId id="262" r:id="rId13"/>
    <p:sldId id="264" r:id="rId14"/>
    <p:sldId id="265" r:id="rId15"/>
    <p:sldId id="266" r:id="rId16"/>
    <p:sldId id="258" r:id="rId17"/>
    <p:sldId id="279" r:id="rId18"/>
    <p:sldId id="267" r:id="rId19"/>
    <p:sldId id="259" r:id="rId20"/>
    <p:sldId id="268" r:id="rId21"/>
    <p:sldId id="260" r:id="rId22"/>
    <p:sldId id="261" r:id="rId23"/>
    <p:sldId id="280" r:id="rId24"/>
    <p:sldId id="257" r:id="rId25"/>
    <p:sldId id="278" r:id="rId26"/>
    <p:sldId id="281" r:id="rId27"/>
    <p:sldId id="284" r:id="rId28"/>
    <p:sldId id="282"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pl-PL"/>
              <a:t>Kliknij, aby edytować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713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9440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pl-PL"/>
              <a:t>Kliknij, aby edytować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98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pl-PL"/>
              <a:t>Kliknij, aby edytować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2268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pl-PL"/>
              <a:t>Kliknij, aby edytować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2128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pl-PL"/>
              <a:t>Kliknij, aby edytować styl</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6825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pl-PL"/>
              <a:t>Kliknij, aby edytować styl</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2166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7963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870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753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pl-PL"/>
              <a:t>Kliknij, aby edytować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63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760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077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6267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021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pl-PL"/>
              <a:t>Kliknij, aby edytować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1499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pl-PL"/>
              <a:t>Kliknij, aby edytować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1952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9/4/2020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427664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Uja-IaIUlM"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6.wmf"/></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7.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55C732-3264-4614-8316-41F754837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9C7C6ED-4EA1-4532-A820-59A8ADEEE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2" name="Picture 11">
              <a:extLst>
                <a:ext uri="{FF2B5EF4-FFF2-40B4-BE49-F238E27FC236}">
                  <a16:creationId xmlns:a16="http://schemas.microsoft.com/office/drawing/2014/main" id="{3A197BB7-B689-4B37-8BE2-FC23F6ED64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2">
              <a:extLst>
                <a:ext uri="{FF2B5EF4-FFF2-40B4-BE49-F238E27FC236}">
                  <a16:creationId xmlns:a16="http://schemas.microsoft.com/office/drawing/2014/main" id="{E93E4556-7891-471E-B9B7-A38508C75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6F9C6176-D87B-4D8F-8BC3-FE6DF55C4E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 name="Picture 14">
              <a:extLst>
                <a:ext uri="{FF2B5EF4-FFF2-40B4-BE49-F238E27FC236}">
                  <a16:creationId xmlns:a16="http://schemas.microsoft.com/office/drawing/2014/main" id="{B838BA48-DDFB-46B3-9EF6-031C91D279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Podtytuł 2">
            <a:extLst>
              <a:ext uri="{FF2B5EF4-FFF2-40B4-BE49-F238E27FC236}">
                <a16:creationId xmlns:a16="http://schemas.microsoft.com/office/drawing/2014/main" id="{C1552C17-0EA5-4140-87D4-9C4D197ED759}"/>
              </a:ext>
            </a:extLst>
          </p:cNvPr>
          <p:cNvSpPr>
            <a:spLocks noGrp="1"/>
          </p:cNvSpPr>
          <p:nvPr>
            <p:ph type="subTitle" idx="1"/>
          </p:nvPr>
        </p:nvSpPr>
        <p:spPr>
          <a:xfrm>
            <a:off x="1298448" y="4701360"/>
            <a:ext cx="9603727" cy="1228015"/>
          </a:xfrm>
        </p:spPr>
        <p:txBody>
          <a:bodyPr>
            <a:normAutofit/>
          </a:bodyPr>
          <a:lstStyle/>
          <a:p>
            <a:pPr>
              <a:lnSpc>
                <a:spcPct val="90000"/>
              </a:lnSpc>
            </a:pPr>
            <a:r>
              <a:rPr lang="pl-PL" sz="4400" b="1" dirty="0">
                <a:solidFill>
                  <a:srgbClr val="000000"/>
                </a:solidFill>
                <a:effectLst>
                  <a:outerShdw blurRad="38100" dist="38100" dir="2700000" algn="tl">
                    <a:srgbClr val="000000">
                      <a:alpha val="43137"/>
                    </a:srgbClr>
                  </a:outerShdw>
                </a:effectLst>
              </a:rPr>
              <a:t>5 września 2020</a:t>
            </a:r>
          </a:p>
        </p:txBody>
      </p:sp>
      <p:sp>
        <p:nvSpPr>
          <p:cNvPr id="22" name="Rectangle 16">
            <a:extLst>
              <a:ext uri="{FF2B5EF4-FFF2-40B4-BE49-F238E27FC236}">
                <a16:creationId xmlns:a16="http://schemas.microsoft.com/office/drawing/2014/main" id="{4AD786D6-2C42-45AF-888B-F2038C4D0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9999652"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110BA997-B2ED-47A7-9FBA-9506E22E24E8}"/>
              </a:ext>
            </a:extLst>
          </p:cNvPr>
          <p:cNvPicPr>
            <a:picLocks noChangeAspect="1"/>
          </p:cNvPicPr>
          <p:nvPr/>
        </p:nvPicPr>
        <p:blipFill rotWithShape="1">
          <a:blip r:embed="rId5"/>
          <a:srcRect t="2284" r="2" b="2"/>
          <a:stretch/>
        </p:blipFill>
        <p:spPr>
          <a:xfrm>
            <a:off x="3259319" y="1410207"/>
            <a:ext cx="5679725" cy="2455875"/>
          </a:xfrm>
          <a:prstGeom prst="rect">
            <a:avLst/>
          </a:prstGeom>
        </p:spPr>
      </p:pic>
      <p:cxnSp>
        <p:nvCxnSpPr>
          <p:cNvPr id="19" name="Straight Connector 18">
            <a:extLst>
              <a:ext uri="{FF2B5EF4-FFF2-40B4-BE49-F238E27FC236}">
                <a16:creationId xmlns:a16="http://schemas.microsoft.com/office/drawing/2014/main" id="{B8D6659D-FA60-4C6D-A9F6-063E294AA1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8448" y="5501254"/>
            <a:ext cx="960372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527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30BCDD3F-E0A5-4256-A73F-F93ACC3C8EEC}"/>
              </a:ext>
            </a:extLst>
          </p:cNvPr>
          <p:cNvSpPr>
            <a:spLocks noGrp="1"/>
          </p:cNvSpPr>
          <p:nvPr>
            <p:ph type="title"/>
          </p:nvPr>
        </p:nvSpPr>
        <p:spPr>
          <a:xfrm>
            <a:off x="7199790" y="982132"/>
            <a:ext cx="4237196" cy="1303867"/>
          </a:xfrm>
        </p:spPr>
        <p:txBody>
          <a:bodyPr>
            <a:normAutofit/>
          </a:bodyPr>
          <a:lstStyle/>
          <a:p>
            <a:pPr>
              <a:lnSpc>
                <a:spcPct val="90000"/>
              </a:lnSpc>
            </a:pPr>
            <a:r>
              <a:rPr lang="pl-PL" sz="2400" b="1" i="1" dirty="0">
                <a:solidFill>
                  <a:srgbClr val="FF0000"/>
                </a:solidFill>
              </a:rPr>
              <a:t>„Wesele” </a:t>
            </a:r>
            <a:r>
              <a:rPr lang="pl-PL" sz="2400" b="1" dirty="0">
                <a:solidFill>
                  <a:schemeClr val="tx1"/>
                </a:solidFill>
              </a:rPr>
              <a:t>Stanisława Wyspiańskiego </a:t>
            </a:r>
            <a:r>
              <a:rPr lang="pl-PL" sz="2100" b="1" dirty="0">
                <a:solidFill>
                  <a:schemeClr val="tx1"/>
                </a:solidFill>
              </a:rPr>
              <a:t>- lekturą Narodowego Czytania w 2017 roku.</a:t>
            </a:r>
          </a:p>
        </p:txBody>
      </p:sp>
      <p:sp>
        <p:nvSpPr>
          <p:cNvPr id="17" name="Rectangle 16">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D4957C8A-2B28-43B1-916F-CD08031589D3}"/>
              </a:ext>
            </a:extLst>
          </p:cNvPr>
          <p:cNvPicPr>
            <a:picLocks noChangeAspect="1"/>
          </p:cNvPicPr>
          <p:nvPr/>
        </p:nvPicPr>
        <p:blipFill rotWithShape="1">
          <a:blip r:embed="rId5"/>
          <a:srcRect l="10305" r="14456" b="1"/>
          <a:stretch/>
        </p:blipFill>
        <p:spPr>
          <a:xfrm>
            <a:off x="1412683" y="1410208"/>
            <a:ext cx="5278777" cy="3858780"/>
          </a:xfrm>
          <a:prstGeom prst="rect">
            <a:avLst/>
          </a:prstGeom>
        </p:spPr>
      </p:pic>
      <p:cxnSp>
        <p:nvCxnSpPr>
          <p:cNvPr id="19" name="Straight Connector 18">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3ACC9AA6-7341-45CB-B2C6-94D9BD257BCD}"/>
              </a:ext>
            </a:extLst>
          </p:cNvPr>
          <p:cNvSpPr>
            <a:spLocks noGrp="1"/>
          </p:cNvSpPr>
          <p:nvPr>
            <p:ph idx="1"/>
          </p:nvPr>
        </p:nvSpPr>
        <p:spPr>
          <a:xfrm>
            <a:off x="7355370" y="2556932"/>
            <a:ext cx="3990292" cy="3318936"/>
          </a:xfrm>
        </p:spPr>
        <p:txBody>
          <a:bodyPr>
            <a:normAutofit/>
          </a:bodyPr>
          <a:lstStyle/>
          <a:p>
            <a:pPr marL="0" indent="0" algn="ctr">
              <a:lnSpc>
                <a:spcPct val="90000"/>
              </a:lnSpc>
              <a:buNone/>
            </a:pPr>
            <a:r>
              <a:rPr lang="pl-PL" b="1" i="1" dirty="0"/>
              <a:t>„Serdecznie zapraszam wszystkich Państwa do wspólnego czytania Wesela, do lektury, która wydobędzie różnorodność bohaterów, wyjątkową scenerię, bogactwo odniesień” </a:t>
            </a:r>
            <a:r>
              <a:rPr lang="pl-PL" sz="2000" dirty="0"/>
              <a:t>– napisał w liście inaugurującym akcję Prezydent RP Andrzej Duda.</a:t>
            </a:r>
          </a:p>
        </p:txBody>
      </p:sp>
    </p:spTree>
    <p:extLst>
      <p:ext uri="{BB962C8B-B14F-4D97-AF65-F5344CB8AC3E}">
        <p14:creationId xmlns:p14="http://schemas.microsoft.com/office/powerpoint/2010/main" val="4178682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428C1455-18F2-4B6A-B07E-2B31728BC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28">
            <a:extLst>
              <a:ext uri="{FF2B5EF4-FFF2-40B4-BE49-F238E27FC236}">
                <a16:creationId xmlns:a16="http://schemas.microsoft.com/office/drawing/2014/main" id="{74C7D59C-11EB-4B8B-B5DD-A73CB6958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0" name="Picture 29">
              <a:extLst>
                <a:ext uri="{FF2B5EF4-FFF2-40B4-BE49-F238E27FC236}">
                  <a16:creationId xmlns:a16="http://schemas.microsoft.com/office/drawing/2014/main" id="{246E6BC9-FAE3-4F4B-B4B0-78753079BD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30">
              <a:extLst>
                <a:ext uri="{FF2B5EF4-FFF2-40B4-BE49-F238E27FC236}">
                  <a16:creationId xmlns:a16="http://schemas.microsoft.com/office/drawing/2014/main" id="{A969418E-DB10-4886-85CE-BB603C895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2" name="Picture 31">
              <a:extLst>
                <a:ext uri="{FF2B5EF4-FFF2-40B4-BE49-F238E27FC236}">
                  <a16:creationId xmlns:a16="http://schemas.microsoft.com/office/drawing/2014/main" id="{9B775CB6-A84D-4EFF-AA4B-123FD2944E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3" name="Picture 32">
              <a:extLst>
                <a:ext uri="{FF2B5EF4-FFF2-40B4-BE49-F238E27FC236}">
                  <a16:creationId xmlns:a16="http://schemas.microsoft.com/office/drawing/2014/main" id="{0297512A-9FDF-4EA1-8247-FA7BE647B5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311B8686-0D21-4E55-9771-D410DAF2F463}"/>
              </a:ext>
            </a:extLst>
          </p:cNvPr>
          <p:cNvSpPr>
            <a:spLocks noGrp="1"/>
          </p:cNvSpPr>
          <p:nvPr>
            <p:ph type="title"/>
          </p:nvPr>
        </p:nvSpPr>
        <p:spPr>
          <a:xfrm>
            <a:off x="6412198" y="982132"/>
            <a:ext cx="4752626" cy="1303867"/>
          </a:xfrm>
        </p:spPr>
        <p:txBody>
          <a:bodyPr>
            <a:noAutofit/>
          </a:bodyPr>
          <a:lstStyle/>
          <a:p>
            <a:r>
              <a:rPr lang="pl-PL" sz="3200" dirty="0"/>
              <a:t>2017 rok- </a:t>
            </a:r>
            <a:r>
              <a:rPr lang="pl-PL" sz="3200" b="1" dirty="0">
                <a:solidFill>
                  <a:srgbClr val="FF0000"/>
                </a:solidFill>
              </a:rPr>
              <a:t>„Przedwiośnie” Stefana Żeromskiego</a:t>
            </a:r>
          </a:p>
        </p:txBody>
      </p:sp>
      <p:sp>
        <p:nvSpPr>
          <p:cNvPr id="42" name="Rectangle 34">
            <a:extLst>
              <a:ext uri="{FF2B5EF4-FFF2-40B4-BE49-F238E27FC236}">
                <a16:creationId xmlns:a16="http://schemas.microsoft.com/office/drawing/2014/main" id="{829FB2B0-46A7-41CD-996A-B837EB0B4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976495"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593735B-142F-4703-AF97-9E4693978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3147" y="1254050"/>
            <a:ext cx="2021427"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a:extLst>
              <a:ext uri="{FF2B5EF4-FFF2-40B4-BE49-F238E27FC236}">
                <a16:creationId xmlns:a16="http://schemas.microsoft.com/office/drawing/2014/main" id="{47BF3682-AE1C-4B88-ACE9-08FF67EBFAB1}"/>
              </a:ext>
            </a:extLst>
          </p:cNvPr>
          <p:cNvPicPr>
            <a:picLocks noChangeAspect="1"/>
          </p:cNvPicPr>
          <p:nvPr/>
        </p:nvPicPr>
        <p:blipFill rotWithShape="1">
          <a:blip r:embed="rId5"/>
          <a:srcRect r="10762" b="5"/>
          <a:stretch/>
        </p:blipFill>
        <p:spPr>
          <a:xfrm>
            <a:off x="3893147" y="1254050"/>
            <a:ext cx="2021427" cy="1511938"/>
          </a:xfrm>
          <a:prstGeom prst="rect">
            <a:avLst/>
          </a:prstGeom>
        </p:spPr>
      </p:pic>
      <p:cxnSp>
        <p:nvCxnSpPr>
          <p:cNvPr id="39" name="Straight Connector 38">
            <a:extLst>
              <a:ext uri="{FF2B5EF4-FFF2-40B4-BE49-F238E27FC236}">
                <a16:creationId xmlns:a16="http://schemas.microsoft.com/office/drawing/2014/main" id="{6D0B581B-6F81-44B8-8D75-3D6C15057D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951" y="2400639"/>
            <a:ext cx="4389120" cy="0"/>
          </a:xfrm>
          <a:prstGeom prst="line">
            <a:avLst/>
          </a:prstGeom>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F877318F-7135-4A7B-9C3B-68736EED2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209" y="3922106"/>
            <a:ext cx="2494212"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id="{146BA1E7-189B-423B-B119-E6A6A3F401FC}"/>
              </a:ext>
            </a:extLst>
          </p:cNvPr>
          <p:cNvPicPr>
            <a:picLocks noChangeAspect="1"/>
          </p:cNvPicPr>
          <p:nvPr/>
        </p:nvPicPr>
        <p:blipFill rotWithShape="1">
          <a:blip r:embed="rId6"/>
          <a:srcRect t="9064" r="8" b="8"/>
          <a:stretch/>
        </p:blipFill>
        <p:spPr>
          <a:xfrm>
            <a:off x="1247209" y="3922106"/>
            <a:ext cx="2494212" cy="1655734"/>
          </a:xfrm>
          <a:prstGeom prst="rect">
            <a:avLst/>
          </a:prstGeom>
        </p:spPr>
      </p:pic>
      <p:pic>
        <p:nvPicPr>
          <p:cNvPr id="4" name="Symbol zastępczy zawartości 3">
            <a:extLst>
              <a:ext uri="{FF2B5EF4-FFF2-40B4-BE49-F238E27FC236}">
                <a16:creationId xmlns:a16="http://schemas.microsoft.com/office/drawing/2014/main" id="{ECC6C92E-7981-4629-864F-D794C62CF18C}"/>
              </a:ext>
            </a:extLst>
          </p:cNvPr>
          <p:cNvPicPr>
            <a:picLocks noChangeAspect="1"/>
          </p:cNvPicPr>
          <p:nvPr/>
        </p:nvPicPr>
        <p:blipFill rotWithShape="1">
          <a:blip r:embed="rId7"/>
          <a:srcRect l="29993" r="21756" b="-1"/>
          <a:stretch/>
        </p:blipFill>
        <p:spPr>
          <a:xfrm>
            <a:off x="3910152" y="2919155"/>
            <a:ext cx="1996622" cy="2658685"/>
          </a:xfrm>
          <a:prstGeom prst="rect">
            <a:avLst/>
          </a:prstGeom>
        </p:spPr>
      </p:pic>
      <p:sp>
        <p:nvSpPr>
          <p:cNvPr id="43" name="Content Placeholder 23">
            <a:extLst>
              <a:ext uri="{FF2B5EF4-FFF2-40B4-BE49-F238E27FC236}">
                <a16:creationId xmlns:a16="http://schemas.microsoft.com/office/drawing/2014/main" id="{27416BF0-610A-4677-A477-029D5C32150C}"/>
              </a:ext>
            </a:extLst>
          </p:cNvPr>
          <p:cNvSpPr>
            <a:spLocks noGrp="1"/>
          </p:cNvSpPr>
          <p:nvPr>
            <p:ph idx="1"/>
          </p:nvPr>
        </p:nvSpPr>
        <p:spPr>
          <a:xfrm>
            <a:off x="6412198" y="2556932"/>
            <a:ext cx="4752626" cy="3318936"/>
          </a:xfrm>
        </p:spPr>
        <p:txBody>
          <a:bodyPr>
            <a:normAutofit fontScale="92500" lnSpcReduction="20000"/>
          </a:bodyPr>
          <a:lstStyle/>
          <a:p>
            <a:pPr marL="0" indent="0" algn="ctr">
              <a:buNone/>
            </a:pPr>
            <a:r>
              <a:rPr lang="pl-PL" dirty="0">
                <a:solidFill>
                  <a:schemeClr val="tx1"/>
                </a:solidFill>
              </a:rPr>
              <a:t>Od początku trwania akcji Narodowe Czytanie, zgodnie z dotychczasową praktyką i specyfiką realizacji tego przedsięwzięcia, </a:t>
            </a:r>
            <a:r>
              <a:rPr lang="pl-PL" b="1" dirty="0">
                <a:solidFill>
                  <a:schemeClr val="tx1"/>
                </a:solidFill>
              </a:rPr>
              <a:t>w przypadku dłuższych utworów powieściowych Kancelaria Prezydenta RP zamawia u wybitnych znawców literatury adaptację lektury. </a:t>
            </a:r>
            <a:r>
              <a:rPr lang="pl-PL" dirty="0">
                <a:solidFill>
                  <a:schemeClr val="tx1"/>
                </a:solidFill>
              </a:rPr>
              <a:t>Adaptacja powstaje przede wszystkim na potrzeby warszawskiej odsłony akcji w Ogrodzie Saskim.</a:t>
            </a:r>
            <a:endParaRPr lang="en-US" dirty="0">
              <a:solidFill>
                <a:schemeClr val="tx1"/>
              </a:solidFill>
            </a:endParaRPr>
          </a:p>
        </p:txBody>
      </p:sp>
    </p:spTree>
    <p:extLst>
      <p:ext uri="{BB962C8B-B14F-4D97-AF65-F5344CB8AC3E}">
        <p14:creationId xmlns:p14="http://schemas.microsoft.com/office/powerpoint/2010/main" val="3381615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2" name="Picture 31">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 name="Picture 34">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7" name="Rectangle 36">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2">
            <a:extLst>
              <a:ext uri="{FF2B5EF4-FFF2-40B4-BE49-F238E27FC236}">
                <a16:creationId xmlns:a16="http://schemas.microsoft.com/office/drawing/2014/main" id="{822D6670-EB1F-4E27-9646-0A7D102766C4}"/>
              </a:ext>
            </a:extLst>
          </p:cNvPr>
          <p:cNvPicPr>
            <a:picLocks noChangeAspect="1"/>
          </p:cNvPicPr>
          <p:nvPr/>
        </p:nvPicPr>
        <p:blipFill>
          <a:blip r:embed="rId5"/>
          <a:stretch>
            <a:fillRect/>
          </a:stretch>
        </p:blipFill>
        <p:spPr>
          <a:xfrm>
            <a:off x="7188822" y="2747368"/>
            <a:ext cx="4362144" cy="2301031"/>
          </a:xfrm>
          <a:prstGeom prst="rect">
            <a:avLst/>
          </a:prstGeom>
        </p:spPr>
      </p:pic>
      <p:cxnSp>
        <p:nvCxnSpPr>
          <p:cNvPr id="39" name="Straight Connector 38">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Symbol zastępczy zawartości 4">
            <a:extLst>
              <a:ext uri="{FF2B5EF4-FFF2-40B4-BE49-F238E27FC236}">
                <a16:creationId xmlns:a16="http://schemas.microsoft.com/office/drawing/2014/main" id="{414E550D-AE0B-4BCA-A31C-9FFE389A716D}"/>
              </a:ext>
            </a:extLst>
          </p:cNvPr>
          <p:cNvPicPr>
            <a:picLocks noGrp="1" noChangeAspect="1"/>
          </p:cNvPicPr>
          <p:nvPr>
            <p:ph idx="1"/>
          </p:nvPr>
        </p:nvPicPr>
        <p:blipFill>
          <a:blip r:embed="rId6"/>
          <a:stretch>
            <a:fillRect/>
          </a:stretch>
        </p:blipFill>
        <p:spPr>
          <a:xfrm>
            <a:off x="1246135" y="1428750"/>
            <a:ext cx="5646593" cy="3743325"/>
          </a:xfrm>
          <a:prstGeom prst="rect">
            <a:avLst/>
          </a:prstGeom>
        </p:spPr>
      </p:pic>
    </p:spTree>
    <p:extLst>
      <p:ext uri="{BB962C8B-B14F-4D97-AF65-F5344CB8AC3E}">
        <p14:creationId xmlns:p14="http://schemas.microsoft.com/office/powerpoint/2010/main" val="51118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32" name="Picture 31">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 name="Picture 34">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7" name="Rectangle 36">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FD58C2B2-5900-43A0-A5A0-2C0F8ADF361B}"/>
              </a:ext>
            </a:extLst>
          </p:cNvPr>
          <p:cNvPicPr>
            <a:picLocks noChangeAspect="1"/>
          </p:cNvPicPr>
          <p:nvPr/>
        </p:nvPicPr>
        <p:blipFill rotWithShape="1">
          <a:blip r:embed="rId5"/>
          <a:srcRect l="12692" r="12" b="1"/>
          <a:stretch/>
        </p:blipFill>
        <p:spPr>
          <a:xfrm>
            <a:off x="1412683" y="1410208"/>
            <a:ext cx="2433793" cy="3858780"/>
          </a:xfrm>
          <a:prstGeom prst="rect">
            <a:avLst/>
          </a:prstGeom>
        </p:spPr>
      </p:pic>
      <p:cxnSp>
        <p:nvCxnSpPr>
          <p:cNvPr id="39" name="Straight Connector 38">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Symbol zastępczy zawartości 5">
            <a:extLst>
              <a:ext uri="{FF2B5EF4-FFF2-40B4-BE49-F238E27FC236}">
                <a16:creationId xmlns:a16="http://schemas.microsoft.com/office/drawing/2014/main" id="{68F7605C-F11F-4D53-B1EC-56DB2971D3A3}"/>
              </a:ext>
            </a:extLst>
          </p:cNvPr>
          <p:cNvSpPr>
            <a:spLocks noGrp="1"/>
          </p:cNvSpPr>
          <p:nvPr>
            <p:ph idx="1"/>
          </p:nvPr>
        </p:nvSpPr>
        <p:spPr>
          <a:xfrm>
            <a:off x="4636482" y="2556932"/>
            <a:ext cx="6260114" cy="3318936"/>
          </a:xfrm>
        </p:spPr>
        <p:txBody>
          <a:bodyPr>
            <a:normAutofit/>
          </a:bodyPr>
          <a:lstStyle/>
          <a:p>
            <a:pPr marL="0" indent="0" algn="ctr">
              <a:lnSpc>
                <a:spcPct val="90000"/>
              </a:lnSpc>
              <a:buNone/>
            </a:pPr>
            <a:r>
              <a:rPr lang="pl-PL" i="1" dirty="0"/>
              <a:t>Ich zwięzła forma idzie w parze z mistrzostwem stylu i plastycznością, która pozostawia w umysłach czytelników niezapomniane wrażenia. (…) Dziś teksty te nie straciły nic ze swej aktualności. Uczą nas, że w życiu powinniśmy kierować się szlachetnością i solidarnością, że nie wolno nam stracić wrażliwości na ludzką krzywdę ani zapomnieć o naszej historii </a:t>
            </a:r>
            <a:r>
              <a:rPr lang="pl-PL" sz="2000" dirty="0"/>
              <a:t>– </a:t>
            </a:r>
            <a:r>
              <a:rPr lang="pl-PL" sz="2000" b="1" dirty="0"/>
              <a:t>napisał w specjalnym liście Prezydent RP Andrzej Duda. </a:t>
            </a:r>
          </a:p>
        </p:txBody>
      </p:sp>
      <p:sp>
        <p:nvSpPr>
          <p:cNvPr id="7" name="Prostokąt 6">
            <a:extLst>
              <a:ext uri="{FF2B5EF4-FFF2-40B4-BE49-F238E27FC236}">
                <a16:creationId xmlns:a16="http://schemas.microsoft.com/office/drawing/2014/main" id="{D3457E54-6E1A-41D8-9FAF-0E720CD22EF3}"/>
              </a:ext>
            </a:extLst>
          </p:cNvPr>
          <p:cNvSpPr/>
          <p:nvPr/>
        </p:nvSpPr>
        <p:spPr>
          <a:xfrm>
            <a:off x="4636482" y="854970"/>
            <a:ext cx="6096000" cy="1569660"/>
          </a:xfrm>
          <a:prstGeom prst="rect">
            <a:avLst/>
          </a:prstGeom>
        </p:spPr>
        <p:txBody>
          <a:bodyPr>
            <a:spAutoFit/>
          </a:bodyPr>
          <a:lstStyle/>
          <a:p>
            <a:pPr algn="ctr"/>
            <a:r>
              <a:rPr lang="pl-PL" sz="2400" b="1" i="1" dirty="0">
                <a:solidFill>
                  <a:srgbClr val="FF0000"/>
                </a:solidFill>
              </a:rPr>
              <a:t>Jest to wybór tekstów, których wspólnym mianownikiem jest polskość w połączeniu z treściami uniwersalnymi, refleksją nad człowiekiem i społeczeństwem. </a:t>
            </a:r>
          </a:p>
        </p:txBody>
      </p:sp>
    </p:spTree>
    <p:extLst>
      <p:ext uri="{BB962C8B-B14F-4D97-AF65-F5344CB8AC3E}">
        <p14:creationId xmlns:p14="http://schemas.microsoft.com/office/powerpoint/2010/main" val="4286335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1708EBE-8F1C-4F88-9893-363C6C692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3008F04-25AC-4851-913F-8E3AE20B17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8" name="Picture 17">
              <a:extLst>
                <a:ext uri="{FF2B5EF4-FFF2-40B4-BE49-F238E27FC236}">
                  <a16:creationId xmlns:a16="http://schemas.microsoft.com/office/drawing/2014/main" id="{9EFFDCD6-F7ED-482D-907C-CD48B9B1DD4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D5765067-14FA-421E-B823-BC9850AB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105C27D4-E19A-481A-BB00-A276CC012F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 name="Picture 20">
              <a:extLst>
                <a:ext uri="{FF2B5EF4-FFF2-40B4-BE49-F238E27FC236}">
                  <a16:creationId xmlns:a16="http://schemas.microsoft.com/office/drawing/2014/main" id="{13A9933D-84D7-4A15-B34D-2D7B08120A4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266630D6-9620-4094-AF3E-0E27C8440FB8}"/>
              </a:ext>
            </a:extLst>
          </p:cNvPr>
          <p:cNvSpPr>
            <a:spLocks noGrp="1"/>
          </p:cNvSpPr>
          <p:nvPr>
            <p:ph type="title"/>
          </p:nvPr>
        </p:nvSpPr>
        <p:spPr>
          <a:xfrm>
            <a:off x="1256858" y="982132"/>
            <a:ext cx="4842190" cy="1774814"/>
          </a:xfrm>
        </p:spPr>
        <p:txBody>
          <a:bodyPr>
            <a:normAutofit/>
          </a:bodyPr>
          <a:lstStyle/>
          <a:p>
            <a:pPr>
              <a:lnSpc>
                <a:spcPct val="90000"/>
              </a:lnSpc>
            </a:pPr>
            <a:r>
              <a:rPr lang="pl-PL" sz="3700"/>
              <a:t>NARODOWE CZYTANIE 2019</a:t>
            </a:r>
            <a:br>
              <a:rPr lang="pl-PL" sz="3700"/>
            </a:br>
            <a:r>
              <a:rPr lang="pl-PL" sz="3700"/>
              <a:t>NOWELE POLSKIE </a:t>
            </a:r>
          </a:p>
        </p:txBody>
      </p:sp>
      <p:cxnSp>
        <p:nvCxnSpPr>
          <p:cNvPr id="23" name="Straight Connector 22">
            <a:extLst>
              <a:ext uri="{FF2B5EF4-FFF2-40B4-BE49-F238E27FC236}">
                <a16:creationId xmlns:a16="http://schemas.microsoft.com/office/drawing/2014/main" id="{34C3C3E8-6B5D-49DA-997A-3582B89C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6233" y="2838638"/>
            <a:ext cx="4663440"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Obraz 4">
            <a:extLst>
              <a:ext uri="{FF2B5EF4-FFF2-40B4-BE49-F238E27FC236}">
                <a16:creationId xmlns:a16="http://schemas.microsoft.com/office/drawing/2014/main" id="{6AEDAF8F-AF2B-4C11-989D-D75463B45882}"/>
              </a:ext>
            </a:extLst>
          </p:cNvPr>
          <p:cNvPicPr>
            <a:picLocks noChangeAspect="1"/>
          </p:cNvPicPr>
          <p:nvPr/>
        </p:nvPicPr>
        <p:blipFill rotWithShape="1">
          <a:blip r:embed="rId5"/>
          <a:srcRect l="53255" t="35794" b="12774"/>
          <a:stretch/>
        </p:blipFill>
        <p:spPr>
          <a:xfrm>
            <a:off x="7172853" y="982132"/>
            <a:ext cx="3036551" cy="4739031"/>
          </a:xfrm>
          <a:prstGeom prst="rect">
            <a:avLst/>
          </a:prstGeom>
          <a:ln w="57150" cmpd="thickThin">
            <a:noFill/>
            <a:miter lim="800000"/>
          </a:ln>
        </p:spPr>
      </p:pic>
      <p:pic>
        <p:nvPicPr>
          <p:cNvPr id="8" name="Symbol zastępczy zawartości 7">
            <a:extLst>
              <a:ext uri="{FF2B5EF4-FFF2-40B4-BE49-F238E27FC236}">
                <a16:creationId xmlns:a16="http://schemas.microsoft.com/office/drawing/2014/main" id="{8A122146-E1CC-420F-8603-C599541E25EF}"/>
              </a:ext>
            </a:extLst>
          </p:cNvPr>
          <p:cNvPicPr>
            <a:picLocks noChangeAspect="1"/>
          </p:cNvPicPr>
          <p:nvPr/>
        </p:nvPicPr>
        <p:blipFill>
          <a:blip r:embed="rId6"/>
          <a:stretch>
            <a:fillRect/>
          </a:stretch>
        </p:blipFill>
        <p:spPr>
          <a:xfrm>
            <a:off x="1771192" y="3085703"/>
            <a:ext cx="3669661" cy="2752246"/>
          </a:xfrm>
          <a:prstGeom prst="rect">
            <a:avLst/>
          </a:prstGeom>
          <a:ln w="57150" cmpd="thickThin">
            <a:noFill/>
            <a:miter lim="800000"/>
          </a:ln>
        </p:spPr>
      </p:pic>
    </p:spTree>
    <p:extLst>
      <p:ext uri="{BB962C8B-B14F-4D97-AF65-F5344CB8AC3E}">
        <p14:creationId xmlns:p14="http://schemas.microsoft.com/office/powerpoint/2010/main" val="347694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F07BD559-AD2A-43CC-B459-D06731AF2F46}"/>
              </a:ext>
            </a:extLst>
          </p:cNvPr>
          <p:cNvSpPr>
            <a:spLocks noGrp="1"/>
          </p:cNvSpPr>
          <p:nvPr>
            <p:ph type="title"/>
          </p:nvPr>
        </p:nvSpPr>
        <p:spPr>
          <a:xfrm>
            <a:off x="7535825" y="982132"/>
            <a:ext cx="3360772" cy="1303867"/>
          </a:xfrm>
        </p:spPr>
        <p:txBody>
          <a:bodyPr>
            <a:normAutofit fontScale="90000"/>
          </a:bodyPr>
          <a:lstStyle/>
          <a:p>
            <a:r>
              <a:rPr lang="pl-PL" dirty="0">
                <a:solidFill>
                  <a:srgbClr val="FF0000"/>
                </a:solidFill>
              </a:rPr>
              <a:t>7 września </a:t>
            </a:r>
            <a:br>
              <a:rPr lang="pl-PL" dirty="0">
                <a:solidFill>
                  <a:srgbClr val="FF0000"/>
                </a:solidFill>
              </a:rPr>
            </a:br>
            <a:r>
              <a:rPr lang="pl-PL" dirty="0">
                <a:solidFill>
                  <a:srgbClr val="FF0000"/>
                </a:solidFill>
              </a:rPr>
              <a:t>2019 roku</a:t>
            </a:r>
          </a:p>
        </p:txBody>
      </p:sp>
      <p:sp>
        <p:nvSpPr>
          <p:cNvPr id="19" name="Rectangle 18">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D5657CA5-C26F-425E-8C00-0345FA27541D}"/>
              </a:ext>
            </a:extLst>
          </p:cNvPr>
          <p:cNvPicPr>
            <a:picLocks noChangeAspect="1"/>
          </p:cNvPicPr>
          <p:nvPr/>
        </p:nvPicPr>
        <p:blipFill rotWithShape="1">
          <a:blip r:embed="rId5"/>
          <a:srcRect l="10537" r="11147" b="3"/>
          <a:stretch/>
        </p:blipFill>
        <p:spPr>
          <a:xfrm>
            <a:off x="1412683" y="1410208"/>
            <a:ext cx="5278777" cy="3858780"/>
          </a:xfrm>
          <a:prstGeom prst="rect">
            <a:avLst/>
          </a:prstGeom>
        </p:spPr>
      </p:pic>
      <p:cxnSp>
        <p:nvCxnSpPr>
          <p:cNvPr id="21" name="Straight Connector 20">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34BB9336-F5A6-48FD-8171-9CB951C12FDF}"/>
              </a:ext>
            </a:extLst>
          </p:cNvPr>
          <p:cNvSpPr>
            <a:spLocks noGrp="1"/>
          </p:cNvSpPr>
          <p:nvPr>
            <p:ph idx="1"/>
          </p:nvPr>
        </p:nvSpPr>
        <p:spPr>
          <a:xfrm>
            <a:off x="7535824" y="2556932"/>
            <a:ext cx="3360771" cy="3318936"/>
          </a:xfrm>
        </p:spPr>
        <p:txBody>
          <a:bodyPr>
            <a:normAutofit/>
          </a:bodyPr>
          <a:lstStyle/>
          <a:p>
            <a:pPr marL="0" indent="0" algn="ctr">
              <a:buNone/>
            </a:pPr>
            <a:r>
              <a:rPr lang="pl-PL" dirty="0">
                <a:solidFill>
                  <a:schemeClr val="tx1"/>
                </a:solidFill>
              </a:rPr>
              <a:t> kończąc Narodowe Czytanie </a:t>
            </a:r>
            <a:r>
              <a:rPr lang="pl-PL" b="1" dirty="0">
                <a:solidFill>
                  <a:schemeClr val="tx1"/>
                </a:solidFill>
              </a:rPr>
              <a:t>Prezydent RP Andrzej Duda </a:t>
            </a:r>
            <a:r>
              <a:rPr lang="pl-PL" dirty="0">
                <a:solidFill>
                  <a:schemeClr val="tx1"/>
                </a:solidFill>
              </a:rPr>
              <a:t>zapowiedział, że kolejną czytaną lekturą będzie </a:t>
            </a:r>
            <a:r>
              <a:rPr lang="pl-PL" dirty="0">
                <a:solidFill>
                  <a:srgbClr val="FF0000"/>
                </a:solidFill>
              </a:rPr>
              <a:t>„Balladyna” Juliusza Słowackiego.</a:t>
            </a:r>
            <a:endParaRPr lang="en-US" dirty="0">
              <a:solidFill>
                <a:srgbClr val="FF0000"/>
              </a:solidFill>
            </a:endParaRPr>
          </a:p>
        </p:txBody>
      </p:sp>
    </p:spTree>
    <p:extLst>
      <p:ext uri="{BB962C8B-B14F-4D97-AF65-F5344CB8AC3E}">
        <p14:creationId xmlns:p14="http://schemas.microsoft.com/office/powerpoint/2010/main" val="587809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96BA1183-682B-4111-B783-F947C8B3EC87}"/>
              </a:ext>
            </a:extLst>
          </p:cNvPr>
          <p:cNvSpPr>
            <a:spLocks noGrp="1"/>
          </p:cNvSpPr>
          <p:nvPr>
            <p:ph type="title"/>
          </p:nvPr>
        </p:nvSpPr>
        <p:spPr>
          <a:xfrm>
            <a:off x="929140" y="972766"/>
            <a:ext cx="2835464" cy="1254868"/>
          </a:xfrm>
        </p:spPr>
        <p:txBody>
          <a:bodyPr anchor="b">
            <a:normAutofit/>
          </a:bodyPr>
          <a:lstStyle/>
          <a:p>
            <a:r>
              <a:rPr lang="pl-PL" sz="2800" b="1" dirty="0">
                <a:solidFill>
                  <a:srgbClr val="262626"/>
                </a:solidFill>
              </a:rPr>
              <a:t>W 2020 lekturą jest…</a:t>
            </a:r>
          </a:p>
        </p:txBody>
      </p:sp>
      <p:sp>
        <p:nvSpPr>
          <p:cNvPr id="8" name="Content Placeholder 7">
            <a:extLst>
              <a:ext uri="{FF2B5EF4-FFF2-40B4-BE49-F238E27FC236}">
                <a16:creationId xmlns:a16="http://schemas.microsoft.com/office/drawing/2014/main" id="{C5A8B7DD-3DA8-4007-BA1C-113DD009AE8B}"/>
              </a:ext>
            </a:extLst>
          </p:cNvPr>
          <p:cNvSpPr>
            <a:spLocks noGrp="1"/>
          </p:cNvSpPr>
          <p:nvPr>
            <p:ph idx="1"/>
          </p:nvPr>
        </p:nvSpPr>
        <p:spPr>
          <a:xfrm>
            <a:off x="658049" y="2430471"/>
            <a:ext cx="3106556" cy="3552039"/>
          </a:xfrm>
        </p:spPr>
        <p:txBody>
          <a:bodyPr>
            <a:normAutofit/>
          </a:bodyPr>
          <a:lstStyle/>
          <a:p>
            <a:pPr marL="0" indent="0" algn="ctr">
              <a:buNone/>
            </a:pPr>
            <a:r>
              <a:rPr lang="pl-PL" sz="4400" b="1" dirty="0">
                <a:solidFill>
                  <a:srgbClr val="FF0000"/>
                </a:solidFill>
                <a:effectLst>
                  <a:outerShdw blurRad="38100" dist="38100" dir="2700000" algn="tl">
                    <a:srgbClr val="000000">
                      <a:alpha val="43137"/>
                    </a:srgbClr>
                  </a:outerShdw>
                </a:effectLst>
              </a:rPr>
              <a:t>„Balladyna” </a:t>
            </a:r>
            <a:r>
              <a:rPr lang="pl-PL" sz="4400" dirty="0">
                <a:solidFill>
                  <a:srgbClr val="262626"/>
                </a:solidFill>
                <a:effectLst>
                  <a:outerShdw blurRad="38100" dist="38100" dir="2700000" algn="tl">
                    <a:srgbClr val="000000">
                      <a:alpha val="43137"/>
                    </a:srgbClr>
                  </a:outerShdw>
                </a:effectLst>
              </a:rPr>
              <a:t>Juliusza Słowackiego</a:t>
            </a:r>
            <a:br>
              <a:rPr lang="en-US" sz="4400" dirty="0">
                <a:solidFill>
                  <a:srgbClr val="262626"/>
                </a:solidFill>
              </a:rPr>
            </a:br>
            <a:endParaRPr lang="en-US" sz="4400" dirty="0">
              <a:solidFill>
                <a:srgbClr val="262626"/>
              </a:solidFill>
            </a:endParaRPr>
          </a:p>
        </p:txBody>
      </p:sp>
      <p:sp useBgFill="1">
        <p:nvSpPr>
          <p:cNvPr id="17" name="Rectangle 16">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49B84A91-593C-4F11-B2C6-6E2439057251}"/>
              </a:ext>
            </a:extLst>
          </p:cNvPr>
          <p:cNvPicPr>
            <a:picLocks noChangeAspect="1"/>
          </p:cNvPicPr>
          <p:nvPr/>
        </p:nvPicPr>
        <p:blipFill>
          <a:blip r:embed="rId3"/>
          <a:stretch>
            <a:fillRect/>
          </a:stretch>
        </p:blipFill>
        <p:spPr>
          <a:xfrm>
            <a:off x="5435910" y="1116711"/>
            <a:ext cx="6098041" cy="4573530"/>
          </a:xfrm>
          <a:prstGeom prst="rect">
            <a:avLst/>
          </a:prstGeom>
        </p:spPr>
      </p:pic>
    </p:spTree>
    <p:extLst>
      <p:ext uri="{BB962C8B-B14F-4D97-AF65-F5344CB8AC3E}">
        <p14:creationId xmlns:p14="http://schemas.microsoft.com/office/powerpoint/2010/main" val="602804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2" name="Picture 11">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3426010A-5F2C-4DBB-B94C-E7DC94514F36}"/>
              </a:ext>
            </a:extLst>
          </p:cNvPr>
          <p:cNvSpPr>
            <a:spLocks noGrp="1"/>
          </p:cNvSpPr>
          <p:nvPr>
            <p:ph type="title"/>
          </p:nvPr>
        </p:nvSpPr>
        <p:spPr>
          <a:xfrm>
            <a:off x="4626508" y="982132"/>
            <a:ext cx="6270090" cy="1303867"/>
          </a:xfrm>
        </p:spPr>
        <p:txBody>
          <a:bodyPr>
            <a:normAutofit/>
          </a:bodyPr>
          <a:lstStyle/>
          <a:p>
            <a:r>
              <a:rPr lang="pl-PL" b="1"/>
              <a:t>„Balladyna”</a:t>
            </a:r>
          </a:p>
        </p:txBody>
      </p:sp>
      <p:sp>
        <p:nvSpPr>
          <p:cNvPr id="17" name="Rectangle 16">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1A4D06D4-16E6-4565-883A-675A972A9F9C}"/>
              </a:ext>
            </a:extLst>
          </p:cNvPr>
          <p:cNvPicPr>
            <a:picLocks noChangeAspect="1"/>
          </p:cNvPicPr>
          <p:nvPr/>
        </p:nvPicPr>
        <p:blipFill rotWithShape="1">
          <a:blip r:embed="rId5"/>
          <a:srcRect l="4053" r="7735" b="1"/>
          <a:stretch/>
        </p:blipFill>
        <p:spPr>
          <a:xfrm>
            <a:off x="1412683" y="1410208"/>
            <a:ext cx="2433793" cy="3858780"/>
          </a:xfrm>
          <a:prstGeom prst="rect">
            <a:avLst/>
          </a:prstGeom>
        </p:spPr>
      </p:pic>
      <p:cxnSp>
        <p:nvCxnSpPr>
          <p:cNvPr id="19" name="Straight Connector 18">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69DA1702-385D-4793-9AB8-7F0A9B47B3DC}"/>
              </a:ext>
            </a:extLst>
          </p:cNvPr>
          <p:cNvSpPr>
            <a:spLocks noGrp="1"/>
          </p:cNvSpPr>
          <p:nvPr>
            <p:ph idx="1"/>
          </p:nvPr>
        </p:nvSpPr>
        <p:spPr>
          <a:xfrm>
            <a:off x="4636482" y="2556932"/>
            <a:ext cx="6260114" cy="3318936"/>
          </a:xfrm>
        </p:spPr>
        <p:txBody>
          <a:bodyPr>
            <a:normAutofit/>
          </a:bodyPr>
          <a:lstStyle/>
          <a:p>
            <a:r>
              <a:rPr lang="pl-PL" dirty="0"/>
              <a:t>Dramat w pięciu aktach.</a:t>
            </a:r>
          </a:p>
          <a:p>
            <a:r>
              <a:rPr lang="pl-PL" dirty="0"/>
              <a:t>Utwór napisany przez Juliusza Słowackiego w Genewie w 1834 roku.</a:t>
            </a:r>
          </a:p>
          <a:p>
            <a:r>
              <a:rPr lang="pl-PL" dirty="0"/>
              <a:t>Dramat wydany w Paryżu w roku 1839. </a:t>
            </a:r>
          </a:p>
          <a:p>
            <a:r>
              <a:rPr lang="pl-PL" dirty="0"/>
              <a:t>Na scenie po raz pierwszy utwór wykonany w 1862. </a:t>
            </a:r>
          </a:p>
        </p:txBody>
      </p:sp>
    </p:spTree>
    <p:extLst>
      <p:ext uri="{BB962C8B-B14F-4D97-AF65-F5344CB8AC3E}">
        <p14:creationId xmlns:p14="http://schemas.microsoft.com/office/powerpoint/2010/main" val="2879491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7F9D0133-188E-434C-B6FC-8378B8A24E48}"/>
              </a:ext>
            </a:extLst>
          </p:cNvPr>
          <p:cNvSpPr>
            <a:spLocks noGrp="1"/>
          </p:cNvSpPr>
          <p:nvPr>
            <p:ph type="title"/>
          </p:nvPr>
        </p:nvSpPr>
        <p:spPr>
          <a:xfrm>
            <a:off x="929140" y="972765"/>
            <a:ext cx="2835464" cy="1646147"/>
          </a:xfrm>
        </p:spPr>
        <p:txBody>
          <a:bodyPr anchor="b">
            <a:normAutofit fontScale="90000"/>
          </a:bodyPr>
          <a:lstStyle/>
          <a:p>
            <a:r>
              <a:rPr lang="pl-PL" sz="2800" dirty="0">
                <a:solidFill>
                  <a:srgbClr val="FF0000"/>
                </a:solidFill>
              </a:rPr>
              <a:t>PIERWSZA STRONA RĘKOPISU </a:t>
            </a:r>
            <a:r>
              <a:rPr lang="pl-PL" sz="2800" b="1" dirty="0">
                <a:solidFill>
                  <a:srgbClr val="FF0000"/>
                </a:solidFill>
              </a:rPr>
              <a:t>„BALLADYNY”</a:t>
            </a:r>
          </a:p>
        </p:txBody>
      </p:sp>
      <p:sp>
        <p:nvSpPr>
          <p:cNvPr id="8" name="Content Placeholder 7">
            <a:extLst>
              <a:ext uri="{FF2B5EF4-FFF2-40B4-BE49-F238E27FC236}">
                <a16:creationId xmlns:a16="http://schemas.microsoft.com/office/drawing/2014/main" id="{2EE9D373-7740-4C8A-BF96-363A2242D52A}"/>
              </a:ext>
            </a:extLst>
          </p:cNvPr>
          <p:cNvSpPr>
            <a:spLocks noGrp="1"/>
          </p:cNvSpPr>
          <p:nvPr>
            <p:ph idx="1"/>
          </p:nvPr>
        </p:nvSpPr>
        <p:spPr>
          <a:xfrm>
            <a:off x="929140" y="2982075"/>
            <a:ext cx="3056933" cy="3000435"/>
          </a:xfrm>
        </p:spPr>
        <p:txBody>
          <a:bodyPr>
            <a:normAutofit/>
          </a:bodyPr>
          <a:lstStyle/>
          <a:p>
            <a:pPr marL="0" indent="0" algn="ctr">
              <a:buNone/>
            </a:pPr>
            <a:r>
              <a:rPr lang="pl-PL" sz="2800" dirty="0">
                <a:solidFill>
                  <a:srgbClr val="262626"/>
                </a:solidFill>
              </a:rPr>
              <a:t>Całość dostępna jest w </a:t>
            </a:r>
            <a:r>
              <a:rPr lang="pl-PL" sz="2800" b="1" u="sng" dirty="0">
                <a:solidFill>
                  <a:srgbClr val="0070C0"/>
                </a:solidFill>
              </a:rPr>
              <a:t>bibliotece cyfrowej </a:t>
            </a:r>
            <a:r>
              <a:rPr lang="pl-PL" sz="2800" b="1" u="sng" dirty="0" err="1">
                <a:solidFill>
                  <a:srgbClr val="0070C0"/>
                </a:solidFill>
              </a:rPr>
              <a:t>Polona</a:t>
            </a:r>
            <a:r>
              <a:rPr lang="pl-PL" sz="2800" b="1" u="sng" dirty="0">
                <a:solidFill>
                  <a:srgbClr val="0070C0"/>
                </a:solidFill>
              </a:rPr>
              <a:t>.</a:t>
            </a:r>
            <a:endParaRPr lang="en-US" sz="2800" b="1" u="sng" dirty="0">
              <a:solidFill>
                <a:srgbClr val="0070C0"/>
              </a:solidFill>
            </a:endParaRPr>
          </a:p>
        </p:txBody>
      </p:sp>
      <p:sp useBgFill="1">
        <p:nvSpPr>
          <p:cNvPr id="17" name="Rectangle 16">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B784F6AD-BEF2-4617-B99B-B25554BEEB29}"/>
              </a:ext>
            </a:extLst>
          </p:cNvPr>
          <p:cNvPicPr>
            <a:picLocks noChangeAspect="1"/>
          </p:cNvPicPr>
          <p:nvPr/>
        </p:nvPicPr>
        <p:blipFill>
          <a:blip r:embed="rId3"/>
          <a:stretch>
            <a:fillRect/>
          </a:stretch>
        </p:blipFill>
        <p:spPr>
          <a:xfrm>
            <a:off x="6094476" y="57151"/>
            <a:ext cx="5057775" cy="6743698"/>
          </a:xfrm>
          <a:prstGeom prst="rect">
            <a:avLst/>
          </a:prstGeom>
        </p:spPr>
      </p:pic>
    </p:spTree>
    <p:extLst>
      <p:ext uri="{BB962C8B-B14F-4D97-AF65-F5344CB8AC3E}">
        <p14:creationId xmlns:p14="http://schemas.microsoft.com/office/powerpoint/2010/main" val="165601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B2EB1665-81AB-45E3-9EE7-0E7B799A312B}"/>
              </a:ext>
            </a:extLst>
          </p:cNvPr>
          <p:cNvSpPr>
            <a:spLocks noGrp="1"/>
          </p:cNvSpPr>
          <p:nvPr>
            <p:ph type="title"/>
          </p:nvPr>
        </p:nvSpPr>
        <p:spPr>
          <a:xfrm>
            <a:off x="1623016" y="1075266"/>
            <a:ext cx="3660056" cy="1325373"/>
          </a:xfrm>
        </p:spPr>
        <p:txBody>
          <a:bodyPr anchor="b">
            <a:normAutofit/>
          </a:bodyPr>
          <a:lstStyle/>
          <a:p>
            <a:r>
              <a:rPr lang="pl-PL" sz="2800" dirty="0">
                <a:solidFill>
                  <a:srgbClr val="FF0000"/>
                </a:solidFill>
              </a:rPr>
              <a:t>Napisana w 1834 roku w Genewie „Balladyna” </a:t>
            </a:r>
          </a:p>
        </p:txBody>
      </p:sp>
      <p:cxnSp>
        <p:nvCxnSpPr>
          <p:cNvPr id="19" name="Straight Connector 1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A1C37123-EF1D-4742-AE9F-FCE13388724E}"/>
              </a:ext>
            </a:extLst>
          </p:cNvPr>
          <p:cNvSpPr>
            <a:spLocks noGrp="1"/>
          </p:cNvSpPr>
          <p:nvPr>
            <p:ph idx="1"/>
          </p:nvPr>
        </p:nvSpPr>
        <p:spPr>
          <a:xfrm>
            <a:off x="1295400" y="3089428"/>
            <a:ext cx="4533899" cy="2786439"/>
          </a:xfrm>
        </p:spPr>
        <p:txBody>
          <a:bodyPr>
            <a:normAutofit/>
          </a:bodyPr>
          <a:lstStyle/>
          <a:p>
            <a:pPr marL="0" indent="0" algn="ctr">
              <a:buNone/>
            </a:pPr>
            <a:r>
              <a:rPr lang="pl-PL" sz="2800" dirty="0">
                <a:solidFill>
                  <a:schemeClr val="tx1"/>
                </a:solidFill>
              </a:rPr>
              <a:t>to tragedia, będąca opowieścią o żądzy władzy i o dorastaniu do roli zbrodniarza. </a:t>
            </a:r>
            <a:endParaRPr lang="en-US" sz="2800" dirty="0">
              <a:solidFill>
                <a:schemeClr val="tx1"/>
              </a:solidFill>
            </a:endParaRPr>
          </a:p>
        </p:txBody>
      </p:sp>
      <p:pic>
        <p:nvPicPr>
          <p:cNvPr id="4" name="Symbol zastępczy zawartości 3">
            <a:extLst>
              <a:ext uri="{FF2B5EF4-FFF2-40B4-BE49-F238E27FC236}">
                <a16:creationId xmlns:a16="http://schemas.microsoft.com/office/drawing/2014/main" id="{B10F5766-9610-4992-A2A5-4F50B0F3436C}"/>
              </a:ext>
            </a:extLst>
          </p:cNvPr>
          <p:cNvPicPr>
            <a:picLocks noChangeAspect="1"/>
          </p:cNvPicPr>
          <p:nvPr/>
        </p:nvPicPr>
        <p:blipFill>
          <a:blip r:embed="rId5"/>
          <a:stretch>
            <a:fillRect/>
          </a:stretch>
        </p:blipFill>
        <p:spPr>
          <a:xfrm>
            <a:off x="6134735" y="982131"/>
            <a:ext cx="4037331"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2085661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909D5238-C729-4C2F-8960-2B4CE0FA2717}"/>
              </a:ext>
            </a:extLst>
          </p:cNvPr>
          <p:cNvSpPr>
            <a:spLocks noGrp="1"/>
          </p:cNvSpPr>
          <p:nvPr>
            <p:ph type="title"/>
          </p:nvPr>
        </p:nvSpPr>
        <p:spPr>
          <a:xfrm>
            <a:off x="7535825" y="982132"/>
            <a:ext cx="3360772" cy="1303867"/>
          </a:xfrm>
        </p:spPr>
        <p:txBody>
          <a:bodyPr>
            <a:normAutofit/>
          </a:bodyPr>
          <a:lstStyle/>
          <a:p>
            <a:pPr>
              <a:lnSpc>
                <a:spcPct val="90000"/>
              </a:lnSpc>
            </a:pPr>
            <a:r>
              <a:rPr lang="pl-PL" sz="2800" dirty="0"/>
              <a:t>Ogólnopolska akcja jaką jest</a:t>
            </a:r>
            <a:br>
              <a:rPr lang="pl-PL" sz="2800" dirty="0"/>
            </a:br>
            <a:r>
              <a:rPr lang="pl-PL" sz="2800" b="1" dirty="0"/>
              <a:t> </a:t>
            </a:r>
            <a:r>
              <a:rPr lang="pl-PL" sz="2800" b="1" dirty="0">
                <a:solidFill>
                  <a:srgbClr val="FF0000"/>
                </a:solidFill>
              </a:rPr>
              <a:t>Narodowe Czytanie </a:t>
            </a:r>
          </a:p>
        </p:txBody>
      </p:sp>
      <p:sp>
        <p:nvSpPr>
          <p:cNvPr id="17" name="Rectangle 16">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B683F926-E25B-4B44-AE11-B15966FC6C6E}"/>
              </a:ext>
            </a:extLst>
          </p:cNvPr>
          <p:cNvPicPr>
            <a:picLocks noChangeAspect="1"/>
          </p:cNvPicPr>
          <p:nvPr/>
        </p:nvPicPr>
        <p:blipFill rotWithShape="1">
          <a:blip r:embed="rId5"/>
          <a:srcRect r="2187" b="-2"/>
          <a:stretch/>
        </p:blipFill>
        <p:spPr>
          <a:xfrm>
            <a:off x="1412683" y="1410208"/>
            <a:ext cx="5278777" cy="3858780"/>
          </a:xfrm>
          <a:prstGeom prst="rect">
            <a:avLst/>
          </a:prstGeom>
        </p:spPr>
      </p:pic>
      <p:cxnSp>
        <p:nvCxnSpPr>
          <p:cNvPr id="19" name="Straight Connector 18">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F63B50E6-97C6-430E-B8D3-561903B69F0F}"/>
              </a:ext>
            </a:extLst>
          </p:cNvPr>
          <p:cNvSpPr>
            <a:spLocks noGrp="1"/>
          </p:cNvSpPr>
          <p:nvPr>
            <p:ph idx="1"/>
          </p:nvPr>
        </p:nvSpPr>
        <p:spPr>
          <a:xfrm>
            <a:off x="7051066" y="2556932"/>
            <a:ext cx="4360646" cy="3318936"/>
          </a:xfrm>
        </p:spPr>
        <p:txBody>
          <a:bodyPr>
            <a:normAutofit/>
          </a:bodyPr>
          <a:lstStyle/>
          <a:p>
            <a:pPr>
              <a:lnSpc>
                <a:spcPct val="90000"/>
              </a:lnSpc>
            </a:pPr>
            <a:r>
              <a:rPr lang="pl-PL" sz="1800" dirty="0"/>
              <a:t> </a:t>
            </a:r>
            <a:r>
              <a:rPr lang="pl-PL" sz="2000" dirty="0">
                <a:solidFill>
                  <a:schemeClr val="tx1"/>
                </a:solidFill>
              </a:rPr>
              <a:t>Ma na celu kreowanie mody na czytanie.</a:t>
            </a:r>
          </a:p>
          <a:p>
            <a:pPr>
              <a:lnSpc>
                <a:spcPct val="90000"/>
              </a:lnSpc>
            </a:pPr>
            <a:r>
              <a:rPr lang="pl-PL" sz="2000" dirty="0">
                <a:solidFill>
                  <a:schemeClr val="tx1"/>
                </a:solidFill>
              </a:rPr>
              <a:t> Cieszy się wielką popularnością oraz doskonałym odbiorem społecznym. </a:t>
            </a:r>
          </a:p>
          <a:p>
            <a:pPr>
              <a:lnSpc>
                <a:spcPct val="90000"/>
              </a:lnSpc>
            </a:pPr>
            <a:r>
              <a:rPr lang="pl-PL" sz="2000" dirty="0">
                <a:solidFill>
                  <a:schemeClr val="tx1"/>
                </a:solidFill>
              </a:rPr>
              <a:t>Angażuje różne środowiska – szkoły, instytucje państwowe i organizacje społeczne, osoby życia publicznego, przedstawicieli mediów, czytelników bibliotek.</a:t>
            </a:r>
          </a:p>
        </p:txBody>
      </p:sp>
    </p:spTree>
    <p:extLst>
      <p:ext uri="{BB962C8B-B14F-4D97-AF65-F5344CB8AC3E}">
        <p14:creationId xmlns:p14="http://schemas.microsoft.com/office/powerpoint/2010/main" val="3895586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2" name="Picture 11">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E6E696D7-00E0-4AA0-ABFA-E98688F7390E}"/>
              </a:ext>
            </a:extLst>
          </p:cNvPr>
          <p:cNvSpPr>
            <a:spLocks noGrp="1"/>
          </p:cNvSpPr>
          <p:nvPr>
            <p:ph type="title"/>
          </p:nvPr>
        </p:nvSpPr>
        <p:spPr>
          <a:xfrm>
            <a:off x="4626508" y="982132"/>
            <a:ext cx="6270090" cy="1303867"/>
          </a:xfrm>
        </p:spPr>
        <p:txBody>
          <a:bodyPr>
            <a:normAutofit/>
          </a:bodyPr>
          <a:lstStyle/>
          <a:p>
            <a:r>
              <a:rPr lang="pl-PL" b="1" dirty="0">
                <a:solidFill>
                  <a:srgbClr val="FF0000"/>
                </a:solidFill>
              </a:rPr>
              <a:t>JULIUSZ SŁOWACKI</a:t>
            </a:r>
          </a:p>
        </p:txBody>
      </p:sp>
      <p:sp>
        <p:nvSpPr>
          <p:cNvPr id="17" name="Rectangle 16">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rysunek, tatuaż&#10;&#10;Opis wygenerowany automatycznie">
            <a:extLst>
              <a:ext uri="{FF2B5EF4-FFF2-40B4-BE49-F238E27FC236}">
                <a16:creationId xmlns:a16="http://schemas.microsoft.com/office/drawing/2014/main" id="{834F043B-DE79-4F23-B36B-4195E6203C29}"/>
              </a:ext>
            </a:extLst>
          </p:cNvPr>
          <p:cNvPicPr>
            <a:picLocks noChangeAspect="1"/>
          </p:cNvPicPr>
          <p:nvPr/>
        </p:nvPicPr>
        <p:blipFill rotWithShape="1">
          <a:blip r:embed="rId5"/>
          <a:srcRect l="6582" r="1678" b="1"/>
          <a:stretch/>
        </p:blipFill>
        <p:spPr>
          <a:xfrm>
            <a:off x="1412683" y="1410208"/>
            <a:ext cx="2433793" cy="3858780"/>
          </a:xfrm>
          <a:prstGeom prst="rect">
            <a:avLst/>
          </a:prstGeom>
        </p:spPr>
      </p:pic>
      <p:cxnSp>
        <p:nvCxnSpPr>
          <p:cNvPr id="19" name="Straight Connector 18">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DD433ED4-0DBA-43A1-9361-8D9E0879ACF6}"/>
              </a:ext>
            </a:extLst>
          </p:cNvPr>
          <p:cNvSpPr>
            <a:spLocks noGrp="1"/>
          </p:cNvSpPr>
          <p:nvPr>
            <p:ph idx="1"/>
          </p:nvPr>
        </p:nvSpPr>
        <p:spPr>
          <a:xfrm>
            <a:off x="4636482" y="2556932"/>
            <a:ext cx="6260114" cy="3318936"/>
          </a:xfrm>
        </p:spPr>
        <p:txBody>
          <a:bodyPr>
            <a:normAutofit/>
          </a:bodyPr>
          <a:lstStyle/>
          <a:p>
            <a:r>
              <a:rPr lang="pl-PL" dirty="0"/>
              <a:t>Chciał stworzyć dramat historyczny, który nawiązywałby do legendarnych dziejów Polski, wykorzystując motywy fantastyczne i elementy wierzeń ludowych.</a:t>
            </a:r>
          </a:p>
          <a:p>
            <a:r>
              <a:rPr lang="pl-PL" dirty="0"/>
              <a:t> Jak przyznawał się w listach do matki, działał pod wpływem Szekspira, częściowo świadomym, częściowo nieświadomym. </a:t>
            </a:r>
          </a:p>
        </p:txBody>
      </p:sp>
    </p:spTree>
    <p:extLst>
      <p:ext uri="{BB962C8B-B14F-4D97-AF65-F5344CB8AC3E}">
        <p14:creationId xmlns:p14="http://schemas.microsoft.com/office/powerpoint/2010/main" val="3624510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4" name="Picture 13">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680D3050-F56A-4EB7-B4B2-B6057B12E870}"/>
              </a:ext>
            </a:extLst>
          </p:cNvPr>
          <p:cNvSpPr>
            <a:spLocks noGrp="1"/>
          </p:cNvSpPr>
          <p:nvPr>
            <p:ph type="title"/>
          </p:nvPr>
        </p:nvSpPr>
        <p:spPr>
          <a:xfrm>
            <a:off x="4626508" y="982132"/>
            <a:ext cx="6270090" cy="1303867"/>
          </a:xfrm>
        </p:spPr>
        <p:txBody>
          <a:bodyPr>
            <a:normAutofit/>
          </a:bodyPr>
          <a:lstStyle/>
          <a:p>
            <a:r>
              <a:rPr lang="pl-PL" b="1" dirty="0">
                <a:solidFill>
                  <a:srgbClr val="FF0000"/>
                </a:solidFill>
              </a:rPr>
              <a:t>„BALLADYNA”</a:t>
            </a:r>
          </a:p>
        </p:txBody>
      </p:sp>
      <p:sp>
        <p:nvSpPr>
          <p:cNvPr id="19" name="Rectangle 18">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B520B883-9DDC-4A20-A1D5-005FB8CE6E0F}"/>
              </a:ext>
            </a:extLst>
          </p:cNvPr>
          <p:cNvPicPr>
            <a:picLocks noChangeAspect="1"/>
          </p:cNvPicPr>
          <p:nvPr/>
        </p:nvPicPr>
        <p:blipFill rotWithShape="1">
          <a:blip r:embed="rId5"/>
          <a:srcRect l="3491" r="7362" b="1"/>
          <a:stretch/>
        </p:blipFill>
        <p:spPr>
          <a:xfrm>
            <a:off x="1412683" y="1410208"/>
            <a:ext cx="2433793" cy="3858780"/>
          </a:xfrm>
          <a:prstGeom prst="rect">
            <a:avLst/>
          </a:prstGeom>
        </p:spPr>
      </p:pic>
      <p:cxnSp>
        <p:nvCxnSpPr>
          <p:cNvPr id="21" name="Straight Connector 20">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4C816763-F0AA-4C7A-9DD3-658D52DC68CA}"/>
              </a:ext>
            </a:extLst>
          </p:cNvPr>
          <p:cNvSpPr>
            <a:spLocks noGrp="1"/>
          </p:cNvSpPr>
          <p:nvPr>
            <p:ph idx="1"/>
          </p:nvPr>
        </p:nvSpPr>
        <p:spPr>
          <a:xfrm>
            <a:off x="4636482" y="2556932"/>
            <a:ext cx="6260114" cy="2405685"/>
          </a:xfrm>
        </p:spPr>
        <p:txBody>
          <a:bodyPr>
            <a:normAutofit/>
          </a:bodyPr>
          <a:lstStyle/>
          <a:p>
            <a:pPr marL="0" indent="0" algn="ctr">
              <a:buNone/>
            </a:pPr>
            <a:r>
              <a:rPr lang="pl-PL" sz="3600" dirty="0">
                <a:solidFill>
                  <a:schemeClr val="tx1"/>
                </a:solidFill>
              </a:rPr>
              <a:t>Dramat z epoki </a:t>
            </a:r>
            <a:r>
              <a:rPr lang="pl-PL" sz="3600" b="1" dirty="0">
                <a:solidFill>
                  <a:schemeClr val="tx1"/>
                </a:solidFill>
              </a:rPr>
              <a:t>romantyzmu </a:t>
            </a:r>
            <a:r>
              <a:rPr lang="pl-PL" sz="3600" dirty="0">
                <a:solidFill>
                  <a:schemeClr val="tx1"/>
                </a:solidFill>
              </a:rPr>
              <a:t>utrzymany w </a:t>
            </a:r>
            <a:r>
              <a:rPr lang="pl-PL" sz="3600" b="1" dirty="0">
                <a:solidFill>
                  <a:schemeClr val="tx1"/>
                </a:solidFill>
              </a:rPr>
              <a:t>konwencji baśniowej.</a:t>
            </a:r>
            <a:endParaRPr lang="en-US" sz="3600" b="1" dirty="0">
              <a:solidFill>
                <a:schemeClr val="tx1"/>
              </a:solidFill>
            </a:endParaRPr>
          </a:p>
        </p:txBody>
      </p:sp>
    </p:spTree>
    <p:extLst>
      <p:ext uri="{BB962C8B-B14F-4D97-AF65-F5344CB8AC3E}">
        <p14:creationId xmlns:p14="http://schemas.microsoft.com/office/powerpoint/2010/main" val="3149885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C63CB80B-4043-44A1-BA36-EBE3BC89C7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45" name="Picture 44">
              <a:extLst>
                <a:ext uri="{FF2B5EF4-FFF2-40B4-BE49-F238E27FC236}">
                  <a16:creationId xmlns:a16="http://schemas.microsoft.com/office/drawing/2014/main" id="{2F41E688-8FFF-4281-88F3-E224AB4EEE4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6" name="Rectangle 45">
              <a:extLst>
                <a:ext uri="{FF2B5EF4-FFF2-40B4-BE49-F238E27FC236}">
                  <a16:creationId xmlns:a16="http://schemas.microsoft.com/office/drawing/2014/main" id="{464B2FFC-730B-47D0-AFD7-BEB890CF2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47" name="Picture 46">
              <a:extLst>
                <a:ext uri="{FF2B5EF4-FFF2-40B4-BE49-F238E27FC236}">
                  <a16:creationId xmlns:a16="http://schemas.microsoft.com/office/drawing/2014/main" id="{510A73A3-4897-4277-AC99-A74B16EEAD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8" name="Picture 47">
              <a:extLst>
                <a:ext uri="{FF2B5EF4-FFF2-40B4-BE49-F238E27FC236}">
                  <a16:creationId xmlns:a16="http://schemas.microsoft.com/office/drawing/2014/main" id="{51A863DB-304F-46AC-8E28-D03DC9A7BC4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0" name="Straight Connector 49">
            <a:extLst>
              <a:ext uri="{FF2B5EF4-FFF2-40B4-BE49-F238E27FC236}">
                <a16:creationId xmlns:a16="http://schemas.microsoft.com/office/drawing/2014/main" id="{01EA9110-C355-4792-AD56-BAA4A01235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2" name="Rectangle 51">
            <a:extLst>
              <a:ext uri="{FF2B5EF4-FFF2-40B4-BE49-F238E27FC236}">
                <a16:creationId xmlns:a16="http://schemas.microsoft.com/office/drawing/2014/main" id="{8BFC40FC-92E4-4B02-BCBE-19D2EAC62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97D979C0-B9ED-47FE-9052-33D6401DC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55" name="Picture 54">
              <a:extLst>
                <a:ext uri="{FF2B5EF4-FFF2-40B4-BE49-F238E27FC236}">
                  <a16:creationId xmlns:a16="http://schemas.microsoft.com/office/drawing/2014/main" id="{6DC752E2-C09F-4B3C-A9ED-850048B37B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6" name="Rectangle 55">
              <a:extLst>
                <a:ext uri="{FF2B5EF4-FFF2-40B4-BE49-F238E27FC236}">
                  <a16:creationId xmlns:a16="http://schemas.microsoft.com/office/drawing/2014/main" id="{41BF1B58-0BA2-42D1-8C30-50E7884D5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7" name="Picture 56">
              <a:extLst>
                <a:ext uri="{FF2B5EF4-FFF2-40B4-BE49-F238E27FC236}">
                  <a16:creationId xmlns:a16="http://schemas.microsoft.com/office/drawing/2014/main" id="{4E7EDAB3-0E42-42C6-A0B8-2E6729694F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8" name="Picture 57">
              <a:extLst>
                <a:ext uri="{FF2B5EF4-FFF2-40B4-BE49-F238E27FC236}">
                  <a16:creationId xmlns:a16="http://schemas.microsoft.com/office/drawing/2014/main" id="{C68AEAED-237E-4194-A9A4-47CBF9B7923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8639EF26-1424-4D9A-8291-42D12D20735C}"/>
              </a:ext>
            </a:extLst>
          </p:cNvPr>
          <p:cNvSpPr>
            <a:spLocks noGrp="1"/>
          </p:cNvSpPr>
          <p:nvPr>
            <p:ph type="title"/>
          </p:nvPr>
        </p:nvSpPr>
        <p:spPr>
          <a:xfrm>
            <a:off x="1102619" y="4404852"/>
            <a:ext cx="9989677" cy="1054745"/>
          </a:xfrm>
        </p:spPr>
        <p:txBody>
          <a:bodyPr vert="horz" lIns="91440" tIns="45720" rIns="91440" bIns="45720" rtlCol="0" anchor="b">
            <a:normAutofit fontScale="90000"/>
          </a:bodyPr>
          <a:lstStyle/>
          <a:p>
            <a:pPr>
              <a:lnSpc>
                <a:spcPct val="90000"/>
              </a:lnSpc>
            </a:pPr>
            <a:br>
              <a:rPr lang="en-US" sz="2200" kern="1200" cap="none" dirty="0">
                <a:ln w="3175" cmpd="sng">
                  <a:noFill/>
                </a:ln>
                <a:solidFill>
                  <a:schemeClr val="tx1">
                    <a:lumMod val="85000"/>
                    <a:lumOff val="15000"/>
                  </a:schemeClr>
                </a:solidFill>
                <a:effectLst/>
                <a:latin typeface="+mj-lt"/>
                <a:ea typeface="+mj-ea"/>
                <a:cs typeface="+mj-cs"/>
              </a:rPr>
            </a:br>
            <a:r>
              <a:rPr lang="en-US" b="1" kern="1200" cap="none" dirty="0">
                <a:ln w="3175" cmpd="sng">
                  <a:noFill/>
                </a:ln>
                <a:solidFill>
                  <a:srgbClr val="FF0000"/>
                </a:solidFill>
                <a:effectLst/>
                <a:latin typeface="+mj-lt"/>
                <a:ea typeface="+mj-ea"/>
                <a:cs typeface="+mj-cs"/>
              </a:rPr>
              <a:t>Adaptacje i </a:t>
            </a:r>
            <a:r>
              <a:rPr lang="en-US" b="1" kern="1200" cap="none" dirty="0" err="1">
                <a:ln w="3175" cmpd="sng">
                  <a:noFill/>
                </a:ln>
                <a:solidFill>
                  <a:srgbClr val="FF0000"/>
                </a:solidFill>
                <a:effectLst/>
                <a:latin typeface="+mj-lt"/>
                <a:ea typeface="+mj-ea"/>
                <a:cs typeface="+mj-cs"/>
              </a:rPr>
              <a:t>inscenizacje</a:t>
            </a:r>
            <a:r>
              <a:rPr lang="en-US" b="1" kern="1200" cap="none" dirty="0">
                <a:ln w="3175" cmpd="sng">
                  <a:noFill/>
                </a:ln>
                <a:solidFill>
                  <a:srgbClr val="FF0000"/>
                </a:solidFill>
                <a:effectLst/>
                <a:latin typeface="+mj-lt"/>
                <a:ea typeface="+mj-ea"/>
                <a:cs typeface="+mj-cs"/>
              </a:rPr>
              <a:t> </a:t>
            </a:r>
            <a:r>
              <a:rPr lang="pl-PL" b="1" dirty="0">
                <a:solidFill>
                  <a:srgbClr val="FF0000"/>
                </a:solidFill>
              </a:rPr>
              <a:t>„Balladyny”</a:t>
            </a:r>
            <a:br>
              <a:rPr lang="en-US" sz="2200" kern="1200" cap="none" dirty="0">
                <a:ln w="3175" cmpd="sng">
                  <a:noFill/>
                </a:ln>
                <a:solidFill>
                  <a:schemeClr val="tx1">
                    <a:lumMod val="85000"/>
                    <a:lumOff val="15000"/>
                  </a:schemeClr>
                </a:solidFill>
                <a:effectLst/>
                <a:latin typeface="+mj-lt"/>
                <a:ea typeface="+mj-ea"/>
                <a:cs typeface="+mj-cs"/>
              </a:rPr>
            </a:br>
            <a:endParaRPr lang="en-US" sz="2200" kern="1200" cap="none" dirty="0">
              <a:ln w="3175" cmpd="sng">
                <a:noFill/>
              </a:ln>
              <a:solidFill>
                <a:schemeClr val="tx1">
                  <a:lumMod val="85000"/>
                  <a:lumOff val="15000"/>
                </a:schemeClr>
              </a:solidFill>
              <a:effectLst/>
              <a:latin typeface="+mj-lt"/>
              <a:ea typeface="+mj-ea"/>
              <a:cs typeface="+mj-cs"/>
            </a:endParaRPr>
          </a:p>
        </p:txBody>
      </p:sp>
      <p:sp>
        <p:nvSpPr>
          <p:cNvPr id="60" name="Rectangle 59">
            <a:extLst>
              <a:ext uri="{FF2B5EF4-FFF2-40B4-BE49-F238E27FC236}">
                <a16:creationId xmlns:a16="http://schemas.microsoft.com/office/drawing/2014/main" id="{AD6B4F19-E318-4F7B-A372-89408F904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Obraz zawierający tekst&#10;&#10;Opis wygenerowany automatycznie">
            <a:extLst>
              <a:ext uri="{FF2B5EF4-FFF2-40B4-BE49-F238E27FC236}">
                <a16:creationId xmlns:a16="http://schemas.microsoft.com/office/drawing/2014/main" id="{50A33A20-7390-4D99-A26F-DE29D953D355}"/>
              </a:ext>
            </a:extLst>
          </p:cNvPr>
          <p:cNvPicPr>
            <a:picLocks noChangeAspect="1"/>
          </p:cNvPicPr>
          <p:nvPr/>
        </p:nvPicPr>
        <p:blipFill rotWithShape="1">
          <a:blip r:embed="rId7"/>
          <a:srcRect r="6" b="3754"/>
          <a:stretch/>
        </p:blipFill>
        <p:spPr>
          <a:xfrm>
            <a:off x="1777073" y="1257341"/>
            <a:ext cx="2034916" cy="2798064"/>
          </a:xfrm>
          <a:prstGeom prst="rect">
            <a:avLst/>
          </a:prstGeom>
        </p:spPr>
      </p:pic>
      <p:pic>
        <p:nvPicPr>
          <p:cNvPr id="4" name="Symbol zastępczy zawartości 3" descr="Obraz zawierający osoba, zewnętrzne, trawa, kobieta&#10;&#10;Opis wygenerowany automatycznie">
            <a:extLst>
              <a:ext uri="{FF2B5EF4-FFF2-40B4-BE49-F238E27FC236}">
                <a16:creationId xmlns:a16="http://schemas.microsoft.com/office/drawing/2014/main" id="{1E65636D-AD78-419D-A15F-3B5014D1857A}"/>
              </a:ext>
            </a:extLst>
          </p:cNvPr>
          <p:cNvPicPr>
            <a:picLocks noChangeAspect="1"/>
          </p:cNvPicPr>
          <p:nvPr/>
        </p:nvPicPr>
        <p:blipFill rotWithShape="1">
          <a:blip r:embed="rId8"/>
          <a:srcRect t="3713" r="2" b="2"/>
          <a:stretch/>
        </p:blipFill>
        <p:spPr>
          <a:xfrm>
            <a:off x="3975699" y="1257342"/>
            <a:ext cx="2034916" cy="2798064"/>
          </a:xfrm>
          <a:prstGeom prst="rect">
            <a:avLst/>
          </a:prstGeom>
        </p:spPr>
      </p:pic>
      <p:pic>
        <p:nvPicPr>
          <p:cNvPr id="3" name="Symbol zastępczy zawartości 2" descr="Obraz zawierający budynek, mężczyzna, stojące, gracz&#10;&#10;Opis wygenerowany automatycznie">
            <a:extLst>
              <a:ext uri="{FF2B5EF4-FFF2-40B4-BE49-F238E27FC236}">
                <a16:creationId xmlns:a16="http://schemas.microsoft.com/office/drawing/2014/main" id="{8E90CD60-0D2D-4D8F-ACB0-FC952980ABAA}"/>
              </a:ext>
            </a:extLst>
          </p:cNvPr>
          <p:cNvPicPr>
            <a:picLocks noChangeAspect="1"/>
          </p:cNvPicPr>
          <p:nvPr/>
        </p:nvPicPr>
        <p:blipFill rotWithShape="1">
          <a:blip r:embed="rId9"/>
          <a:srcRect l="24733" r="16725" b="4"/>
          <a:stretch/>
        </p:blipFill>
        <p:spPr>
          <a:xfrm>
            <a:off x="6174325" y="1257341"/>
            <a:ext cx="2034916" cy="2798064"/>
          </a:xfrm>
          <a:prstGeom prst="rect">
            <a:avLst/>
          </a:prstGeom>
        </p:spPr>
      </p:pic>
      <p:pic>
        <p:nvPicPr>
          <p:cNvPr id="5" name="Obraz 4" descr="Obraz zawierający osoba, kobieta, mężczyzna, pozujący&#10;&#10;Opis wygenerowany automatycznie">
            <a:extLst>
              <a:ext uri="{FF2B5EF4-FFF2-40B4-BE49-F238E27FC236}">
                <a16:creationId xmlns:a16="http://schemas.microsoft.com/office/drawing/2014/main" id="{A2F8FBA8-F5C6-4BCD-8FA8-73A95339F86D}"/>
              </a:ext>
            </a:extLst>
          </p:cNvPr>
          <p:cNvPicPr>
            <a:picLocks noChangeAspect="1"/>
          </p:cNvPicPr>
          <p:nvPr/>
        </p:nvPicPr>
        <p:blipFill rotWithShape="1">
          <a:blip r:embed="rId10"/>
          <a:srcRect r="7" b="2723"/>
          <a:stretch/>
        </p:blipFill>
        <p:spPr>
          <a:xfrm>
            <a:off x="8372952" y="1257341"/>
            <a:ext cx="2034916" cy="2798064"/>
          </a:xfrm>
          <a:prstGeom prst="rect">
            <a:avLst/>
          </a:prstGeom>
        </p:spPr>
      </p:pic>
      <p:cxnSp>
        <p:nvCxnSpPr>
          <p:cNvPr id="62" name="Straight Connector 61">
            <a:extLst>
              <a:ext uri="{FF2B5EF4-FFF2-40B4-BE49-F238E27FC236}">
                <a16:creationId xmlns:a16="http://schemas.microsoft.com/office/drawing/2014/main" id="{5E85F6C5-C81B-4332-AC63-79827C9D5C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8929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7" name="Rectangle 43">
            <a:extLst>
              <a:ext uri="{FF2B5EF4-FFF2-40B4-BE49-F238E27FC236}">
                <a16:creationId xmlns:a16="http://schemas.microsoft.com/office/drawing/2014/main" id="{3F389378-14C6-4E5D-8054-0A48AC45A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45">
            <a:extLst>
              <a:ext uri="{FF2B5EF4-FFF2-40B4-BE49-F238E27FC236}">
                <a16:creationId xmlns:a16="http://schemas.microsoft.com/office/drawing/2014/main" id="{F7315CDF-9994-4785-9182-DDB0F2A994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7" name="Picture 46">
              <a:extLst>
                <a:ext uri="{FF2B5EF4-FFF2-40B4-BE49-F238E27FC236}">
                  <a16:creationId xmlns:a16="http://schemas.microsoft.com/office/drawing/2014/main" id="{60C7203C-806C-4714-AA4B-37ABCA6DBE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a:extLst>
                <a:ext uri="{FF2B5EF4-FFF2-40B4-BE49-F238E27FC236}">
                  <a16:creationId xmlns:a16="http://schemas.microsoft.com/office/drawing/2014/main" id="{CCA07B33-92B8-46AF-B878-3DE4E1BF4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9" name="Picture 48">
              <a:extLst>
                <a:ext uri="{FF2B5EF4-FFF2-40B4-BE49-F238E27FC236}">
                  <a16:creationId xmlns:a16="http://schemas.microsoft.com/office/drawing/2014/main" id="{6B6FEDBE-E94A-4729-BE4A-45BE7C337E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0" name="Picture 49">
              <a:extLst>
                <a:ext uri="{FF2B5EF4-FFF2-40B4-BE49-F238E27FC236}">
                  <a16:creationId xmlns:a16="http://schemas.microsoft.com/office/drawing/2014/main" id="{C39E5CE8-E160-4C73-A776-B72D8E3823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8639EF26-1424-4D9A-8291-42D12D20735C}"/>
              </a:ext>
            </a:extLst>
          </p:cNvPr>
          <p:cNvSpPr>
            <a:spLocks noGrp="1"/>
          </p:cNvSpPr>
          <p:nvPr>
            <p:ph type="title"/>
          </p:nvPr>
        </p:nvSpPr>
        <p:spPr>
          <a:xfrm>
            <a:off x="6412198" y="982132"/>
            <a:ext cx="4752626" cy="1303867"/>
          </a:xfrm>
        </p:spPr>
        <p:txBody>
          <a:bodyPr>
            <a:normAutofit fontScale="90000"/>
          </a:bodyPr>
          <a:lstStyle/>
          <a:p>
            <a:pPr>
              <a:lnSpc>
                <a:spcPct val="90000"/>
              </a:lnSpc>
            </a:pPr>
            <a:br>
              <a:rPr lang="pl-PL" sz="2800" dirty="0"/>
            </a:br>
            <a:r>
              <a:rPr lang="pl-PL" sz="3600" b="1" dirty="0">
                <a:solidFill>
                  <a:srgbClr val="FF0000"/>
                </a:solidFill>
              </a:rPr>
              <a:t>Adaptacje i inscenizacje utworu</a:t>
            </a:r>
            <a:br>
              <a:rPr lang="pl-PL" sz="2800" dirty="0"/>
            </a:br>
            <a:endParaRPr lang="pl-PL" sz="2800" dirty="0"/>
          </a:p>
        </p:txBody>
      </p:sp>
      <p:sp>
        <p:nvSpPr>
          <p:cNvPr id="69" name="Rectangle 51">
            <a:extLst>
              <a:ext uri="{FF2B5EF4-FFF2-40B4-BE49-F238E27FC236}">
                <a16:creationId xmlns:a16="http://schemas.microsoft.com/office/drawing/2014/main" id="{A2163A1D-76BA-43EE-BFF9-14171A55E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659376"/>
          </a:xfrm>
          <a:prstGeom prst="rect">
            <a:avLst/>
          </a:prstGeom>
          <a:solidFill>
            <a:schemeClr val="bg2"/>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5F631D6-D25E-4733-BEAE-D727D4D0F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209" y="1254050"/>
            <a:ext cx="2508652" cy="2506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id="{B8240342-D912-4E08-A9A2-CBF54F0F2CFB}"/>
              </a:ext>
            </a:extLst>
          </p:cNvPr>
          <p:cNvPicPr>
            <a:picLocks noChangeAspect="1"/>
          </p:cNvPicPr>
          <p:nvPr/>
        </p:nvPicPr>
        <p:blipFill>
          <a:blip r:embed="rId5"/>
          <a:stretch>
            <a:fillRect/>
          </a:stretch>
        </p:blipFill>
        <p:spPr>
          <a:xfrm>
            <a:off x="1393878" y="1658260"/>
            <a:ext cx="2201116" cy="1700362"/>
          </a:xfrm>
          <a:prstGeom prst="rect">
            <a:avLst/>
          </a:prstGeom>
        </p:spPr>
      </p:pic>
      <p:sp>
        <p:nvSpPr>
          <p:cNvPr id="56" name="Rectangle 55">
            <a:extLst>
              <a:ext uri="{FF2B5EF4-FFF2-40B4-BE49-F238E27FC236}">
                <a16:creationId xmlns:a16="http://schemas.microsoft.com/office/drawing/2014/main" id="{6CB9CC99-168D-4A53-BF4C-8697A02F2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3147" y="1254050"/>
            <a:ext cx="2021427"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A37100F1-3566-4015-B9A3-71B3800BF9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951" y="2400639"/>
            <a:ext cx="438912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DB600D80-E410-42E0-B944-BE2AC14F1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209" y="3922105"/>
            <a:ext cx="2494212" cy="167402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09C1EBA-F940-4D2D-8543-7522C9A45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0024" y="2917369"/>
            <a:ext cx="1996749" cy="267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a:extLst>
              <a:ext uri="{FF2B5EF4-FFF2-40B4-BE49-F238E27FC236}">
                <a16:creationId xmlns:a16="http://schemas.microsoft.com/office/drawing/2014/main" id="{8061AD23-C31D-41AD-9E9C-64E055D2ED1D}"/>
              </a:ext>
            </a:extLst>
          </p:cNvPr>
          <p:cNvPicPr>
            <a:picLocks noChangeAspect="1"/>
          </p:cNvPicPr>
          <p:nvPr/>
        </p:nvPicPr>
        <p:blipFill>
          <a:blip r:embed="rId6"/>
          <a:stretch>
            <a:fillRect/>
          </a:stretch>
        </p:blipFill>
        <p:spPr>
          <a:xfrm>
            <a:off x="4072560" y="3429861"/>
            <a:ext cx="1686401" cy="1686401"/>
          </a:xfrm>
          <a:prstGeom prst="rect">
            <a:avLst/>
          </a:prstGeom>
        </p:spPr>
      </p:pic>
      <p:sp>
        <p:nvSpPr>
          <p:cNvPr id="30" name="Content Placeholder 27">
            <a:extLst>
              <a:ext uri="{FF2B5EF4-FFF2-40B4-BE49-F238E27FC236}">
                <a16:creationId xmlns:a16="http://schemas.microsoft.com/office/drawing/2014/main" id="{F339497B-22D9-476E-AC3C-C178808D42A7}"/>
              </a:ext>
            </a:extLst>
          </p:cNvPr>
          <p:cNvSpPr>
            <a:spLocks noGrp="1"/>
          </p:cNvSpPr>
          <p:nvPr>
            <p:ph idx="1"/>
          </p:nvPr>
        </p:nvSpPr>
        <p:spPr>
          <a:xfrm>
            <a:off x="6412198" y="2556932"/>
            <a:ext cx="4752626" cy="3318936"/>
          </a:xfrm>
        </p:spPr>
        <p:txBody>
          <a:bodyPr>
            <a:normAutofit/>
          </a:bodyPr>
          <a:lstStyle/>
          <a:p>
            <a:pPr marL="0" indent="0" algn="ctr">
              <a:buNone/>
            </a:pPr>
            <a:r>
              <a:rPr lang="pl-PL" dirty="0"/>
              <a:t>Najsłynniejsza teatralną inscenizacją utworu był </a:t>
            </a:r>
            <a:r>
              <a:rPr lang="pl-PL" b="1" dirty="0"/>
              <a:t>spektakl w reżyserii Adama Hanuszkiewicza z Anną Chodakowską w Teatrze Narodowym w Warszawie – premiera 1974.</a:t>
            </a:r>
            <a:endParaRPr lang="en-US" b="1" dirty="0"/>
          </a:p>
        </p:txBody>
      </p:sp>
    </p:spTree>
    <p:extLst>
      <p:ext uri="{BB962C8B-B14F-4D97-AF65-F5344CB8AC3E}">
        <p14:creationId xmlns:p14="http://schemas.microsoft.com/office/powerpoint/2010/main" val="2325528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3FF4434B-B5C7-4D71-9EF1-FD6DC779A4BC}"/>
              </a:ext>
            </a:extLst>
          </p:cNvPr>
          <p:cNvSpPr>
            <a:spLocks noGrp="1"/>
          </p:cNvSpPr>
          <p:nvPr>
            <p:ph type="title"/>
          </p:nvPr>
        </p:nvSpPr>
        <p:spPr>
          <a:xfrm>
            <a:off x="980013" y="609598"/>
            <a:ext cx="2835464" cy="1254868"/>
          </a:xfrm>
        </p:spPr>
        <p:txBody>
          <a:bodyPr vert="horz" lIns="91440" tIns="45720" rIns="91440" bIns="45720" rtlCol="0" anchor="b">
            <a:normAutofit/>
          </a:bodyPr>
          <a:lstStyle/>
          <a:p>
            <a:r>
              <a:rPr lang="en-US" sz="2800" b="1" dirty="0">
                <a:solidFill>
                  <a:srgbClr val="FF0000"/>
                </a:solidFill>
              </a:rPr>
              <a:t>„</a:t>
            </a:r>
            <a:r>
              <a:rPr lang="en-US" sz="2800" b="1" dirty="0" err="1">
                <a:solidFill>
                  <a:srgbClr val="FF0000"/>
                </a:solidFill>
              </a:rPr>
              <a:t>Balladyna</a:t>
            </a:r>
            <a:r>
              <a:rPr lang="en-US" sz="2800" b="1" dirty="0">
                <a:solidFill>
                  <a:srgbClr val="FF0000"/>
                </a:solidFill>
              </a:rPr>
              <a:t>” </a:t>
            </a:r>
          </a:p>
        </p:txBody>
      </p:sp>
      <p:sp>
        <p:nvSpPr>
          <p:cNvPr id="3" name="Prostokąt 2">
            <a:extLst>
              <a:ext uri="{FF2B5EF4-FFF2-40B4-BE49-F238E27FC236}">
                <a16:creationId xmlns:a16="http://schemas.microsoft.com/office/drawing/2014/main" id="{2E57F6B0-AFE1-4E10-AD9F-90CFCA433D23}"/>
              </a:ext>
            </a:extLst>
          </p:cNvPr>
          <p:cNvSpPr/>
          <p:nvPr/>
        </p:nvSpPr>
        <p:spPr>
          <a:xfrm>
            <a:off x="604965" y="1977974"/>
            <a:ext cx="3389986" cy="4036063"/>
          </a:xfrm>
          <a:prstGeom prst="rect">
            <a:avLst/>
          </a:prstGeom>
        </p:spPr>
        <p:txBody>
          <a:bodyPr vert="horz" lIns="91440" tIns="45720" rIns="91440" bIns="45720" rtlCol="0" anchor="t">
            <a:normAutofit/>
          </a:bodyPr>
          <a:lstStyle/>
          <a:p>
            <a:pPr algn="ctr">
              <a:spcBef>
                <a:spcPct val="20000"/>
              </a:spcBef>
              <a:spcAft>
                <a:spcPts val="600"/>
              </a:spcAft>
              <a:buClr>
                <a:schemeClr val="accent1"/>
              </a:buClr>
              <a:buSzPct val="115000"/>
            </a:pPr>
            <a:r>
              <a:rPr lang="pl-PL" sz="3200">
                <a:solidFill>
                  <a:srgbClr val="262626"/>
                </a:solidFill>
              </a:rPr>
              <a:t> „</a:t>
            </a:r>
            <a:r>
              <a:rPr lang="pl-PL" sz="3200" i="1">
                <a:solidFill>
                  <a:srgbClr val="262626"/>
                </a:solidFill>
              </a:rPr>
              <a:t>to dzieło nowatorskie, odziane szatą niepowszedniej piękności (…) na widnokresie polskim”.</a:t>
            </a:r>
            <a:endParaRPr lang="pl-PL" sz="2400" i="1">
              <a:solidFill>
                <a:srgbClr val="262626"/>
              </a:solidFill>
            </a:endParaRPr>
          </a:p>
          <a:p>
            <a:pPr algn="r">
              <a:spcBef>
                <a:spcPct val="20000"/>
              </a:spcBef>
              <a:spcAft>
                <a:spcPts val="600"/>
              </a:spcAft>
              <a:buClr>
                <a:schemeClr val="accent1"/>
              </a:buClr>
              <a:buSzPct val="115000"/>
            </a:pPr>
            <a:r>
              <a:rPr lang="pl-PL" sz="2000">
                <a:solidFill>
                  <a:srgbClr val="262626"/>
                </a:solidFill>
              </a:rPr>
              <a:t>Zygmunt Krasiński</a:t>
            </a:r>
          </a:p>
        </p:txBody>
      </p:sp>
      <p:sp useBgFill="1">
        <p:nvSpPr>
          <p:cNvPr id="44" name="Rectangle 43">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osoba, zdjęcie, mężczyzna, czarny&#10;&#10;Opis wygenerowany automatycznie">
            <a:extLst>
              <a:ext uri="{FF2B5EF4-FFF2-40B4-BE49-F238E27FC236}">
                <a16:creationId xmlns:a16="http://schemas.microsoft.com/office/drawing/2014/main" id="{BE072CAD-AF68-4056-97B9-B170A63DCED6}"/>
              </a:ext>
            </a:extLst>
          </p:cNvPr>
          <p:cNvPicPr>
            <a:picLocks noGrp="1" noChangeAspect="1"/>
          </p:cNvPicPr>
          <p:nvPr>
            <p:ph idx="1"/>
          </p:nvPr>
        </p:nvPicPr>
        <p:blipFill>
          <a:blip r:embed="rId3"/>
          <a:stretch>
            <a:fillRect/>
          </a:stretch>
        </p:blipFill>
        <p:spPr>
          <a:xfrm>
            <a:off x="6594957" y="609602"/>
            <a:ext cx="3779947" cy="5587749"/>
          </a:xfrm>
          <a:prstGeom prst="rect">
            <a:avLst/>
          </a:prstGeom>
        </p:spPr>
      </p:pic>
    </p:spTree>
    <p:extLst>
      <p:ext uri="{BB962C8B-B14F-4D97-AF65-F5344CB8AC3E}">
        <p14:creationId xmlns:p14="http://schemas.microsoft.com/office/powerpoint/2010/main" val="1333941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4FB494C6-5548-4608-9649-F94AC195A20D}"/>
              </a:ext>
            </a:extLst>
          </p:cNvPr>
          <p:cNvSpPr>
            <a:spLocks noGrp="1"/>
          </p:cNvSpPr>
          <p:nvPr>
            <p:ph type="title"/>
          </p:nvPr>
        </p:nvSpPr>
        <p:spPr>
          <a:xfrm>
            <a:off x="1295402" y="982132"/>
            <a:ext cx="3660056" cy="1325373"/>
          </a:xfrm>
        </p:spPr>
        <p:txBody>
          <a:bodyPr anchor="b">
            <a:normAutofit/>
          </a:bodyPr>
          <a:lstStyle/>
          <a:p>
            <a:pPr>
              <a:lnSpc>
                <a:spcPct val="90000"/>
              </a:lnSpc>
            </a:pPr>
            <a:r>
              <a:rPr lang="pl-PL" sz="2800" b="0" i="0" dirty="0">
                <a:solidFill>
                  <a:srgbClr val="262626"/>
                </a:solidFill>
                <a:effectLst/>
                <a:latin typeface="Georgia" panose="02040502050405020303" pitchFamily="18" charset="0"/>
              </a:rPr>
              <a:t>PLAKAT</a:t>
            </a:r>
            <a:br>
              <a:rPr lang="pl-PL" sz="2800" b="0" i="0" dirty="0">
                <a:solidFill>
                  <a:srgbClr val="262626"/>
                </a:solidFill>
                <a:effectLst/>
                <a:latin typeface="Georgia" panose="02040502050405020303" pitchFamily="18" charset="0"/>
              </a:rPr>
            </a:br>
            <a:endParaRPr lang="pl-PL" sz="2800" dirty="0">
              <a:solidFill>
                <a:srgbClr val="262626"/>
              </a:solidFill>
            </a:endParaRPr>
          </a:p>
        </p:txBody>
      </p:sp>
      <p:cxnSp>
        <p:nvCxnSpPr>
          <p:cNvPr id="19" name="Straight Connector 1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Symbol zastępczy zawartości 3">
            <a:extLst>
              <a:ext uri="{FF2B5EF4-FFF2-40B4-BE49-F238E27FC236}">
                <a16:creationId xmlns:a16="http://schemas.microsoft.com/office/drawing/2014/main" id="{E1DE0506-087E-46DF-94EC-329102468C08}"/>
              </a:ext>
            </a:extLst>
          </p:cNvPr>
          <p:cNvPicPr>
            <a:picLocks noChangeAspect="1"/>
          </p:cNvPicPr>
          <p:nvPr/>
        </p:nvPicPr>
        <p:blipFill>
          <a:blip r:embed="rId5"/>
          <a:stretch>
            <a:fillRect/>
          </a:stretch>
        </p:blipFill>
        <p:spPr>
          <a:xfrm>
            <a:off x="6422242" y="982131"/>
            <a:ext cx="3462317" cy="4893735"/>
          </a:xfrm>
          <a:prstGeom prst="rect">
            <a:avLst/>
          </a:prstGeom>
          <a:ln w="57150" cmpd="thickThin">
            <a:solidFill>
              <a:srgbClr val="7F7F7F"/>
            </a:solidFill>
            <a:miter lim="800000"/>
          </a:ln>
        </p:spPr>
      </p:pic>
      <p:sp>
        <p:nvSpPr>
          <p:cNvPr id="18" name="pole tekstowe 17">
            <a:extLst>
              <a:ext uri="{FF2B5EF4-FFF2-40B4-BE49-F238E27FC236}">
                <a16:creationId xmlns:a16="http://schemas.microsoft.com/office/drawing/2014/main" id="{9F010F53-B6BB-4DFF-A8F8-373FF7CD50DD}"/>
              </a:ext>
            </a:extLst>
          </p:cNvPr>
          <p:cNvSpPr txBox="1"/>
          <p:nvPr/>
        </p:nvSpPr>
        <p:spPr>
          <a:xfrm>
            <a:off x="1557688" y="3021326"/>
            <a:ext cx="3237791" cy="1077218"/>
          </a:xfrm>
          <a:prstGeom prst="rect">
            <a:avLst/>
          </a:prstGeom>
          <a:noFill/>
        </p:spPr>
        <p:txBody>
          <a:bodyPr wrap="square">
            <a:spAutoFit/>
          </a:bodyPr>
          <a:lstStyle/>
          <a:p>
            <a:r>
              <a:rPr lang="pl-PL" sz="1800" b="0" i="0" dirty="0">
                <a:solidFill>
                  <a:srgbClr val="262626"/>
                </a:solidFill>
                <a:effectLst/>
                <a:latin typeface="Georgia" panose="02040502050405020303" pitchFamily="18" charset="0"/>
              </a:rPr>
              <a:t> </a:t>
            </a:r>
            <a:r>
              <a:rPr lang="pl-PL" sz="3200" b="0" i="0" dirty="0">
                <a:solidFill>
                  <a:srgbClr val="FF0000"/>
                </a:solidFill>
                <a:effectLst/>
                <a:latin typeface="Georgia" panose="02040502050405020303" pitchFamily="18" charset="0"/>
              </a:rPr>
              <a:t>„Narodowego </a:t>
            </a:r>
          </a:p>
          <a:p>
            <a:r>
              <a:rPr lang="pl-PL" sz="3200" b="0" i="0" dirty="0">
                <a:solidFill>
                  <a:srgbClr val="FF0000"/>
                </a:solidFill>
                <a:effectLst/>
                <a:latin typeface="Georgia" panose="02040502050405020303" pitchFamily="18" charset="0"/>
              </a:rPr>
              <a:t>Czytania 2020”</a:t>
            </a:r>
            <a:endParaRPr lang="pl-PL" dirty="0">
              <a:solidFill>
                <a:srgbClr val="FF0000"/>
              </a:solidFill>
            </a:endParaRPr>
          </a:p>
        </p:txBody>
      </p:sp>
    </p:spTree>
    <p:extLst>
      <p:ext uri="{BB962C8B-B14F-4D97-AF65-F5344CB8AC3E}">
        <p14:creationId xmlns:p14="http://schemas.microsoft.com/office/powerpoint/2010/main" val="805129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9" name="Group 9">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5" name="Straight Connector 15">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1" name="Picture 20">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E10D6AC0-61E1-41EB-ADBC-972964D67809}"/>
              </a:ext>
            </a:extLst>
          </p:cNvPr>
          <p:cNvSpPr>
            <a:spLocks noGrp="1"/>
          </p:cNvSpPr>
          <p:nvPr>
            <p:ph type="title"/>
          </p:nvPr>
        </p:nvSpPr>
        <p:spPr>
          <a:xfrm>
            <a:off x="7299472" y="982132"/>
            <a:ext cx="4063945" cy="1303867"/>
          </a:xfrm>
        </p:spPr>
        <p:txBody>
          <a:bodyPr vert="horz" lIns="91440" tIns="45720" rIns="91440" bIns="45720" rtlCol="0" anchor="ctr">
            <a:normAutofit/>
          </a:bodyPr>
          <a:lstStyle/>
          <a:p>
            <a:pPr>
              <a:lnSpc>
                <a:spcPct val="90000"/>
              </a:lnSpc>
            </a:pPr>
            <a:r>
              <a:rPr lang="pl-PL" sz="2100" dirty="0">
                <a:solidFill>
                  <a:srgbClr val="FF0000"/>
                </a:solidFill>
              </a:rPr>
              <a:t>Prezydent skierował specjalne przesłanie, </a:t>
            </a:r>
            <a:br>
              <a:rPr lang="pl-PL" sz="2100" dirty="0">
                <a:solidFill>
                  <a:srgbClr val="FF0000"/>
                </a:solidFill>
              </a:rPr>
            </a:br>
            <a:r>
              <a:rPr lang="pl-PL" sz="2100" dirty="0">
                <a:solidFill>
                  <a:srgbClr val="FF0000"/>
                </a:solidFill>
              </a:rPr>
              <a:t>które zachęca do udziału w akcji:</a:t>
            </a:r>
          </a:p>
        </p:txBody>
      </p:sp>
      <p:sp>
        <p:nvSpPr>
          <p:cNvPr id="26" name="Rectangle 25">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stół&#10;&#10;Opis wygenerowany automatycznie">
            <a:extLst>
              <a:ext uri="{FF2B5EF4-FFF2-40B4-BE49-F238E27FC236}">
                <a16:creationId xmlns:a16="http://schemas.microsoft.com/office/drawing/2014/main" id="{AE302630-F6D5-40FA-AD8C-65D28CFBB7CD}"/>
              </a:ext>
            </a:extLst>
          </p:cNvPr>
          <p:cNvPicPr>
            <a:picLocks noChangeAspect="1"/>
          </p:cNvPicPr>
          <p:nvPr/>
        </p:nvPicPr>
        <p:blipFill rotWithShape="1">
          <a:blip r:embed="rId5"/>
          <a:srcRect l="8687" r="-2" b="-2"/>
          <a:stretch/>
        </p:blipFill>
        <p:spPr>
          <a:xfrm>
            <a:off x="1412683" y="1410208"/>
            <a:ext cx="5278777" cy="3858780"/>
          </a:xfrm>
          <a:prstGeom prst="rect">
            <a:avLst/>
          </a:prstGeom>
        </p:spPr>
      </p:pic>
      <p:cxnSp>
        <p:nvCxnSpPr>
          <p:cNvPr id="28" name="Straight Connector 27">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pole tekstowe 3">
            <a:extLst>
              <a:ext uri="{FF2B5EF4-FFF2-40B4-BE49-F238E27FC236}">
                <a16:creationId xmlns:a16="http://schemas.microsoft.com/office/drawing/2014/main" id="{B1D94A44-1803-461C-89D9-7F6B4F130A7B}"/>
              </a:ext>
            </a:extLst>
          </p:cNvPr>
          <p:cNvSpPr txBox="1"/>
          <p:nvPr/>
        </p:nvSpPr>
        <p:spPr>
          <a:xfrm>
            <a:off x="7190913" y="2442293"/>
            <a:ext cx="4220799" cy="3433575"/>
          </a:xfrm>
          <a:prstGeom prst="rect">
            <a:avLst/>
          </a:prstGeom>
        </p:spPr>
        <p:txBody>
          <a:bodyPr vert="horz" lIns="91440" tIns="45720" rIns="91440" bIns="45720" rtlCol="0" anchor="t">
            <a:normAutofit fontScale="92500" lnSpcReduction="10000"/>
          </a:bodyPr>
          <a:lstStyle/>
          <a:p>
            <a:pPr algn="ctr">
              <a:spcBef>
                <a:spcPct val="20000"/>
              </a:spcBef>
              <a:spcAft>
                <a:spcPts val="600"/>
              </a:spcAft>
              <a:buClr>
                <a:schemeClr val="accent1"/>
              </a:buClr>
              <a:buSzPct val="115000"/>
              <a:buFont typeface="Arial"/>
              <a:buChar char="•"/>
            </a:pPr>
            <a:r>
              <a:rPr lang="en-US" sz="2000" b="1" i="1" dirty="0">
                <a:solidFill>
                  <a:schemeClr val="tx1">
                    <a:lumMod val="85000"/>
                    <a:lumOff val="15000"/>
                  </a:schemeClr>
                </a:solidFill>
              </a:rPr>
              <a:t>„</a:t>
            </a:r>
            <a:r>
              <a:rPr lang="pl-PL" sz="2400" b="1" i="1" dirty="0">
                <a:solidFill>
                  <a:schemeClr val="tx1">
                    <a:lumMod val="85000"/>
                    <a:lumOff val="15000"/>
                  </a:schemeClr>
                </a:solidFill>
              </a:rPr>
              <a:t>Wierzę, że w tym szczególnym dla nas wszystkich czasie, kiedy razem pokonujemy epidemię, wspólna lektura klasyki polskiej literatury jeszcze silniej nas zjednoczy, przynosząc wiele czytelniczej satysfakcji i ponownie łącząc w przekonaniu o doniosłości dzieł naszych największych pisarzy.” </a:t>
            </a:r>
            <a:endParaRPr lang="pl-PL" sz="2000" b="1" i="1" dirty="0">
              <a:solidFill>
                <a:schemeClr val="tx1">
                  <a:lumMod val="85000"/>
                  <a:lumOff val="15000"/>
                </a:schemeClr>
              </a:solidFill>
            </a:endParaRPr>
          </a:p>
        </p:txBody>
      </p:sp>
    </p:spTree>
    <p:extLst>
      <p:ext uri="{BB962C8B-B14F-4D97-AF65-F5344CB8AC3E}">
        <p14:creationId xmlns:p14="http://schemas.microsoft.com/office/powerpoint/2010/main" val="803705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5A96064-B841-4079-801B-0397C01C9FC5}"/>
              </a:ext>
            </a:extLst>
          </p:cNvPr>
          <p:cNvPicPr>
            <a:picLocks noChangeAspect="1"/>
          </p:cNvPicPr>
          <p:nvPr/>
        </p:nvPicPr>
        <p:blipFill>
          <a:blip r:embed="rId2"/>
          <a:stretch>
            <a:fillRect/>
          </a:stretch>
        </p:blipFill>
        <p:spPr>
          <a:xfrm>
            <a:off x="2922380" y="1514523"/>
            <a:ext cx="6169687" cy="3475021"/>
          </a:xfrm>
          <a:prstGeom prst="rect">
            <a:avLst/>
          </a:prstGeom>
        </p:spPr>
      </p:pic>
      <p:sp>
        <p:nvSpPr>
          <p:cNvPr id="5" name="pole tekstowe 4">
            <a:extLst>
              <a:ext uri="{FF2B5EF4-FFF2-40B4-BE49-F238E27FC236}">
                <a16:creationId xmlns:a16="http://schemas.microsoft.com/office/drawing/2014/main" id="{C22A3E7E-9667-4A57-B787-A478B8CE60C5}"/>
              </a:ext>
            </a:extLst>
          </p:cNvPr>
          <p:cNvSpPr txBox="1"/>
          <p:nvPr/>
        </p:nvSpPr>
        <p:spPr>
          <a:xfrm>
            <a:off x="3313684" y="5303955"/>
            <a:ext cx="6115050" cy="646331"/>
          </a:xfrm>
          <a:prstGeom prst="rect">
            <a:avLst/>
          </a:prstGeom>
          <a:noFill/>
        </p:spPr>
        <p:txBody>
          <a:bodyPr wrap="square">
            <a:spAutoFit/>
          </a:bodyPr>
          <a:lstStyle/>
          <a:p>
            <a:r>
              <a:rPr lang="pl-PL" sz="3600" dirty="0">
                <a:solidFill>
                  <a:srgbClr val="0070C0"/>
                </a:solidFill>
                <a:hlinkClick r:id="rId3">
                  <a:extLst>
                    <a:ext uri="{A12FA001-AC4F-418D-AE19-62706E023703}">
                      <ahyp:hlinkClr xmlns:ahyp="http://schemas.microsoft.com/office/drawing/2018/hyperlinkcolor" val="tx"/>
                    </a:ext>
                  </a:extLst>
                </a:hlinkClick>
              </a:rPr>
              <a:t>Https://youtu.be/-Uja-IaIUlM</a:t>
            </a:r>
            <a:r>
              <a:rPr lang="pl-PL" sz="3600" dirty="0">
                <a:solidFill>
                  <a:srgbClr val="0070C0"/>
                </a:solidFill>
              </a:rPr>
              <a:t> </a:t>
            </a:r>
            <a:endParaRPr lang="pl-PL" sz="3600" dirty="0"/>
          </a:p>
        </p:txBody>
      </p:sp>
      <p:sp>
        <p:nvSpPr>
          <p:cNvPr id="7" name="pole tekstowe 6">
            <a:extLst>
              <a:ext uri="{FF2B5EF4-FFF2-40B4-BE49-F238E27FC236}">
                <a16:creationId xmlns:a16="http://schemas.microsoft.com/office/drawing/2014/main" id="{F6E45A2E-45A2-4BBE-9FE6-F4A4BE24632F}"/>
              </a:ext>
            </a:extLst>
          </p:cNvPr>
          <p:cNvSpPr txBox="1"/>
          <p:nvPr/>
        </p:nvSpPr>
        <p:spPr>
          <a:xfrm>
            <a:off x="1154096" y="810058"/>
            <a:ext cx="9925235" cy="523220"/>
          </a:xfrm>
          <a:prstGeom prst="rect">
            <a:avLst/>
          </a:prstGeom>
          <a:noFill/>
        </p:spPr>
        <p:txBody>
          <a:bodyPr wrap="square">
            <a:spAutoFit/>
          </a:bodyPr>
          <a:lstStyle/>
          <a:p>
            <a:pPr algn="ctr"/>
            <a:r>
              <a:rPr lang="pl-PL" sz="2800" b="1" dirty="0">
                <a:solidFill>
                  <a:srgbClr val="FF0000"/>
                </a:solidFill>
              </a:rPr>
              <a:t>Para Prezydencka zaprasza na Narodowe Czytanie 2020</a:t>
            </a:r>
          </a:p>
        </p:txBody>
      </p:sp>
    </p:spTree>
    <p:extLst>
      <p:ext uri="{BB962C8B-B14F-4D97-AF65-F5344CB8AC3E}">
        <p14:creationId xmlns:p14="http://schemas.microsoft.com/office/powerpoint/2010/main" val="3991991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B1F91A-E725-4FC9-84E6-79A69F252FF7}"/>
              </a:ext>
            </a:extLst>
          </p:cNvPr>
          <p:cNvSpPr>
            <a:spLocks noGrp="1"/>
          </p:cNvSpPr>
          <p:nvPr>
            <p:ph type="title"/>
          </p:nvPr>
        </p:nvSpPr>
        <p:spPr>
          <a:xfrm>
            <a:off x="1295402" y="603682"/>
            <a:ext cx="9601196" cy="1793289"/>
          </a:xfrm>
        </p:spPr>
        <p:txBody>
          <a:bodyPr>
            <a:noAutofit/>
          </a:bodyPr>
          <a:lstStyle/>
          <a:p>
            <a:r>
              <a:rPr lang="pl-PL" sz="2400" i="1" dirty="0"/>
              <a:t>„Niech słońce zagaśnie, Jeśli mi ciebie kto wydrze, kochanku. Ty jesteś moim! moim! moim wiecznie! Choćbyś miał księżyc za ślubny pierścionek, Choćbyś miał księżyc, to ja go rozłamię, Zagaszę księżyc, który cię prowadzi Do pocałunków, do kochanki domu. Ach bądź mi wiernym! błagam cię! Zaklinam…”</a:t>
            </a:r>
          </a:p>
        </p:txBody>
      </p:sp>
      <p:graphicFrame>
        <p:nvGraphicFramePr>
          <p:cNvPr id="3" name="Obiekt 2">
            <a:extLst>
              <a:ext uri="{FF2B5EF4-FFF2-40B4-BE49-F238E27FC236}">
                <a16:creationId xmlns:a16="http://schemas.microsoft.com/office/drawing/2014/main" id="{EDCA1FED-2C98-415A-8B55-49E3F1634DE5}"/>
              </a:ext>
            </a:extLst>
          </p:cNvPr>
          <p:cNvGraphicFramePr>
            <a:graphicFrameLocks noChangeAspect="1"/>
          </p:cNvGraphicFramePr>
          <p:nvPr>
            <p:extLst>
              <p:ext uri="{D42A27DB-BD31-4B8C-83A1-F6EECF244321}">
                <p14:modId xmlns:p14="http://schemas.microsoft.com/office/powerpoint/2010/main" val="3597511445"/>
              </p:ext>
            </p:extLst>
          </p:nvPr>
        </p:nvGraphicFramePr>
        <p:xfrm>
          <a:off x="2013027" y="2876365"/>
          <a:ext cx="7863815" cy="1695635"/>
        </p:xfrm>
        <a:graphic>
          <a:graphicData uri="http://schemas.openxmlformats.org/presentationml/2006/ole">
            <mc:AlternateContent xmlns:mc="http://schemas.openxmlformats.org/markup-compatibility/2006">
              <mc:Choice xmlns:v="urn:schemas-microsoft-com:vml" Requires="v">
                <p:oleObj spid="_x0000_s1033" name="Obiekt powłoki pakowarki" showAsIcon="1" r:id="rId3" imgW="2031840" imgH="437400" progId="Package">
                  <p:embed/>
                </p:oleObj>
              </mc:Choice>
              <mc:Fallback>
                <p:oleObj name="Obiekt powłoki pakowarki" showAsIcon="1" r:id="rId3" imgW="2031840" imgH="437400" progId="Package">
                  <p:embed/>
                  <p:pic>
                    <p:nvPicPr>
                      <p:cNvPr id="0" name=""/>
                      <p:cNvPicPr/>
                      <p:nvPr/>
                    </p:nvPicPr>
                    <p:blipFill>
                      <a:blip r:embed="rId4"/>
                      <a:stretch>
                        <a:fillRect/>
                      </a:stretch>
                    </p:blipFill>
                    <p:spPr>
                      <a:xfrm>
                        <a:off x="2013027" y="2876365"/>
                        <a:ext cx="7863815" cy="1695635"/>
                      </a:xfrm>
                      <a:prstGeom prst="rect">
                        <a:avLst/>
                      </a:prstGeom>
                    </p:spPr>
                  </p:pic>
                </p:oleObj>
              </mc:Fallback>
            </mc:AlternateContent>
          </a:graphicData>
        </a:graphic>
      </p:graphicFrame>
    </p:spTree>
    <p:extLst>
      <p:ext uri="{BB962C8B-B14F-4D97-AF65-F5344CB8AC3E}">
        <p14:creationId xmlns:p14="http://schemas.microsoft.com/office/powerpoint/2010/main" val="255811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zdjęcie, żywność, mężczyzna&#10;&#10;Opis wygenerowany automatycznie">
            <a:extLst>
              <a:ext uri="{FF2B5EF4-FFF2-40B4-BE49-F238E27FC236}">
                <a16:creationId xmlns:a16="http://schemas.microsoft.com/office/drawing/2014/main" id="{64BE9450-4610-48DF-9B22-18C4A9D5882F}"/>
              </a:ext>
            </a:extLst>
          </p:cNvPr>
          <p:cNvPicPr>
            <a:picLocks noChangeAspect="1"/>
          </p:cNvPicPr>
          <p:nvPr/>
        </p:nvPicPr>
        <p:blipFill>
          <a:blip r:embed="rId3"/>
          <a:stretch>
            <a:fillRect/>
          </a:stretch>
        </p:blipFill>
        <p:spPr>
          <a:xfrm>
            <a:off x="1346681" y="1245326"/>
            <a:ext cx="3104731" cy="3104731"/>
          </a:xfrm>
          <a:prstGeom prst="rect">
            <a:avLst/>
          </a:prstGeom>
        </p:spPr>
      </p:pic>
      <p:sp>
        <p:nvSpPr>
          <p:cNvPr id="4" name="pole tekstowe 3">
            <a:extLst>
              <a:ext uri="{FF2B5EF4-FFF2-40B4-BE49-F238E27FC236}">
                <a16:creationId xmlns:a16="http://schemas.microsoft.com/office/drawing/2014/main" id="{76267870-3ED7-4BDB-A4E4-41640B6FCD91}"/>
              </a:ext>
            </a:extLst>
          </p:cNvPr>
          <p:cNvSpPr txBox="1"/>
          <p:nvPr/>
        </p:nvSpPr>
        <p:spPr>
          <a:xfrm>
            <a:off x="4451412" y="881344"/>
            <a:ext cx="6506594" cy="4801314"/>
          </a:xfrm>
          <a:prstGeom prst="rect">
            <a:avLst/>
          </a:prstGeom>
          <a:noFill/>
        </p:spPr>
        <p:txBody>
          <a:bodyPr wrap="square" rtlCol="0">
            <a:spAutoFit/>
          </a:bodyPr>
          <a:lstStyle/>
          <a:p>
            <a:pPr algn="ctr"/>
            <a:r>
              <a:rPr lang="pl-PL" sz="2400" b="1" dirty="0">
                <a:solidFill>
                  <a:srgbClr val="FF0000"/>
                </a:solidFill>
              </a:rPr>
              <a:t>ZSiPO </a:t>
            </a:r>
            <a:r>
              <a:rPr lang="pl-PL" sz="2000" b="1" dirty="0">
                <a:solidFill>
                  <a:srgbClr val="FF0000"/>
                </a:solidFill>
              </a:rPr>
              <a:t>zgłosił swój udział </a:t>
            </a:r>
          </a:p>
          <a:p>
            <a:pPr algn="ctr"/>
            <a:r>
              <a:rPr lang="pl-PL" sz="2000" b="1" dirty="0">
                <a:solidFill>
                  <a:srgbClr val="FF0000"/>
                </a:solidFill>
              </a:rPr>
              <a:t>do Narodowego Czytania 2020.  </a:t>
            </a:r>
          </a:p>
          <a:p>
            <a:pPr algn="ctr"/>
            <a:endParaRPr lang="pl-PL" sz="2000" b="1" dirty="0">
              <a:solidFill>
                <a:srgbClr val="FF0000"/>
              </a:solidFill>
            </a:endParaRPr>
          </a:p>
          <a:p>
            <a:endParaRPr lang="pl-PL" dirty="0"/>
          </a:p>
          <a:p>
            <a:pPr algn="ctr"/>
            <a:r>
              <a:rPr lang="pl-PL" sz="3200" b="1" dirty="0">
                <a:solidFill>
                  <a:srgbClr val="00B050"/>
                </a:solidFill>
              </a:rPr>
              <a:t>7 września 2020 </a:t>
            </a:r>
          </a:p>
          <a:p>
            <a:pPr algn="ctr"/>
            <a:r>
              <a:rPr lang="pl-PL" sz="2400" b="1" dirty="0"/>
              <a:t>zapraszam wszystkich uczniów oraz pracowników szkoły do przeczytania fragmentu „Balladyny” </a:t>
            </a:r>
          </a:p>
          <a:p>
            <a:pPr algn="ctr"/>
            <a:r>
              <a:rPr lang="pl-PL" sz="2400" b="1" dirty="0"/>
              <a:t>Juliusza Słowackiego </a:t>
            </a:r>
          </a:p>
          <a:p>
            <a:pPr algn="ctr"/>
            <a:endParaRPr lang="pl-PL" sz="2400" b="1" dirty="0"/>
          </a:p>
          <a:p>
            <a:pPr algn="r"/>
            <a:endParaRPr lang="pl-PL" b="1" dirty="0"/>
          </a:p>
          <a:p>
            <a:pPr algn="r"/>
            <a:endParaRPr lang="pl-PL" b="1" dirty="0"/>
          </a:p>
          <a:p>
            <a:pPr algn="r"/>
            <a:endParaRPr lang="pl-PL" b="1" dirty="0"/>
          </a:p>
          <a:p>
            <a:pPr algn="r"/>
            <a:r>
              <a:rPr lang="pl-PL" b="1" dirty="0"/>
              <a:t>Opracowała: Izabela Leszczyńska</a:t>
            </a:r>
          </a:p>
        </p:txBody>
      </p:sp>
      <p:graphicFrame>
        <p:nvGraphicFramePr>
          <p:cNvPr id="6" name="Obiekt 5">
            <a:extLst>
              <a:ext uri="{FF2B5EF4-FFF2-40B4-BE49-F238E27FC236}">
                <a16:creationId xmlns:a16="http://schemas.microsoft.com/office/drawing/2014/main" id="{CCF0E290-5CDD-4E96-8290-729B922B2C9B}"/>
              </a:ext>
            </a:extLst>
          </p:cNvPr>
          <p:cNvGraphicFramePr>
            <a:graphicFrameLocks noChangeAspect="1"/>
          </p:cNvGraphicFramePr>
          <p:nvPr>
            <p:extLst>
              <p:ext uri="{D42A27DB-BD31-4B8C-83A1-F6EECF244321}">
                <p14:modId xmlns:p14="http://schemas.microsoft.com/office/powerpoint/2010/main" val="2832927937"/>
              </p:ext>
            </p:extLst>
          </p:nvPr>
        </p:nvGraphicFramePr>
        <p:xfrm>
          <a:off x="6096000" y="4283569"/>
          <a:ext cx="3437411" cy="741191"/>
        </p:xfrm>
        <a:graphic>
          <a:graphicData uri="http://schemas.openxmlformats.org/presentationml/2006/ole">
            <mc:AlternateContent xmlns:mc="http://schemas.openxmlformats.org/markup-compatibility/2006">
              <mc:Choice xmlns:v="urn:schemas-microsoft-com:vml" Requires="v">
                <p:oleObj spid="_x0000_s2053" name="Obiekt powłoki pakowarki" showAsIcon="1" r:id="rId4" imgW="2031840" imgH="437400" progId="Package">
                  <p:embed/>
                </p:oleObj>
              </mc:Choice>
              <mc:Fallback>
                <p:oleObj name="Obiekt powłoki pakowarki" showAsIcon="1" r:id="rId4" imgW="2031840" imgH="437400" progId="Package">
                  <p:embed/>
                  <p:pic>
                    <p:nvPicPr>
                      <p:cNvPr id="3" name="Obiekt 2">
                        <a:extLst>
                          <a:ext uri="{FF2B5EF4-FFF2-40B4-BE49-F238E27FC236}">
                            <a16:creationId xmlns:a16="http://schemas.microsoft.com/office/drawing/2014/main" id="{EDCA1FED-2C98-415A-8B55-49E3F1634DE5}"/>
                          </a:ext>
                        </a:extLst>
                      </p:cNvPr>
                      <p:cNvPicPr/>
                      <p:nvPr/>
                    </p:nvPicPr>
                    <p:blipFill>
                      <a:blip r:embed="rId5"/>
                      <a:stretch>
                        <a:fillRect/>
                      </a:stretch>
                    </p:blipFill>
                    <p:spPr>
                      <a:xfrm>
                        <a:off x="6096000" y="4283569"/>
                        <a:ext cx="3437411" cy="741191"/>
                      </a:xfrm>
                      <a:prstGeom prst="rect">
                        <a:avLst/>
                      </a:prstGeom>
                    </p:spPr>
                  </p:pic>
                </p:oleObj>
              </mc:Fallback>
            </mc:AlternateContent>
          </a:graphicData>
        </a:graphic>
      </p:graphicFrame>
      <p:sp>
        <p:nvSpPr>
          <p:cNvPr id="7" name="pole tekstowe 6">
            <a:extLst>
              <a:ext uri="{FF2B5EF4-FFF2-40B4-BE49-F238E27FC236}">
                <a16:creationId xmlns:a16="http://schemas.microsoft.com/office/drawing/2014/main" id="{3439A5F1-82F2-4985-B65E-1D92B408A804}"/>
              </a:ext>
            </a:extLst>
          </p:cNvPr>
          <p:cNvSpPr txBox="1"/>
          <p:nvPr/>
        </p:nvSpPr>
        <p:spPr>
          <a:xfrm>
            <a:off x="868514" y="5682658"/>
            <a:ext cx="4065972" cy="374077"/>
          </a:xfrm>
          <a:prstGeom prst="rect">
            <a:avLst/>
          </a:prstGeom>
          <a:noFill/>
        </p:spPr>
        <p:txBody>
          <a:bodyPr wrap="square">
            <a:spAutoFit/>
          </a:bodyPr>
          <a:lstStyle/>
          <a:p>
            <a:pPr>
              <a:lnSpc>
                <a:spcPct val="107000"/>
              </a:lnSpc>
              <a:spcAft>
                <a:spcPts val="800"/>
              </a:spcAft>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Źródło m.in.:</a:t>
            </a:r>
            <a:r>
              <a:rPr lang="pl-PL" sz="1600" dirty="0">
                <a:latin typeface="Calibri" panose="020F0502020204030204" pitchFamily="34" charset="0"/>
                <a:ea typeface="Calibri" panose="020F0502020204030204" pitchFamily="34" charset="0"/>
                <a:cs typeface="Times New Roman" panose="02020603050405020304" pitchFamily="18" charset="0"/>
              </a:rPr>
              <a:t> </a:t>
            </a:r>
            <a:r>
              <a:rPr lang="pl-PL" sz="1800"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https://www.prezydent.pl</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2966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6" name="Rectangle 23">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5">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7" name="Picture 26">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 name="Picture 29">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67817250-88B6-43BF-91AD-D594D9528550}"/>
              </a:ext>
            </a:extLst>
          </p:cNvPr>
          <p:cNvSpPr>
            <a:spLocks noGrp="1"/>
          </p:cNvSpPr>
          <p:nvPr>
            <p:ph type="title"/>
          </p:nvPr>
        </p:nvSpPr>
        <p:spPr>
          <a:xfrm>
            <a:off x="1295402" y="982132"/>
            <a:ext cx="3660056" cy="1325373"/>
          </a:xfrm>
        </p:spPr>
        <p:txBody>
          <a:bodyPr anchor="b">
            <a:normAutofit/>
          </a:bodyPr>
          <a:lstStyle/>
          <a:p>
            <a:r>
              <a:rPr lang="pl-PL" sz="2800" b="1" dirty="0">
                <a:solidFill>
                  <a:srgbClr val="FF0000"/>
                </a:solidFill>
                <a:effectLst>
                  <a:outerShdw blurRad="38100" dist="38100" dir="2700000" algn="tl">
                    <a:srgbClr val="000000">
                      <a:alpha val="43137"/>
                    </a:srgbClr>
                  </a:outerShdw>
                </a:effectLst>
              </a:rPr>
              <a:t>AKCJA NARODOWE CZYTANIE </a:t>
            </a:r>
          </a:p>
        </p:txBody>
      </p:sp>
      <p:cxnSp>
        <p:nvCxnSpPr>
          <p:cNvPr id="38" name="Straight Connector 31">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04FFADFA-E80B-441B-B7FA-1BCB348009BA}"/>
              </a:ext>
            </a:extLst>
          </p:cNvPr>
          <p:cNvSpPr>
            <a:spLocks noGrp="1"/>
          </p:cNvSpPr>
          <p:nvPr>
            <p:ph idx="1"/>
          </p:nvPr>
        </p:nvSpPr>
        <p:spPr>
          <a:xfrm>
            <a:off x="870012" y="2493774"/>
            <a:ext cx="4287913" cy="3382094"/>
          </a:xfrm>
        </p:spPr>
        <p:txBody>
          <a:bodyPr>
            <a:normAutofit/>
          </a:bodyPr>
          <a:lstStyle/>
          <a:p>
            <a:pPr algn="ctr"/>
            <a:r>
              <a:rPr lang="pl-PL" sz="2800" dirty="0">
                <a:solidFill>
                  <a:srgbClr val="262626"/>
                </a:solidFill>
              </a:rPr>
              <a:t>Organizowana jest przez </a:t>
            </a:r>
            <a:r>
              <a:rPr lang="pl-PL" sz="2800" b="1" dirty="0">
                <a:solidFill>
                  <a:srgbClr val="262626"/>
                </a:solidFill>
              </a:rPr>
              <a:t>Prezydenta RP od 2012 roku</a:t>
            </a:r>
            <a:r>
              <a:rPr lang="pl-PL" sz="2800" dirty="0">
                <a:solidFill>
                  <a:srgbClr val="262626"/>
                </a:solidFill>
              </a:rPr>
              <a:t>. </a:t>
            </a:r>
          </a:p>
          <a:p>
            <a:pPr algn="ctr"/>
            <a:r>
              <a:rPr lang="pl-PL" sz="2800" dirty="0">
                <a:solidFill>
                  <a:srgbClr val="262626"/>
                </a:solidFill>
              </a:rPr>
              <a:t>Została zainicjowana wspólną lekturą </a:t>
            </a:r>
            <a:r>
              <a:rPr lang="pl-PL" sz="2800" b="1" i="1" dirty="0">
                <a:solidFill>
                  <a:srgbClr val="262626"/>
                </a:solidFill>
              </a:rPr>
              <a:t>„Pana Tadeusza”</a:t>
            </a:r>
            <a:r>
              <a:rPr lang="pl-PL" sz="2800" i="1" dirty="0">
                <a:solidFill>
                  <a:srgbClr val="262626"/>
                </a:solidFill>
              </a:rPr>
              <a:t> </a:t>
            </a:r>
            <a:r>
              <a:rPr lang="pl-PL" sz="2800" dirty="0">
                <a:solidFill>
                  <a:srgbClr val="262626"/>
                </a:solidFill>
              </a:rPr>
              <a:t>Adama Mickiewicza</a:t>
            </a:r>
            <a:r>
              <a:rPr lang="pl-PL" sz="1600" dirty="0">
                <a:solidFill>
                  <a:srgbClr val="262626"/>
                </a:solidFill>
              </a:rPr>
              <a:t>. </a:t>
            </a:r>
          </a:p>
        </p:txBody>
      </p:sp>
      <p:pic>
        <p:nvPicPr>
          <p:cNvPr id="5" name="Obraz 4" descr="Obraz zawierający tekst, znak, rysunek&#10;&#10;Opis wygenerowany automatycznie">
            <a:extLst>
              <a:ext uri="{FF2B5EF4-FFF2-40B4-BE49-F238E27FC236}">
                <a16:creationId xmlns:a16="http://schemas.microsoft.com/office/drawing/2014/main" id="{70CE4F11-FB2F-48FF-9D05-21A88127FC22}"/>
              </a:ext>
            </a:extLst>
          </p:cNvPr>
          <p:cNvPicPr>
            <a:picLocks noChangeAspect="1"/>
          </p:cNvPicPr>
          <p:nvPr/>
        </p:nvPicPr>
        <p:blipFill>
          <a:blip r:embed="rId5"/>
          <a:stretch>
            <a:fillRect/>
          </a:stretch>
        </p:blipFill>
        <p:spPr>
          <a:xfrm>
            <a:off x="5418668" y="1049781"/>
            <a:ext cx="5469466" cy="4758435"/>
          </a:xfrm>
          <a:prstGeom prst="rect">
            <a:avLst/>
          </a:prstGeom>
          <a:ln w="57150" cmpd="thickThin">
            <a:solidFill>
              <a:srgbClr val="7F7F7F"/>
            </a:solidFill>
            <a:miter lim="800000"/>
          </a:ln>
        </p:spPr>
      </p:pic>
    </p:spTree>
    <p:extLst>
      <p:ext uri="{BB962C8B-B14F-4D97-AF65-F5344CB8AC3E}">
        <p14:creationId xmlns:p14="http://schemas.microsoft.com/office/powerpoint/2010/main" val="56599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63E3E2-AFD9-46F0-8076-80239EADCA9D}"/>
              </a:ext>
            </a:extLst>
          </p:cNvPr>
          <p:cNvSpPr>
            <a:spLocks noGrp="1"/>
          </p:cNvSpPr>
          <p:nvPr>
            <p:ph type="title"/>
          </p:nvPr>
        </p:nvSpPr>
        <p:spPr>
          <a:xfrm>
            <a:off x="1295402" y="982132"/>
            <a:ext cx="9601196" cy="1303867"/>
          </a:xfrm>
        </p:spPr>
        <p:txBody>
          <a:bodyPr>
            <a:normAutofit/>
          </a:bodyPr>
          <a:lstStyle/>
          <a:p>
            <a:r>
              <a:rPr lang="pl-PL" b="1" dirty="0">
                <a:solidFill>
                  <a:srgbClr val="FF0000"/>
                </a:solidFill>
              </a:rPr>
              <a:t>„PAN TADEUSZ”</a:t>
            </a:r>
          </a:p>
        </p:txBody>
      </p:sp>
      <p:sp>
        <p:nvSpPr>
          <p:cNvPr id="3" name="Symbol zastępczy zawartości 2">
            <a:extLst>
              <a:ext uri="{FF2B5EF4-FFF2-40B4-BE49-F238E27FC236}">
                <a16:creationId xmlns:a16="http://schemas.microsoft.com/office/drawing/2014/main" id="{C590D427-053A-4B0B-9476-7B8259CB0181}"/>
              </a:ext>
            </a:extLst>
          </p:cNvPr>
          <p:cNvSpPr>
            <a:spLocks noGrp="1"/>
          </p:cNvSpPr>
          <p:nvPr>
            <p:ph idx="1"/>
          </p:nvPr>
        </p:nvSpPr>
        <p:spPr>
          <a:xfrm>
            <a:off x="828675" y="2556932"/>
            <a:ext cx="6914200" cy="3318936"/>
          </a:xfrm>
        </p:spPr>
        <p:txBody>
          <a:bodyPr>
            <a:normAutofit/>
          </a:bodyPr>
          <a:lstStyle/>
          <a:p>
            <a:pPr marL="0" indent="0" algn="ctr">
              <a:buNone/>
            </a:pPr>
            <a:r>
              <a:rPr lang="pl-PL" b="1" i="1" dirty="0">
                <a:solidFill>
                  <a:srgbClr val="262626"/>
                </a:solidFill>
              </a:rPr>
              <a:t>„To dzieło o szczególnym znaczeniu dla nas Polaków. Zachwyca od pokoleń bogactwem języka, pięknem opisów i harmonią słowa. Stanowi zarazem nieocenione źródło najlepszych patriotycznych uczuć i wiedzy o nas samych”</a:t>
            </a:r>
          </a:p>
          <a:p>
            <a:pPr marL="0" indent="0" algn="ctr">
              <a:buNone/>
            </a:pPr>
            <a:r>
              <a:rPr lang="pl-PL" sz="2000" dirty="0">
                <a:solidFill>
                  <a:srgbClr val="262626"/>
                </a:solidFill>
              </a:rPr>
              <a:t>- wypowiedź Bronisława Komorowskiego – Prezydenta Rzeczypospolitej Polskiej</a:t>
            </a:r>
            <a:endParaRPr lang="pl-PL" dirty="0">
              <a:solidFill>
                <a:srgbClr val="262626"/>
              </a:solidFill>
            </a:endParaRPr>
          </a:p>
        </p:txBody>
      </p:sp>
      <p:pic>
        <p:nvPicPr>
          <p:cNvPr id="4" name="Obraz 3">
            <a:extLst>
              <a:ext uri="{FF2B5EF4-FFF2-40B4-BE49-F238E27FC236}">
                <a16:creationId xmlns:a16="http://schemas.microsoft.com/office/drawing/2014/main" id="{8EF64269-2ACA-48C1-B369-0A7F82BC4A15}"/>
              </a:ext>
            </a:extLst>
          </p:cNvPr>
          <p:cNvPicPr>
            <a:picLocks noChangeAspect="1"/>
          </p:cNvPicPr>
          <p:nvPr/>
        </p:nvPicPr>
        <p:blipFill>
          <a:blip r:embed="rId3"/>
          <a:stretch>
            <a:fillRect/>
          </a:stretch>
        </p:blipFill>
        <p:spPr>
          <a:xfrm>
            <a:off x="7742875" y="2847975"/>
            <a:ext cx="3358104" cy="2241534"/>
          </a:xfrm>
          <a:prstGeom prst="rect">
            <a:avLst/>
          </a:prstGeom>
          <a:ln w="57150" cmpd="thickThin">
            <a:solidFill>
              <a:srgbClr val="7F7F7F"/>
            </a:solidFill>
            <a:miter lim="800000"/>
          </a:ln>
        </p:spPr>
      </p:pic>
    </p:spTree>
    <p:extLst>
      <p:ext uri="{BB962C8B-B14F-4D97-AF65-F5344CB8AC3E}">
        <p14:creationId xmlns:p14="http://schemas.microsoft.com/office/powerpoint/2010/main" val="42574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095096E-C9EB-4C55-8BBC-C921DA8A5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5E452E66-EBC2-4EB1-9374-6678C4D04E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9" name="Picture 38">
              <a:extLst>
                <a:ext uri="{FF2B5EF4-FFF2-40B4-BE49-F238E27FC236}">
                  <a16:creationId xmlns:a16="http://schemas.microsoft.com/office/drawing/2014/main" id="{14CF760D-A2F9-45CA-BA5F-83C2B1550AD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0" name="Rectangle 39">
              <a:extLst>
                <a:ext uri="{FF2B5EF4-FFF2-40B4-BE49-F238E27FC236}">
                  <a16:creationId xmlns:a16="http://schemas.microsoft.com/office/drawing/2014/main" id="{946E9726-0B3E-481D-ABEB-2276F6A23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 name="Picture 40">
              <a:extLst>
                <a:ext uri="{FF2B5EF4-FFF2-40B4-BE49-F238E27FC236}">
                  <a16:creationId xmlns:a16="http://schemas.microsoft.com/office/drawing/2014/main" id="{05CF53DA-B7C2-4E26-9569-0C0B93C729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2" name="Picture 41">
              <a:extLst>
                <a:ext uri="{FF2B5EF4-FFF2-40B4-BE49-F238E27FC236}">
                  <a16:creationId xmlns:a16="http://schemas.microsoft.com/office/drawing/2014/main" id="{C08FEE20-A478-417E-B96D-D1A7E981F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4" name="Straight Connector 43">
            <a:extLst>
              <a:ext uri="{FF2B5EF4-FFF2-40B4-BE49-F238E27FC236}">
                <a16:creationId xmlns:a16="http://schemas.microsoft.com/office/drawing/2014/main" id="{E2825180-B6B5-413D-ACBA-8E3DCCD03F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39418" y="2400639"/>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D3F816F1-BDB7-497C-9324-51587FAFC85A}"/>
              </a:ext>
            </a:extLst>
          </p:cNvPr>
          <p:cNvSpPr>
            <a:spLocks noGrp="1"/>
          </p:cNvSpPr>
          <p:nvPr>
            <p:ph idx="1"/>
          </p:nvPr>
        </p:nvSpPr>
        <p:spPr>
          <a:xfrm>
            <a:off x="939489" y="2398853"/>
            <a:ext cx="5079628" cy="3477015"/>
          </a:xfrm>
        </p:spPr>
        <p:txBody>
          <a:bodyPr>
            <a:normAutofit lnSpcReduction="10000"/>
          </a:bodyPr>
          <a:lstStyle/>
          <a:p>
            <a:pPr marL="0" indent="0" algn="ctr">
              <a:buNone/>
            </a:pPr>
            <a:r>
              <a:rPr lang="pl-PL" b="1" i="1" dirty="0"/>
              <a:t>„Narodowe Czytanie </a:t>
            </a:r>
            <a:r>
              <a:rPr lang="pl-PL" i="1" dirty="0"/>
              <a:t>przypomina o tym, że formują nas te same lektury. Tak więc wspólne czytanie wybitnych autorów piszących fantastycznie o Polakach i Polsce wzmacnia nasze poczucie jedności. </a:t>
            </a:r>
          </a:p>
          <a:p>
            <a:pPr marL="0" indent="0" algn="ctr">
              <a:buNone/>
            </a:pPr>
            <a:r>
              <a:rPr lang="pl-PL" i="1" dirty="0"/>
              <a:t>Niech zatem 7 września 2013 roku będzie radosnym spotkaniem z komediami Fredry,     z  jego piękną polszczyzną i ponadczasowym dowcipem.”</a:t>
            </a:r>
          </a:p>
        </p:txBody>
      </p:sp>
      <p:pic>
        <p:nvPicPr>
          <p:cNvPr id="6" name="Obraz 5">
            <a:extLst>
              <a:ext uri="{FF2B5EF4-FFF2-40B4-BE49-F238E27FC236}">
                <a16:creationId xmlns:a16="http://schemas.microsoft.com/office/drawing/2014/main" id="{24115112-90C6-404A-981D-36BEED66A403}"/>
              </a:ext>
            </a:extLst>
          </p:cNvPr>
          <p:cNvPicPr>
            <a:picLocks noChangeAspect="1"/>
          </p:cNvPicPr>
          <p:nvPr/>
        </p:nvPicPr>
        <p:blipFill>
          <a:blip r:embed="rId5"/>
          <a:stretch>
            <a:fillRect/>
          </a:stretch>
        </p:blipFill>
        <p:spPr>
          <a:xfrm>
            <a:off x="5967426" y="1377002"/>
            <a:ext cx="2673084" cy="1222935"/>
          </a:xfrm>
          <a:prstGeom prst="rect">
            <a:avLst/>
          </a:prstGeom>
        </p:spPr>
      </p:pic>
      <p:sp>
        <p:nvSpPr>
          <p:cNvPr id="46" name="Rectangle 45">
            <a:extLst>
              <a:ext uri="{FF2B5EF4-FFF2-40B4-BE49-F238E27FC236}">
                <a16:creationId xmlns:a16="http://schemas.microsoft.com/office/drawing/2014/main" id="{AAC0C532-00FD-4EE5-9001-97375502D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486" y="821175"/>
            <a:ext cx="2510350"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2CEA73A-8A4A-4099-81EE-FB4D99DDE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267" y="3453833"/>
            <a:ext cx="258218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osoba, wewnątrz, mężczyzna, stół&#10;&#10;Opis wygenerowany automatycznie">
            <a:extLst>
              <a:ext uri="{FF2B5EF4-FFF2-40B4-BE49-F238E27FC236}">
                <a16:creationId xmlns:a16="http://schemas.microsoft.com/office/drawing/2014/main" id="{9E7BD60E-0D24-4379-BEF5-295EEE6AE859}"/>
              </a:ext>
            </a:extLst>
          </p:cNvPr>
          <p:cNvPicPr>
            <a:picLocks noChangeAspect="1"/>
          </p:cNvPicPr>
          <p:nvPr/>
        </p:nvPicPr>
        <p:blipFill rotWithShape="1">
          <a:blip r:embed="rId6"/>
          <a:srcRect l="8290" r="2" b="2"/>
          <a:stretch/>
        </p:blipFill>
        <p:spPr>
          <a:xfrm>
            <a:off x="8855486" y="3772334"/>
            <a:ext cx="2530552" cy="1841834"/>
          </a:xfrm>
          <a:prstGeom prst="rect">
            <a:avLst/>
          </a:prstGeom>
        </p:spPr>
      </p:pic>
      <p:sp>
        <p:nvSpPr>
          <p:cNvPr id="7" name="Prostokąt 6">
            <a:extLst>
              <a:ext uri="{FF2B5EF4-FFF2-40B4-BE49-F238E27FC236}">
                <a16:creationId xmlns:a16="http://schemas.microsoft.com/office/drawing/2014/main" id="{E9E13E7B-1DC0-4077-A251-97AF3D7224C5}"/>
              </a:ext>
            </a:extLst>
          </p:cNvPr>
          <p:cNvSpPr/>
          <p:nvPr/>
        </p:nvSpPr>
        <p:spPr>
          <a:xfrm>
            <a:off x="826164" y="1052050"/>
            <a:ext cx="4533249" cy="1323439"/>
          </a:xfrm>
          <a:prstGeom prst="rect">
            <a:avLst/>
          </a:prstGeom>
        </p:spPr>
        <p:txBody>
          <a:bodyPr wrap="square">
            <a:spAutoFit/>
          </a:bodyPr>
          <a:lstStyle/>
          <a:p>
            <a:pPr algn="ctr"/>
            <a:r>
              <a:rPr lang="pl-PL" sz="2000" dirty="0"/>
              <a:t> </a:t>
            </a:r>
            <a:r>
              <a:rPr lang="pl-PL" sz="2000" dirty="0">
                <a:solidFill>
                  <a:srgbClr val="0070C0"/>
                </a:solidFill>
              </a:rPr>
              <a:t>PREZYDENT ZACHĘCAŁ DO UCZESTNICZENIA </a:t>
            </a:r>
          </a:p>
          <a:p>
            <a:pPr algn="ctr"/>
            <a:r>
              <a:rPr lang="pl-PL" sz="2000" dirty="0">
                <a:solidFill>
                  <a:srgbClr val="0070C0"/>
                </a:solidFill>
              </a:rPr>
              <a:t>W NARODOWYM CZYTANIU DZIEŁ ALEKSANDRA FREDRY:</a:t>
            </a:r>
          </a:p>
        </p:txBody>
      </p:sp>
    </p:spTree>
    <p:extLst>
      <p:ext uri="{BB962C8B-B14F-4D97-AF65-F5344CB8AC3E}">
        <p14:creationId xmlns:p14="http://schemas.microsoft.com/office/powerpoint/2010/main" val="2780117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9" name="Rectangle 26">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28">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0" name="Picture 29">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30">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2" name="Picture 31">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3" name="Picture 32">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E3A3D2EB-D7FE-4167-A436-742A8DD47C15}"/>
              </a:ext>
            </a:extLst>
          </p:cNvPr>
          <p:cNvSpPr>
            <a:spLocks noGrp="1"/>
          </p:cNvSpPr>
          <p:nvPr>
            <p:ph type="title"/>
          </p:nvPr>
        </p:nvSpPr>
        <p:spPr>
          <a:xfrm>
            <a:off x="7535825" y="982132"/>
            <a:ext cx="3360772" cy="1303867"/>
          </a:xfrm>
        </p:spPr>
        <p:txBody>
          <a:bodyPr>
            <a:normAutofit fontScale="90000"/>
          </a:bodyPr>
          <a:lstStyle/>
          <a:p>
            <a:r>
              <a:rPr lang="pl-PL" b="1" dirty="0">
                <a:solidFill>
                  <a:srgbClr val="FF0000"/>
                </a:solidFill>
              </a:rPr>
              <a:t>6 września </a:t>
            </a:r>
            <a:br>
              <a:rPr lang="pl-PL" b="1" dirty="0">
                <a:solidFill>
                  <a:srgbClr val="FF0000"/>
                </a:solidFill>
              </a:rPr>
            </a:br>
            <a:r>
              <a:rPr lang="pl-PL" b="1" dirty="0">
                <a:solidFill>
                  <a:srgbClr val="FF0000"/>
                </a:solidFill>
              </a:rPr>
              <a:t>2014 roku</a:t>
            </a:r>
          </a:p>
        </p:txBody>
      </p:sp>
      <p:sp>
        <p:nvSpPr>
          <p:cNvPr id="41" name="Rectangle 34">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id="{0AF37683-7B34-4CC0-BE50-5E94986347B7}"/>
              </a:ext>
            </a:extLst>
          </p:cNvPr>
          <p:cNvPicPr>
            <a:picLocks noChangeAspect="1"/>
          </p:cNvPicPr>
          <p:nvPr/>
        </p:nvPicPr>
        <p:blipFill>
          <a:blip r:embed="rId5"/>
          <a:stretch>
            <a:fillRect/>
          </a:stretch>
        </p:blipFill>
        <p:spPr>
          <a:xfrm>
            <a:off x="1412683" y="1934124"/>
            <a:ext cx="5278777" cy="2810948"/>
          </a:xfrm>
          <a:prstGeom prst="rect">
            <a:avLst/>
          </a:prstGeom>
        </p:spPr>
      </p:pic>
      <p:cxnSp>
        <p:nvCxnSpPr>
          <p:cNvPr id="42" name="Straight Connector 36">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F21889B6-59EF-4ECB-8CDA-2354665D0AC2}"/>
              </a:ext>
            </a:extLst>
          </p:cNvPr>
          <p:cNvSpPr>
            <a:spLocks noGrp="1"/>
          </p:cNvSpPr>
          <p:nvPr>
            <p:ph idx="1"/>
          </p:nvPr>
        </p:nvSpPr>
        <p:spPr>
          <a:xfrm>
            <a:off x="7535824" y="2556932"/>
            <a:ext cx="3360771" cy="3318936"/>
          </a:xfrm>
        </p:spPr>
        <p:txBody>
          <a:bodyPr>
            <a:normAutofit/>
          </a:bodyPr>
          <a:lstStyle/>
          <a:p>
            <a:pPr marL="0" indent="0" algn="ctr">
              <a:lnSpc>
                <a:spcPct val="90000"/>
              </a:lnSpc>
              <a:buNone/>
            </a:pPr>
            <a:r>
              <a:rPr lang="pl-PL" sz="2200" dirty="0">
                <a:solidFill>
                  <a:schemeClr val="tx1"/>
                </a:solidFill>
              </a:rPr>
              <a:t>Polacy razem przeczytali </a:t>
            </a:r>
            <a:r>
              <a:rPr lang="pl-PL" sz="2200" b="1" dirty="0">
                <a:solidFill>
                  <a:schemeClr val="tx1"/>
                </a:solidFill>
              </a:rPr>
              <a:t>„Trylogię” Henryka Sienkiewicza</a:t>
            </a:r>
            <a:r>
              <a:rPr lang="pl-PL" sz="2200" dirty="0">
                <a:solidFill>
                  <a:schemeClr val="tx1"/>
                </a:solidFill>
              </a:rPr>
              <a:t>, pamiętając o tym, iż najwybitniejsze dzieła rodzimej literatury tak pięknie jednoczą nas jako wspólnotę, wzmacniają polską tożsamość i narodową dumę.</a:t>
            </a:r>
          </a:p>
          <a:p>
            <a:pPr>
              <a:lnSpc>
                <a:spcPct val="90000"/>
              </a:lnSpc>
            </a:pPr>
            <a:endParaRPr lang="pl-PL" sz="2200" dirty="0">
              <a:solidFill>
                <a:srgbClr val="262626"/>
              </a:solidFill>
            </a:endParaRPr>
          </a:p>
          <a:p>
            <a:pPr>
              <a:lnSpc>
                <a:spcPct val="90000"/>
              </a:lnSpc>
            </a:pPr>
            <a:endParaRPr lang="pl-PL" sz="2200" dirty="0">
              <a:solidFill>
                <a:srgbClr val="262626"/>
              </a:solidFill>
            </a:endParaRPr>
          </a:p>
        </p:txBody>
      </p:sp>
    </p:spTree>
    <p:extLst>
      <p:ext uri="{BB962C8B-B14F-4D97-AF65-F5344CB8AC3E}">
        <p14:creationId xmlns:p14="http://schemas.microsoft.com/office/powerpoint/2010/main" val="22486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6" name="Picture 35">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 name="Rectangle 36">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9" name="Picture 38">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1" name="Straight Connector 40">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3" name="Rectangle 42">
            <a:extLst>
              <a:ext uri="{FF2B5EF4-FFF2-40B4-BE49-F238E27FC236}">
                <a16:creationId xmlns:a16="http://schemas.microsoft.com/office/drawing/2014/main" id="{C458EB8A-C7C5-4211-9687-A5EE0C6DD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5D94D4E-6D90-4017-88B5-20FB90038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46" name="Picture 45">
              <a:extLst>
                <a:ext uri="{FF2B5EF4-FFF2-40B4-BE49-F238E27FC236}">
                  <a16:creationId xmlns:a16="http://schemas.microsoft.com/office/drawing/2014/main" id="{55383EC4-D6DD-4C5A-913E-9FBB97309C9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7" name="Rectangle 46">
              <a:extLst>
                <a:ext uri="{FF2B5EF4-FFF2-40B4-BE49-F238E27FC236}">
                  <a16:creationId xmlns:a16="http://schemas.microsoft.com/office/drawing/2014/main" id="{C9779F7A-4308-4A06-9EE1-97A00303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A0F2FC2F-2244-4240-94B0-9D51B33BA5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9" name="Picture 48">
              <a:extLst>
                <a:ext uri="{FF2B5EF4-FFF2-40B4-BE49-F238E27FC236}">
                  <a16:creationId xmlns:a16="http://schemas.microsoft.com/office/drawing/2014/main" id="{03307054-69F1-41D9-993D-AE5A21F869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09F0C128-7135-466F-9EB0-E91895A3FBB6}"/>
              </a:ext>
            </a:extLst>
          </p:cNvPr>
          <p:cNvSpPr>
            <a:spLocks noGrp="1"/>
          </p:cNvSpPr>
          <p:nvPr>
            <p:ph type="title"/>
          </p:nvPr>
        </p:nvSpPr>
        <p:spPr>
          <a:xfrm>
            <a:off x="1102619" y="4404852"/>
            <a:ext cx="9989677" cy="700389"/>
          </a:xfrm>
        </p:spPr>
        <p:txBody>
          <a:bodyPr vert="horz" lIns="91440" tIns="45720" rIns="91440" bIns="45720" rtlCol="0" anchor="b">
            <a:normAutofit fontScale="90000"/>
          </a:bodyPr>
          <a:lstStyle/>
          <a:p>
            <a:pPr>
              <a:lnSpc>
                <a:spcPct val="90000"/>
              </a:lnSpc>
            </a:pPr>
            <a:r>
              <a:rPr lang="en-US" sz="3800" b="1" kern="1200" cap="none" dirty="0">
                <a:ln w="3175" cmpd="sng">
                  <a:noFill/>
                </a:ln>
                <a:solidFill>
                  <a:schemeClr val="tx1">
                    <a:lumMod val="85000"/>
                    <a:lumOff val="15000"/>
                  </a:schemeClr>
                </a:solidFill>
                <a:effectLst/>
                <a:latin typeface="+mj-lt"/>
                <a:ea typeface="+mj-ea"/>
                <a:cs typeface="+mj-cs"/>
              </a:rPr>
              <a:t>4. edycja </a:t>
            </a:r>
            <a:r>
              <a:rPr lang="en-US" sz="3800" kern="1200" cap="none" dirty="0">
                <a:ln w="3175" cmpd="sng">
                  <a:noFill/>
                </a:ln>
                <a:solidFill>
                  <a:schemeClr val="tx1">
                    <a:lumMod val="85000"/>
                    <a:lumOff val="15000"/>
                  </a:schemeClr>
                </a:solidFill>
                <a:effectLst/>
                <a:latin typeface="+mj-lt"/>
                <a:ea typeface="+mj-ea"/>
                <a:cs typeface="+mj-cs"/>
              </a:rPr>
              <a:t>Ogólnopolskiej akcji </a:t>
            </a:r>
            <a:r>
              <a:rPr lang="en-US" sz="3800" b="1" kern="1200" cap="none" dirty="0">
                <a:ln w="3175" cmpd="sng">
                  <a:noFill/>
                </a:ln>
                <a:solidFill>
                  <a:schemeClr val="tx1">
                    <a:lumMod val="85000"/>
                    <a:lumOff val="15000"/>
                  </a:schemeClr>
                </a:solidFill>
                <a:effectLst/>
                <a:latin typeface="+mj-lt"/>
                <a:ea typeface="+mj-ea"/>
                <a:cs typeface="+mj-cs"/>
              </a:rPr>
              <a:t>Narodowe Czytanie</a:t>
            </a:r>
          </a:p>
        </p:txBody>
      </p:sp>
      <p:sp>
        <p:nvSpPr>
          <p:cNvPr id="8" name="Symbol zastępczy zawartości 7">
            <a:extLst>
              <a:ext uri="{FF2B5EF4-FFF2-40B4-BE49-F238E27FC236}">
                <a16:creationId xmlns:a16="http://schemas.microsoft.com/office/drawing/2014/main" id="{714DE0F0-D5D5-4C7B-9F9C-C842ED67F0EB}"/>
              </a:ext>
            </a:extLst>
          </p:cNvPr>
          <p:cNvSpPr>
            <a:spLocks noGrp="1"/>
          </p:cNvSpPr>
          <p:nvPr>
            <p:ph idx="1"/>
          </p:nvPr>
        </p:nvSpPr>
        <p:spPr>
          <a:xfrm>
            <a:off x="1298448" y="5503332"/>
            <a:ext cx="9603727" cy="698414"/>
          </a:xfrm>
        </p:spPr>
        <p:txBody>
          <a:bodyPr vert="horz" lIns="91440" tIns="45720" rIns="91440" bIns="45720" rtlCol="0" anchor="t">
            <a:normAutofit fontScale="92500"/>
          </a:bodyPr>
          <a:lstStyle/>
          <a:p>
            <a:pPr marL="0" indent="0" algn="ctr">
              <a:lnSpc>
                <a:spcPct val="90000"/>
              </a:lnSpc>
              <a:buNone/>
            </a:pPr>
            <a:r>
              <a:rPr lang="pl-PL" sz="2800" dirty="0">
                <a:solidFill>
                  <a:schemeClr val="tx1"/>
                </a:solidFill>
              </a:rPr>
              <a:t>5 września 2015 roku czytano powieść </a:t>
            </a:r>
            <a:r>
              <a:rPr lang="pl-PL" sz="3200" b="1" dirty="0">
                <a:solidFill>
                  <a:srgbClr val="FF0000"/>
                </a:solidFill>
              </a:rPr>
              <a:t>Bolesława Prusa „Lalka”.</a:t>
            </a:r>
            <a:endParaRPr lang="pl-PL" sz="2800" b="1" dirty="0">
              <a:solidFill>
                <a:srgbClr val="FF0000"/>
              </a:solidFill>
            </a:endParaRPr>
          </a:p>
        </p:txBody>
      </p:sp>
      <p:sp>
        <p:nvSpPr>
          <p:cNvPr id="51" name="Rectangle 50">
            <a:extLst>
              <a:ext uri="{FF2B5EF4-FFF2-40B4-BE49-F238E27FC236}">
                <a16:creationId xmlns:a16="http://schemas.microsoft.com/office/drawing/2014/main" id="{B6E7B777-18B2-4C35-B506-702DC68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Obraz zawierający tekst, rysunek&#10;&#10;Opis wygenerowany automatycznie">
            <a:extLst>
              <a:ext uri="{FF2B5EF4-FFF2-40B4-BE49-F238E27FC236}">
                <a16:creationId xmlns:a16="http://schemas.microsoft.com/office/drawing/2014/main" id="{2DBBBC75-5871-4866-AC84-66DBE3D6E2C8}"/>
              </a:ext>
            </a:extLst>
          </p:cNvPr>
          <p:cNvPicPr>
            <a:picLocks noChangeAspect="1"/>
          </p:cNvPicPr>
          <p:nvPr/>
        </p:nvPicPr>
        <p:blipFill rotWithShape="1">
          <a:blip r:embed="rId7"/>
          <a:srcRect l="5819" r="5087" b="3"/>
          <a:stretch/>
        </p:blipFill>
        <p:spPr>
          <a:xfrm>
            <a:off x="1776502" y="1257341"/>
            <a:ext cx="4243375" cy="2798064"/>
          </a:xfrm>
          <a:prstGeom prst="rect">
            <a:avLst/>
          </a:prstGeom>
        </p:spPr>
      </p:pic>
      <p:pic>
        <p:nvPicPr>
          <p:cNvPr id="9" name="Obraz 8">
            <a:extLst>
              <a:ext uri="{FF2B5EF4-FFF2-40B4-BE49-F238E27FC236}">
                <a16:creationId xmlns:a16="http://schemas.microsoft.com/office/drawing/2014/main" id="{9F0EE193-339D-4D9A-8A41-A8D3E2619BC7}"/>
              </a:ext>
            </a:extLst>
          </p:cNvPr>
          <p:cNvPicPr>
            <a:picLocks noChangeAspect="1"/>
          </p:cNvPicPr>
          <p:nvPr/>
        </p:nvPicPr>
        <p:blipFill rotWithShape="1">
          <a:blip r:embed="rId8"/>
          <a:srcRect r="-2" b="845"/>
          <a:stretch/>
        </p:blipFill>
        <p:spPr>
          <a:xfrm>
            <a:off x="6180744" y="1257341"/>
            <a:ext cx="4227694" cy="2798064"/>
          </a:xfrm>
          <a:prstGeom prst="rect">
            <a:avLst/>
          </a:prstGeom>
        </p:spPr>
      </p:pic>
      <p:cxnSp>
        <p:nvCxnSpPr>
          <p:cNvPr id="53" name="Straight Connector 52">
            <a:extLst>
              <a:ext uri="{FF2B5EF4-FFF2-40B4-BE49-F238E27FC236}">
                <a16:creationId xmlns:a16="http://schemas.microsoft.com/office/drawing/2014/main" id="{ADF7A100-AC98-48E5-8ADC-222C893FB2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4542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9BC876-571A-45A6-93A3-FB2839CE6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484B2EA-E61C-489C-A595-160191247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a:extLst>
                <a:ext uri="{FF2B5EF4-FFF2-40B4-BE49-F238E27FC236}">
                  <a16:creationId xmlns:a16="http://schemas.microsoft.com/office/drawing/2014/main" id="{9E987F02-C120-4654-AD1E-98AF4B643EF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64E470B5-B546-4390-9A0D-408D49895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D061B9CE-C400-4868-9385-01A0BBB98C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id="{40C49D50-A49B-4F80-81C4-05BBCF4B5A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15BF3A01-9980-4A60-A66E-83647716A7F5}"/>
              </a:ext>
            </a:extLst>
          </p:cNvPr>
          <p:cNvSpPr>
            <a:spLocks noGrp="1"/>
          </p:cNvSpPr>
          <p:nvPr>
            <p:ph type="title"/>
          </p:nvPr>
        </p:nvSpPr>
        <p:spPr>
          <a:xfrm>
            <a:off x="1477057" y="853186"/>
            <a:ext cx="6354633" cy="1303867"/>
          </a:xfrm>
        </p:spPr>
        <p:txBody>
          <a:bodyPr>
            <a:normAutofit/>
          </a:bodyPr>
          <a:lstStyle/>
          <a:p>
            <a:r>
              <a:rPr lang="pl-PL" b="1" dirty="0">
                <a:solidFill>
                  <a:srgbClr val="FF0000"/>
                </a:solidFill>
              </a:rPr>
              <a:t>„Quo </a:t>
            </a:r>
            <a:r>
              <a:rPr lang="pl-PL" b="1" dirty="0" err="1">
                <a:solidFill>
                  <a:srgbClr val="FF0000"/>
                </a:solidFill>
              </a:rPr>
              <a:t>vadis</a:t>
            </a:r>
            <a:r>
              <a:rPr lang="pl-PL" b="1" dirty="0">
                <a:solidFill>
                  <a:srgbClr val="FF0000"/>
                </a:solidFill>
              </a:rPr>
              <a:t>” </a:t>
            </a:r>
            <a:r>
              <a:rPr lang="pl-PL" dirty="0"/>
              <a:t>– 2016 rok</a:t>
            </a:r>
          </a:p>
        </p:txBody>
      </p:sp>
      <p:cxnSp>
        <p:nvCxnSpPr>
          <p:cNvPr id="20" name="Straight Connector 19">
            <a:extLst>
              <a:ext uri="{FF2B5EF4-FFF2-40B4-BE49-F238E27FC236}">
                <a16:creationId xmlns:a16="http://schemas.microsoft.com/office/drawing/2014/main" id="{1124B3AE-D38B-4A63-B422-F9792E745B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Obraz 4">
            <a:extLst>
              <a:ext uri="{FF2B5EF4-FFF2-40B4-BE49-F238E27FC236}">
                <a16:creationId xmlns:a16="http://schemas.microsoft.com/office/drawing/2014/main" id="{1C602CE9-38DE-453C-AD65-70DB3A873482}"/>
              </a:ext>
            </a:extLst>
          </p:cNvPr>
          <p:cNvPicPr>
            <a:picLocks noChangeAspect="1"/>
          </p:cNvPicPr>
          <p:nvPr/>
        </p:nvPicPr>
        <p:blipFill>
          <a:blip r:embed="rId5"/>
          <a:stretch>
            <a:fillRect/>
          </a:stretch>
        </p:blipFill>
        <p:spPr>
          <a:xfrm>
            <a:off x="8310042" y="744274"/>
            <a:ext cx="2585898" cy="1887706"/>
          </a:xfrm>
          <a:prstGeom prst="rect">
            <a:avLst/>
          </a:prstGeom>
          <a:ln w="57150" cmpd="thickThin">
            <a:noFill/>
            <a:miter lim="800000"/>
          </a:ln>
        </p:spPr>
      </p:pic>
      <p:pic>
        <p:nvPicPr>
          <p:cNvPr id="4" name="Symbol zastępczy zawartości 3">
            <a:extLst>
              <a:ext uri="{FF2B5EF4-FFF2-40B4-BE49-F238E27FC236}">
                <a16:creationId xmlns:a16="http://schemas.microsoft.com/office/drawing/2014/main" id="{8923EA0C-CDE0-42AD-8872-09AA561A38CB}"/>
              </a:ext>
            </a:extLst>
          </p:cNvPr>
          <p:cNvPicPr>
            <a:picLocks noChangeAspect="1"/>
          </p:cNvPicPr>
          <p:nvPr/>
        </p:nvPicPr>
        <p:blipFill>
          <a:blip r:embed="rId6"/>
          <a:stretch>
            <a:fillRect/>
          </a:stretch>
        </p:blipFill>
        <p:spPr>
          <a:xfrm>
            <a:off x="1434239" y="2492601"/>
            <a:ext cx="5261744" cy="3512213"/>
          </a:xfrm>
          <a:prstGeom prst="rect">
            <a:avLst/>
          </a:prstGeom>
          <a:ln w="57150" cmpd="thickThin">
            <a:noFill/>
            <a:miter lim="800000"/>
          </a:ln>
        </p:spPr>
      </p:pic>
      <p:sp>
        <p:nvSpPr>
          <p:cNvPr id="6" name="Prostokąt 5">
            <a:extLst>
              <a:ext uri="{FF2B5EF4-FFF2-40B4-BE49-F238E27FC236}">
                <a16:creationId xmlns:a16="http://schemas.microsoft.com/office/drawing/2014/main" id="{8C03EE61-ABA1-4D92-84E4-B608636C97FC}"/>
              </a:ext>
            </a:extLst>
          </p:cNvPr>
          <p:cNvSpPr/>
          <p:nvPr/>
        </p:nvSpPr>
        <p:spPr>
          <a:xfrm>
            <a:off x="6968971" y="2632301"/>
            <a:ext cx="4362411" cy="3693319"/>
          </a:xfrm>
          <a:prstGeom prst="rect">
            <a:avLst/>
          </a:prstGeom>
        </p:spPr>
        <p:txBody>
          <a:bodyPr wrap="square">
            <a:spAutoFit/>
          </a:bodyPr>
          <a:lstStyle/>
          <a:p>
            <a:pPr algn="ctr"/>
            <a:r>
              <a:rPr lang="pl-PL" sz="2400" b="1" i="1" dirty="0"/>
              <a:t>„Quo </a:t>
            </a:r>
            <a:r>
              <a:rPr lang="pl-PL" sz="2400" b="1" i="1" dirty="0" err="1"/>
              <a:t>vadis</a:t>
            </a:r>
            <a:r>
              <a:rPr lang="pl-PL" sz="2400" b="1" i="1" dirty="0"/>
              <a:t> będzie donioślejsze niż wszystko, com napisał”</a:t>
            </a:r>
            <a:r>
              <a:rPr lang="pl-PL" sz="2400" dirty="0"/>
              <a:t> – przekonywał Sienkiewicz w liście do Jadwigi Janczewskiej z 1895 r. Lecz chyba nawet on sam nie przypuszczał, że powieść pobije wszelkie rekordy popularności i utoruje mu drogę do </a:t>
            </a:r>
            <a:r>
              <a:rPr lang="pl-PL" sz="2400" b="1" dirty="0"/>
              <a:t>Literackiej Nagrody Nobla.</a:t>
            </a:r>
          </a:p>
          <a:p>
            <a:endParaRPr lang="pl-PL" dirty="0"/>
          </a:p>
        </p:txBody>
      </p:sp>
    </p:spTree>
    <p:extLst>
      <p:ext uri="{BB962C8B-B14F-4D97-AF65-F5344CB8AC3E}">
        <p14:creationId xmlns:p14="http://schemas.microsoft.com/office/powerpoint/2010/main" val="335868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D8F5-87D0-452C-93FB-8CA3F98D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9BCF8C7-8464-4B36-AF07-C89E5129E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69A16566-722B-41C8-8B9F-B133B71E23A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5F929A8C-ADE2-462E-A437-C028E4648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117397E4-1968-4513-988E-69C130AC1E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DA0B6105-4183-4AEC-BDB1-E67B7B2C704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A1483B5C-A461-4132-9C45-BF6C532D6238}"/>
              </a:ext>
            </a:extLst>
          </p:cNvPr>
          <p:cNvSpPr>
            <a:spLocks noGrp="1"/>
          </p:cNvSpPr>
          <p:nvPr>
            <p:ph type="title"/>
          </p:nvPr>
        </p:nvSpPr>
        <p:spPr>
          <a:xfrm>
            <a:off x="761504" y="982132"/>
            <a:ext cx="5337544" cy="1774814"/>
          </a:xfrm>
        </p:spPr>
        <p:txBody>
          <a:bodyPr>
            <a:normAutofit/>
          </a:bodyPr>
          <a:lstStyle/>
          <a:p>
            <a:r>
              <a:rPr lang="pl-PL" dirty="0">
                <a:solidFill>
                  <a:srgbClr val="FF0000"/>
                </a:solidFill>
              </a:rPr>
              <a:t>Narodowe Czytanie… </a:t>
            </a:r>
          </a:p>
        </p:txBody>
      </p:sp>
      <p:cxnSp>
        <p:nvCxnSpPr>
          <p:cNvPr id="18" name="Straight Connector 17">
            <a:extLst>
              <a:ext uri="{FF2B5EF4-FFF2-40B4-BE49-F238E27FC236}">
                <a16:creationId xmlns:a16="http://schemas.microsoft.com/office/drawing/2014/main" id="{5A8B956C-6D95-401E-8C33-997227D9D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6233" y="2838638"/>
            <a:ext cx="4663440"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Obraz 4" descr="Obraz zawierający osoba, zewnętrzne, kobieta, trzymający&#10;&#10;Opis wygenerowany automatycznie">
            <a:extLst>
              <a:ext uri="{FF2B5EF4-FFF2-40B4-BE49-F238E27FC236}">
                <a16:creationId xmlns:a16="http://schemas.microsoft.com/office/drawing/2014/main" id="{87F32DF5-5A47-4DC0-80D4-77F7C82636A9}"/>
              </a:ext>
            </a:extLst>
          </p:cNvPr>
          <p:cNvPicPr>
            <a:picLocks noChangeAspect="1"/>
          </p:cNvPicPr>
          <p:nvPr/>
        </p:nvPicPr>
        <p:blipFill rotWithShape="1">
          <a:blip r:embed="rId5"/>
          <a:srcRect r="-3" b="20073"/>
          <a:stretch/>
        </p:blipFill>
        <p:spPr>
          <a:xfrm>
            <a:off x="1295401" y="3153522"/>
            <a:ext cx="2216907" cy="2418902"/>
          </a:xfrm>
          <a:prstGeom prst="rect">
            <a:avLst/>
          </a:prstGeom>
          <a:ln w="57150" cmpd="thickThin">
            <a:solidFill>
              <a:schemeClr val="tx1">
                <a:lumMod val="50000"/>
                <a:lumOff val="50000"/>
              </a:schemeClr>
            </a:solidFill>
            <a:miter lim="800000"/>
          </a:ln>
        </p:spPr>
      </p:pic>
      <p:pic>
        <p:nvPicPr>
          <p:cNvPr id="4" name="Obraz 3" descr="Obraz zawierający rysunek&#10;&#10;Opis wygenerowany automatycznie">
            <a:extLst>
              <a:ext uri="{FF2B5EF4-FFF2-40B4-BE49-F238E27FC236}">
                <a16:creationId xmlns:a16="http://schemas.microsoft.com/office/drawing/2014/main" id="{ECAD8C60-5A25-452F-92AA-4C397326E633}"/>
              </a:ext>
            </a:extLst>
          </p:cNvPr>
          <p:cNvPicPr>
            <a:picLocks noChangeAspect="1"/>
          </p:cNvPicPr>
          <p:nvPr/>
        </p:nvPicPr>
        <p:blipFill rotWithShape="1">
          <a:blip r:embed="rId6"/>
          <a:srcRect l="16458" r="16263" b="1"/>
          <a:stretch/>
        </p:blipFill>
        <p:spPr>
          <a:xfrm>
            <a:off x="3837973" y="3153522"/>
            <a:ext cx="2229372" cy="2418902"/>
          </a:xfrm>
          <a:prstGeom prst="rect">
            <a:avLst/>
          </a:prstGeom>
          <a:ln w="57150" cmpd="thickThin">
            <a:solidFill>
              <a:schemeClr val="tx1">
                <a:lumMod val="50000"/>
                <a:lumOff val="50000"/>
              </a:schemeClr>
            </a:solidFill>
            <a:miter lim="800000"/>
          </a:ln>
        </p:spPr>
      </p:pic>
      <p:sp>
        <p:nvSpPr>
          <p:cNvPr id="3" name="Symbol zastępczy zawartości 2">
            <a:extLst>
              <a:ext uri="{FF2B5EF4-FFF2-40B4-BE49-F238E27FC236}">
                <a16:creationId xmlns:a16="http://schemas.microsoft.com/office/drawing/2014/main" id="{9540C6FA-0DA3-44EA-A90C-E6BDFDF2F768}"/>
              </a:ext>
            </a:extLst>
          </p:cNvPr>
          <p:cNvSpPr>
            <a:spLocks noGrp="1"/>
          </p:cNvSpPr>
          <p:nvPr>
            <p:ph idx="1"/>
          </p:nvPr>
        </p:nvSpPr>
        <p:spPr>
          <a:xfrm>
            <a:off x="6393011" y="1158023"/>
            <a:ext cx="4739970" cy="4696335"/>
          </a:xfrm>
        </p:spPr>
        <p:txBody>
          <a:bodyPr>
            <a:normAutofit/>
          </a:bodyPr>
          <a:lstStyle/>
          <a:p>
            <a:pPr marL="0" indent="0" algn="ctr">
              <a:buNone/>
            </a:pPr>
            <a:r>
              <a:rPr lang="pl-PL" b="1" i="1" dirty="0">
                <a:solidFill>
                  <a:schemeClr val="tx1"/>
                </a:solidFill>
              </a:rPr>
              <a:t>…pokazuje, że chcemy wracać do polskiej literatury, chcemy sięgać po lektury dobre, sprawdzone, o których dyskutujemy i które od lat nas poruszają. Oczywistym jest, że inaczej poruszają ludzi młodych, uczniów, studentów, a inaczej ludzi starszych, ale właśnie ta różnorodność lektury i ta jej ponadpokoleniowość jest taka piękna </a:t>
            </a:r>
            <a:r>
              <a:rPr lang="pl-PL" dirty="0"/>
              <a:t>– zauważyła Pierwsza Dama .</a:t>
            </a:r>
          </a:p>
        </p:txBody>
      </p:sp>
    </p:spTree>
    <p:extLst>
      <p:ext uri="{BB962C8B-B14F-4D97-AF65-F5344CB8AC3E}">
        <p14:creationId xmlns:p14="http://schemas.microsoft.com/office/powerpoint/2010/main" val="30591706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zny">
  <a:themeElements>
    <a:clrScheme name="Organiczny">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zny">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zny">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49</TotalTime>
  <Words>960</Words>
  <Application>Microsoft Office PowerPoint</Application>
  <PresentationFormat>Panoramiczny</PresentationFormat>
  <Paragraphs>75</Paragraphs>
  <Slides>29</Slides>
  <Notes>0</Notes>
  <HiddenSlides>0</HiddenSlides>
  <MMClips>0</MMClips>
  <ScaleCrop>false</ScaleCrop>
  <HeadingPairs>
    <vt:vector size="8" baseType="variant">
      <vt:variant>
        <vt:lpstr>Używane czcionki</vt:lpstr>
      </vt:variant>
      <vt:variant>
        <vt:i4>5</vt:i4>
      </vt:variant>
      <vt:variant>
        <vt:lpstr>Motyw</vt:lpstr>
      </vt:variant>
      <vt:variant>
        <vt:i4>1</vt:i4>
      </vt:variant>
      <vt:variant>
        <vt:lpstr>Osadzone serwery OLE</vt:lpstr>
      </vt:variant>
      <vt:variant>
        <vt:i4>1</vt:i4>
      </vt:variant>
      <vt:variant>
        <vt:lpstr>Tytuły slajdów</vt:lpstr>
      </vt:variant>
      <vt:variant>
        <vt:i4>29</vt:i4>
      </vt:variant>
    </vt:vector>
  </HeadingPairs>
  <TitlesOfParts>
    <vt:vector size="36" baseType="lpstr">
      <vt:lpstr>Arial</vt:lpstr>
      <vt:lpstr>Calibri</vt:lpstr>
      <vt:lpstr>Garamond</vt:lpstr>
      <vt:lpstr>Georgia</vt:lpstr>
      <vt:lpstr>Times New Roman</vt:lpstr>
      <vt:lpstr>Organiczny</vt:lpstr>
      <vt:lpstr>Obiekt powłoki pakowarki</vt:lpstr>
      <vt:lpstr>Prezentacja programu PowerPoint</vt:lpstr>
      <vt:lpstr>Ogólnopolska akcja jaką jest  Narodowe Czytanie </vt:lpstr>
      <vt:lpstr>AKCJA NARODOWE CZYTANIE </vt:lpstr>
      <vt:lpstr>„PAN TADEUSZ”</vt:lpstr>
      <vt:lpstr>Prezentacja programu PowerPoint</vt:lpstr>
      <vt:lpstr>6 września  2014 roku</vt:lpstr>
      <vt:lpstr>4. edycja Ogólnopolskiej akcji Narodowe Czytanie</vt:lpstr>
      <vt:lpstr>„Quo vadis” – 2016 rok</vt:lpstr>
      <vt:lpstr>Narodowe Czytanie… </vt:lpstr>
      <vt:lpstr>„Wesele” Stanisława Wyspiańskiego - lekturą Narodowego Czytania w 2017 roku.</vt:lpstr>
      <vt:lpstr>2017 rok- „Przedwiośnie” Stefana Żeromskiego</vt:lpstr>
      <vt:lpstr>Prezentacja programu PowerPoint</vt:lpstr>
      <vt:lpstr>Prezentacja programu PowerPoint</vt:lpstr>
      <vt:lpstr>NARODOWE CZYTANIE 2019 NOWELE POLSKIE </vt:lpstr>
      <vt:lpstr>7 września  2019 roku</vt:lpstr>
      <vt:lpstr>W 2020 lekturą jest…</vt:lpstr>
      <vt:lpstr>„Balladyna”</vt:lpstr>
      <vt:lpstr>PIERWSZA STRONA RĘKOPISU „BALLADYNY”</vt:lpstr>
      <vt:lpstr>Napisana w 1834 roku w Genewie „Balladyna” </vt:lpstr>
      <vt:lpstr>JULIUSZ SŁOWACKI</vt:lpstr>
      <vt:lpstr>„BALLADYNA”</vt:lpstr>
      <vt:lpstr> Adaptacje i inscenizacje „Balladyny” </vt:lpstr>
      <vt:lpstr> Adaptacje i inscenizacje utworu </vt:lpstr>
      <vt:lpstr>„Balladyna” </vt:lpstr>
      <vt:lpstr>PLAKAT </vt:lpstr>
      <vt:lpstr>Prezydent skierował specjalne przesłanie,  które zachęca do udziału w akcji:</vt:lpstr>
      <vt:lpstr>Prezentacja programu PowerPoint</vt:lpstr>
      <vt:lpstr>„Niech słońce zagaśnie, Jeśli mi ciebie kto wydrze, kochanku. Ty jesteś moim! moim! moim wiecznie! Choćbyś miał księżyc za ślubny pierścionek, Choćbyś miał księżyc, to ja go rozłamię, Zagaszę księżyc, który cię prowadzi Do pocałunków, do kochanki domu. Ach bądź mi wiernym! błagam cię! Zaklinam…”</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Asus</dc:creator>
  <cp:lastModifiedBy>Asus</cp:lastModifiedBy>
  <cp:revision>9</cp:revision>
  <dcterms:created xsi:type="dcterms:W3CDTF">2020-09-03T17:01:40Z</dcterms:created>
  <dcterms:modified xsi:type="dcterms:W3CDTF">2020-09-04T08:30:20Z</dcterms:modified>
</cp:coreProperties>
</file>