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1" r:id="rId1"/>
  </p:sldMasterIdLst>
  <p:notesMasterIdLst>
    <p:notesMasterId r:id="rId24"/>
  </p:notesMasterIdLst>
  <p:sldIdLst>
    <p:sldId id="256" r:id="rId2"/>
    <p:sldId id="258" r:id="rId3"/>
    <p:sldId id="260" r:id="rId4"/>
    <p:sldId id="261" r:id="rId5"/>
    <p:sldId id="273" r:id="rId6"/>
    <p:sldId id="263" r:id="rId7"/>
    <p:sldId id="285" r:id="rId8"/>
    <p:sldId id="269" r:id="rId9"/>
    <p:sldId id="274" r:id="rId10"/>
    <p:sldId id="284" r:id="rId11"/>
    <p:sldId id="275" r:id="rId12"/>
    <p:sldId id="271" r:id="rId13"/>
    <p:sldId id="279" r:id="rId14"/>
    <p:sldId id="280" r:id="rId15"/>
    <p:sldId id="264" r:id="rId16"/>
    <p:sldId id="265" r:id="rId17"/>
    <p:sldId id="268" r:id="rId18"/>
    <p:sldId id="272" r:id="rId19"/>
    <p:sldId id="276" r:id="rId20"/>
    <p:sldId id="281" r:id="rId21"/>
    <p:sldId id="283" r:id="rId22"/>
    <p:sldId id="257" r:id="rId23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881" autoAdjust="0"/>
  </p:normalViewPr>
  <p:slideViewPr>
    <p:cSldViewPr>
      <p:cViewPr varScale="1">
        <p:scale>
          <a:sx n="70" d="100"/>
          <a:sy n="70" d="100"/>
        </p:scale>
        <p:origin x="-13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74CD23-CEBA-401E-97A2-A6657D4EBBB1}" type="datetimeFigureOut">
              <a:rPr lang="sk-SK" smtClean="0"/>
              <a:pPr/>
              <a:t>19.3.2015</a:t>
            </a:fld>
            <a:endParaRPr lang="sk-SK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731637-7904-44A6-8142-26CC1CE6F95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77378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31637-7904-44A6-8142-26CC1CE6F95D}" type="slidenum">
              <a:rPr lang="sk-SK" smtClean="0"/>
              <a:pPr/>
              <a:t>8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49445AAB-8316-4460-B902-6E6B896429A4}" type="datetimeFigureOut">
              <a:rPr lang="sk-SK" smtClean="0"/>
              <a:pPr/>
              <a:t>19.3.2015</a:t>
            </a:fld>
            <a:endParaRPr lang="sk-SK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sk-SK"/>
          </a:p>
        </p:txBody>
      </p:sp>
      <p:sp>
        <p:nvSpPr>
          <p:cNvPr id="10" name="Obdélník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bdélník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élník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římá spojovací čára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Přímá spojovací čára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ovací čára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Přímá spojovací čára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Obdélník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ipsa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ipsa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ipsa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6D8C68B4-9EB3-4E08-AA9F-32A37B7F2BD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5AAB-8316-4460-B902-6E6B896429A4}" type="datetimeFigureOut">
              <a:rPr lang="sk-SK" smtClean="0"/>
              <a:pPr/>
              <a:t>19.3.2015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C68B4-9EB3-4E08-AA9F-32A37B7F2BD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5AAB-8316-4460-B902-6E6B896429A4}" type="datetimeFigureOut">
              <a:rPr lang="sk-SK" smtClean="0"/>
              <a:pPr/>
              <a:t>19.3.2015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C68B4-9EB3-4E08-AA9F-32A37B7F2BD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9445AAB-8316-4460-B902-6E6B896429A4}" type="datetimeFigureOut">
              <a:rPr lang="sk-SK" smtClean="0"/>
              <a:pPr/>
              <a:t>19.3.2015</a:t>
            </a:fld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D8C68B4-9EB3-4E08-AA9F-32A37B7F2BDA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49445AAB-8316-4460-B902-6E6B896429A4}" type="datetimeFigureOut">
              <a:rPr lang="sk-SK" smtClean="0"/>
              <a:pPr/>
              <a:t>19.3.2015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sk-SK"/>
          </a:p>
        </p:txBody>
      </p:sp>
      <p:sp>
        <p:nvSpPr>
          <p:cNvPr id="9" name="Obdélník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ovací čára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Přímá spojovací čára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ovací čára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Přímá spojovací čára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Obdélník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ipsa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ipsa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ipsa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Přímá spojovací čára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6D8C68B4-9EB3-4E08-AA9F-32A37B7F2BD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5AAB-8316-4460-B902-6E6B896429A4}" type="datetimeFigureOut">
              <a:rPr lang="sk-SK" smtClean="0"/>
              <a:pPr/>
              <a:t>19.3.2015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C68B4-9EB3-4E08-AA9F-32A37B7F2BDA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5AAB-8316-4460-B902-6E6B896429A4}" type="datetimeFigureOut">
              <a:rPr lang="sk-SK" smtClean="0"/>
              <a:pPr/>
              <a:t>19.3.2015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C68B4-9EB3-4E08-AA9F-32A37B7F2BDA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9445AAB-8316-4460-B902-6E6B896429A4}" type="datetimeFigureOut">
              <a:rPr lang="sk-SK" smtClean="0"/>
              <a:pPr/>
              <a:t>19.3.2015</a:t>
            </a:fld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D8C68B4-9EB3-4E08-AA9F-32A37B7F2BDA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5AAB-8316-4460-B902-6E6B896429A4}" type="datetimeFigureOut">
              <a:rPr lang="sk-SK" smtClean="0"/>
              <a:pPr/>
              <a:t>19.3.2015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C68B4-9EB3-4E08-AA9F-32A37B7F2BD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ovací čára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9445AAB-8316-4460-B902-6E6B896429A4}" type="datetimeFigureOut">
              <a:rPr lang="sk-SK" smtClean="0"/>
              <a:pPr/>
              <a:t>19.3.2015</a:t>
            </a:fld>
            <a:endParaRPr lang="sk-SK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D8C68B4-9EB3-4E08-AA9F-32A37B7F2BDA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Přímá spojovací čára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Přímá spojovací čára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Zástupný symbol pro datum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9445AAB-8316-4460-B902-6E6B896429A4}" type="datetimeFigureOut">
              <a:rPr lang="sk-SK" smtClean="0"/>
              <a:pPr/>
              <a:t>19.3.2015</a:t>
            </a:fld>
            <a:endParaRPr lang="sk-SK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D8C68B4-9EB3-4E08-AA9F-32A37B7F2BDA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k-S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9445AAB-8316-4460-B902-6E6B896429A4}" type="datetimeFigureOut">
              <a:rPr lang="sk-SK" smtClean="0"/>
              <a:pPr/>
              <a:t>19.3.2015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D8C68B4-9EB3-4E08-AA9F-32A37B7F2BDA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niseknadpopradom.sk/-fotogaleria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hyperlink" Target="http://www.mniseknadpopradom.sk/-fotogaleria" TargetMode="External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niseknadpopradom.sk/-fotogaleria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niseknadpopradom.sk/-fotogaleria" TargetMode="External"/><Relationship Id="rId2" Type="http://schemas.openxmlformats.org/officeDocument/2006/relationships/hyperlink" Target="http://www.mniseknadpopradom.sk/-historia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niseknadpopradom.sk/-fotogaleria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niseknadpopradom.sk/-fotogaleria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niseknadpopradom.sk/-fotogaleria" TargetMode="Externa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niseknadpopradom.sk/-fotogaleria" TargetMode="Externa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9512" y="404664"/>
            <a:ext cx="8784976" cy="4248472"/>
          </a:xfrm>
        </p:spPr>
        <p:txBody>
          <a:bodyPr>
            <a:prstTxWarp prst="textDoubleWave1">
              <a:avLst>
                <a:gd name="adj1" fmla="val 0"/>
                <a:gd name="adj2" fmla="val 559"/>
              </a:avLst>
            </a:prstTxWarp>
          </a:bodyPr>
          <a:lstStyle/>
          <a:p>
            <a:pPr algn="ctr"/>
            <a:r>
              <a:rPr lang="sk-SK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História obce</a:t>
            </a:r>
            <a:br>
              <a:rPr lang="sk-SK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sk-SK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sk-SK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sk-SK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Mníšek nad Popradom</a:t>
            </a:r>
            <a:r>
              <a:rPr lang="sk-SK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sk-SK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sk-SK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sk-SK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sk-SK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sk-SK" cap="none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sk-SK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9461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fbcdn-sphotos-h-a.akamaihd.net/hphotos-ak-xpf1/v/t34.0-12/11016657_782457178507468_1133393996_n.jpg?oh=ba5d886e8f86d5e402040cea3f4867cf&amp;oe=54F52668&amp;__gda__=1425411640_7a3d2fff769ea06f6f0d47e9fc316332"/>
          <p:cNvPicPr>
            <a:picLocks noChangeAspect="1" noChangeArrowheads="1"/>
          </p:cNvPicPr>
          <p:nvPr/>
        </p:nvPicPr>
        <p:blipFill>
          <a:blip r:embed="rId2" cstate="print"/>
          <a:srcRect t="33805" r="11678" b="25346"/>
          <a:stretch>
            <a:fillRect/>
          </a:stretch>
        </p:blipFill>
        <p:spPr bwMode="auto">
          <a:xfrm>
            <a:off x="467544" y="908720"/>
            <a:ext cx="3152783" cy="1944216"/>
          </a:xfrm>
          <a:prstGeom prst="round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827584" y="116632"/>
            <a:ext cx="381642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dirty="0" smtClean="0"/>
              <a:t>Požiarna zbrojnica v Mníšku n/P.</a:t>
            </a:r>
            <a:endParaRPr lang="sk-SK" dirty="0"/>
          </a:p>
        </p:txBody>
      </p:sp>
      <p:cxnSp>
        <p:nvCxnSpPr>
          <p:cNvPr id="6" name="Přímá spojovací čára 5"/>
          <p:cNvCxnSpPr/>
          <p:nvPr/>
        </p:nvCxnSpPr>
        <p:spPr>
          <a:xfrm flipH="1">
            <a:off x="1643674" y="476672"/>
            <a:ext cx="624070" cy="5760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https://fbcdn-sphotos-h-a.akamaihd.net/hphotos-ak-xpf1/v/t34.0-12/11026399_782459845173868_1190353457_n.jpg?oh=84f5e3589ae4faa8e943d96784155ad4&amp;oe=54F54221&amp;__gda__=1425422385_abc3cf3fffde6932927a797e4733b5f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332656"/>
            <a:ext cx="2088232" cy="2784309"/>
          </a:xfrm>
          <a:prstGeom prst="round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3779912" y="908720"/>
            <a:ext cx="223224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dirty="0" smtClean="0"/>
              <a:t>Hranica</a:t>
            </a:r>
            <a:r>
              <a:rPr lang="sk-SK" dirty="0" smtClean="0"/>
              <a:t> Mníška s Poľskom</a:t>
            </a:r>
            <a:endParaRPr lang="sk-SK" dirty="0"/>
          </a:p>
        </p:txBody>
      </p:sp>
      <p:cxnSp>
        <p:nvCxnSpPr>
          <p:cNvPr id="9" name="Přímá spojovací čára 8"/>
          <p:cNvCxnSpPr/>
          <p:nvPr/>
        </p:nvCxnSpPr>
        <p:spPr>
          <a:xfrm>
            <a:off x="5580112" y="1556792"/>
            <a:ext cx="720080" cy="5760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364" name="Picture 4" descr="https://fbcdn-sphotos-h-a.akamaihd.net/hphotos-ak-xpa1/v/t35.0-12/11040561_782456708507515_42430631_o.jpg?oh=80caa20b9412fc08a7ed914f886e10ba&amp;oe=54F60283&amp;__gda__=1425424664_e1e8af13eb8f74e740da8f81b801aa6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4293096"/>
            <a:ext cx="2952328" cy="2214246"/>
          </a:xfrm>
          <a:prstGeom prst="roundRect">
            <a:avLst/>
          </a:prstGeom>
          <a:noFill/>
        </p:spPr>
      </p:pic>
      <p:sp>
        <p:nvSpPr>
          <p:cNvPr id="14" name="TextovéPole 13"/>
          <p:cNvSpPr txBox="1"/>
          <p:nvPr/>
        </p:nvSpPr>
        <p:spPr>
          <a:xfrm>
            <a:off x="4932040" y="3212976"/>
            <a:ext cx="295232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dirty="0" smtClean="0"/>
              <a:t>Murovaný kríž postavený ako dar a pamiatku predkov rod. Balážovej, ktorí odišli do USA. </a:t>
            </a:r>
            <a:endParaRPr lang="sk-SK" dirty="0"/>
          </a:p>
        </p:txBody>
      </p:sp>
      <p:cxnSp>
        <p:nvCxnSpPr>
          <p:cNvPr id="16" name="Přímá spojovací čára 15"/>
          <p:cNvCxnSpPr/>
          <p:nvPr/>
        </p:nvCxnSpPr>
        <p:spPr>
          <a:xfrm>
            <a:off x="6084168" y="4437112"/>
            <a:ext cx="864096" cy="13659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366" name="Picture 6" descr="https://fbcdn-sphotos-h-a.akamaihd.net/hphotos-ak-xpf1/v/t35.0-12/11030736_782457288507457_1433032346_o.jpg?oh=0eb68f6a6981b6586041c5185ae767c1&amp;oe=54F63BB9&amp;__gda__=1425409449_8beea591a4232c17aa3ad24a890b4b4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356992"/>
            <a:ext cx="2784309" cy="2088232"/>
          </a:xfrm>
          <a:prstGeom prst="roundRect">
            <a:avLst/>
          </a:prstGeom>
          <a:noFill/>
        </p:spPr>
      </p:pic>
      <p:sp>
        <p:nvSpPr>
          <p:cNvPr id="20" name="TextovéPole 19"/>
          <p:cNvSpPr txBox="1"/>
          <p:nvPr/>
        </p:nvSpPr>
        <p:spPr>
          <a:xfrm>
            <a:off x="3826198" y="2502527"/>
            <a:ext cx="122413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dirty="0" smtClean="0"/>
              <a:t>Kolkáreň</a:t>
            </a:r>
            <a:endParaRPr lang="sk-SK" dirty="0"/>
          </a:p>
        </p:txBody>
      </p:sp>
      <p:cxnSp>
        <p:nvCxnSpPr>
          <p:cNvPr id="22" name="Přímá spojovací čára 21"/>
          <p:cNvCxnSpPr/>
          <p:nvPr/>
        </p:nvCxnSpPr>
        <p:spPr>
          <a:xfrm flipV="1">
            <a:off x="2843808" y="2927088"/>
            <a:ext cx="1361266" cy="8860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/>
          <p:cNvSpPr txBox="1"/>
          <p:nvPr/>
        </p:nvSpPr>
        <p:spPr>
          <a:xfrm>
            <a:off x="827584" y="6021288"/>
            <a:ext cx="165618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dirty="0" smtClean="0"/>
              <a:t>Drevený kríž</a:t>
            </a:r>
            <a:endParaRPr lang="sk-SK" dirty="0"/>
          </a:p>
        </p:txBody>
      </p:sp>
      <p:pic>
        <p:nvPicPr>
          <p:cNvPr id="1026" name="Picture 2" descr="C:\Users\Jakub Žemba\Desktop\IMG_3462.JPG"/>
          <p:cNvPicPr>
            <a:picLocks noChangeAspect="1" noChangeArrowheads="1"/>
          </p:cNvPicPr>
          <p:nvPr/>
        </p:nvPicPr>
        <p:blipFill>
          <a:blip r:embed="rId6" cstate="print"/>
          <a:srcRect l="9504" t="20236" r="3693" b="26090"/>
          <a:stretch>
            <a:fillRect/>
          </a:stretch>
        </p:blipFill>
        <p:spPr bwMode="auto">
          <a:xfrm rot="16200000">
            <a:off x="2713195" y="4335261"/>
            <a:ext cx="2808312" cy="1302406"/>
          </a:xfrm>
          <a:prstGeom prst="roundRect">
            <a:avLst/>
          </a:prstGeom>
          <a:noFill/>
        </p:spPr>
      </p:pic>
      <p:sp>
        <p:nvSpPr>
          <p:cNvPr id="17" name="TextovéPole 16"/>
          <p:cNvSpPr txBox="1"/>
          <p:nvPr/>
        </p:nvSpPr>
        <p:spPr>
          <a:xfrm>
            <a:off x="107504" y="6488668"/>
            <a:ext cx="4932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F</a:t>
            </a:r>
            <a:r>
              <a:rPr lang="sk-SK" dirty="0" err="1" smtClean="0"/>
              <a:t>oto</a:t>
            </a:r>
            <a:r>
              <a:rPr lang="sk-SK" dirty="0" smtClean="0"/>
              <a:t>: </a:t>
            </a:r>
            <a:r>
              <a:rPr lang="sk-SK" dirty="0" err="1" smtClean="0"/>
              <a:t>D.Kozubová</a:t>
            </a:r>
            <a:r>
              <a:rPr lang="sk-SK" dirty="0" smtClean="0"/>
              <a:t>, </a:t>
            </a:r>
            <a:r>
              <a:rPr lang="sk-SK" dirty="0" err="1" smtClean="0"/>
              <a:t>V.Žembová</a:t>
            </a:r>
            <a:r>
              <a:rPr lang="sk-SK" dirty="0" smtClean="0"/>
              <a:t>, ZŠ</a:t>
            </a:r>
            <a:endParaRPr lang="sk-SK" dirty="0"/>
          </a:p>
        </p:txBody>
      </p:sp>
      <p:cxnSp>
        <p:nvCxnSpPr>
          <p:cNvPr id="26" name="Přímá spojovací čára 25"/>
          <p:cNvCxnSpPr>
            <a:stCxn id="24" idx="3"/>
          </p:cNvCxnSpPr>
          <p:nvPr/>
        </p:nvCxnSpPr>
        <p:spPr>
          <a:xfrm flipV="1">
            <a:off x="2483768" y="5400219"/>
            <a:ext cx="1008112" cy="8057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091645"/>
            <a:ext cx="8003232" cy="5382307"/>
          </a:xfrm>
        </p:spPr>
        <p:txBody>
          <a:bodyPr/>
          <a:lstStyle/>
          <a:p>
            <a:r>
              <a:rPr lang="sk-SK" sz="2000" dirty="0" smtClean="0"/>
              <a:t>Obec má od roku 1967 deväťtriednu základnú školu. </a:t>
            </a:r>
          </a:p>
          <a:p>
            <a:r>
              <a:rPr lang="sk-SK" sz="2000" dirty="0" smtClean="0"/>
              <a:t>Pred rokom 1967 slúžila pre nižší stupeň ZŠ stará drevená budova pri ceste. V súčasnosti už neexistuje.</a:t>
            </a:r>
          </a:p>
          <a:p>
            <a:r>
              <a:rPr lang="sk-SK" sz="2000" dirty="0" smtClean="0"/>
              <a:t>Triedy pre vyšší stupeň boli zriadené v starom kultúrnom stredisku nad farou.</a:t>
            </a:r>
          </a:p>
          <a:p>
            <a:r>
              <a:rPr lang="sk-SK" sz="2000" dirty="0" smtClean="0"/>
              <a:t>V obci je tiež predškolské zariadenie pre deti od 3 do 6 rokov.</a:t>
            </a:r>
          </a:p>
          <a:p>
            <a:r>
              <a:rPr lang="sk-SK" sz="2000" dirty="0" smtClean="0"/>
              <a:t>Zmodernizovaná  a zrekonštruovaná základná škola má v školskom roku 2014/2015  78 žiakov.</a:t>
            </a:r>
          </a:p>
          <a:p>
            <a:endParaRPr lang="sk-SK" dirty="0"/>
          </a:p>
        </p:txBody>
      </p:sp>
      <p:pic>
        <p:nvPicPr>
          <p:cNvPr id="1026" name="Picture 2" descr="1_1207684699.jpg"/>
          <p:cNvPicPr>
            <a:picLocks noChangeAspect="1" noChangeArrowheads="1"/>
          </p:cNvPicPr>
          <p:nvPr/>
        </p:nvPicPr>
        <p:blipFill>
          <a:blip r:embed="rId2" cstate="print"/>
          <a:srcRect l="13141" t="39578" r="5383" b="11410"/>
          <a:stretch>
            <a:fillRect/>
          </a:stretch>
        </p:blipFill>
        <p:spPr bwMode="auto">
          <a:xfrm>
            <a:off x="323529" y="4309016"/>
            <a:ext cx="3492909" cy="1577443"/>
          </a:xfrm>
          <a:prstGeom prst="round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3954964" y="4119290"/>
            <a:ext cx="144016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dirty="0" smtClean="0"/>
              <a:t>ZŠ pred rokom 1967</a:t>
            </a:r>
            <a:endParaRPr lang="sk-SK" dirty="0"/>
          </a:p>
        </p:txBody>
      </p:sp>
      <p:cxnSp>
        <p:nvCxnSpPr>
          <p:cNvPr id="7" name="Přímá spojovací čára 6"/>
          <p:cNvCxnSpPr/>
          <p:nvPr/>
        </p:nvCxnSpPr>
        <p:spPr>
          <a:xfrm flipV="1">
            <a:off x="3799546" y="4777067"/>
            <a:ext cx="636626" cy="6413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99" name="Picture 3" descr="D:\foto\DSC_56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3774273"/>
            <a:ext cx="2767956" cy="1833342"/>
          </a:xfrm>
          <a:prstGeom prst="round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5080314" y="5842138"/>
            <a:ext cx="201196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dirty="0" smtClean="0"/>
              <a:t>Súčasná základná škola </a:t>
            </a:r>
            <a:endParaRPr lang="sk-SK" dirty="0"/>
          </a:p>
        </p:txBody>
      </p:sp>
      <p:cxnSp>
        <p:nvCxnSpPr>
          <p:cNvPr id="10" name="Přímá spojovací čára 9"/>
          <p:cNvCxnSpPr>
            <a:stCxn id="8" idx="3"/>
          </p:cNvCxnSpPr>
          <p:nvPr/>
        </p:nvCxnSpPr>
        <p:spPr>
          <a:xfrm flipV="1">
            <a:off x="7092280" y="5607616"/>
            <a:ext cx="504056" cy="5576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107504" y="6026804"/>
            <a:ext cx="5112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Foto</a:t>
            </a:r>
            <a:r>
              <a:rPr lang="sk-SK" dirty="0" smtClean="0"/>
              <a:t>: </a:t>
            </a:r>
            <a:r>
              <a:rPr lang="sk-SK" dirty="0" smtClean="0">
                <a:hlinkClick r:id="rId4"/>
              </a:rPr>
              <a:t>http://www.mniseknadpopradom.sk/-fotogaleria</a:t>
            </a:r>
            <a:endParaRPr lang="sk-SK" dirty="0" smtClean="0"/>
          </a:p>
          <a:p>
            <a:endParaRPr lang="sk-SK" dirty="0"/>
          </a:p>
        </p:txBody>
      </p:sp>
      <p:sp>
        <p:nvSpPr>
          <p:cNvPr id="12" name="Obdélník 3"/>
          <p:cNvSpPr/>
          <p:nvPr/>
        </p:nvSpPr>
        <p:spPr>
          <a:xfrm>
            <a:off x="323529" y="248340"/>
            <a:ext cx="828091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Základná škola</a:t>
            </a:r>
            <a:endParaRPr lang="sk-SK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religia.cz/images/C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40188" y="0"/>
            <a:ext cx="1475778" cy="2574032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7544" y="1124744"/>
            <a:ext cx="7467600" cy="4873752"/>
          </a:xfrm>
        </p:spPr>
        <p:txBody>
          <a:bodyPr/>
          <a:lstStyle/>
          <a:p>
            <a:r>
              <a:rPr lang="sk-SK" dirty="0" smtClean="0"/>
              <a:t>Obyvatelia obce v minulosti aj v súčasnosti sú a boli silne nábožensky založení.</a:t>
            </a:r>
          </a:p>
          <a:p>
            <a:r>
              <a:rPr lang="sk-SK" dirty="0" smtClean="0"/>
              <a:t>Prevláda rímsko-katolícka viera, obyvatelia Medzibrodia sú grécko-katolíckej viery.</a:t>
            </a:r>
          </a:p>
          <a:p>
            <a:r>
              <a:rPr lang="sk-SK" dirty="0" smtClean="0"/>
              <a:t>Z obce vyšlo doposiaľ 12 kňazov.</a:t>
            </a:r>
          </a:p>
          <a:p>
            <a:r>
              <a:rPr lang="sk-SK" dirty="0" smtClean="0"/>
              <a:t>Jeden z </a:t>
            </a:r>
            <a:r>
              <a:rPr lang="sk-SK" dirty="0" smtClean="0"/>
              <a:t>nich, </a:t>
            </a:r>
            <a:r>
              <a:rPr lang="sk-SK" dirty="0" smtClean="0"/>
              <a:t>Mons. Andrej Imrich, je rímskokatolíckym pomocným biskupom Spišskej diecézy.</a:t>
            </a:r>
          </a:p>
          <a:p>
            <a:r>
              <a:rPr lang="sk-SK" dirty="0" smtClean="0"/>
              <a:t>Z obce Mníšek je tiež zasvätených 11 rehoľných sestier.</a:t>
            </a:r>
            <a:endParaRPr lang="sk-SK" dirty="0"/>
          </a:p>
        </p:txBody>
      </p:sp>
      <p:sp>
        <p:nvSpPr>
          <p:cNvPr id="4" name="Obdélník 3"/>
          <p:cNvSpPr/>
          <p:nvPr/>
        </p:nvSpPr>
        <p:spPr>
          <a:xfrm>
            <a:off x="2603087" y="137690"/>
            <a:ext cx="388843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>
                <a:gd name="adj1" fmla="val 0"/>
                <a:gd name="adj2" fmla="val 412"/>
              </a:avLst>
            </a:prstTxWarp>
            <a:spAutoFit/>
          </a:bodyPr>
          <a:lstStyle/>
          <a:p>
            <a:pPr algn="ctr"/>
            <a:r>
              <a:rPr lang="sk-SK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Farnosť</a:t>
            </a:r>
            <a:endParaRPr lang="sk-SK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0962" name="Picture 2" descr="http://farnostdiviaky.szm.com/knazifarnosti/biskupi/Imric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4941168"/>
            <a:ext cx="1360951" cy="1916832"/>
          </a:xfrm>
          <a:prstGeom prst="round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4018551" y="5085184"/>
            <a:ext cx="259228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dirty="0" smtClean="0"/>
              <a:t>Mons. Andrej Imrich</a:t>
            </a:r>
            <a:endParaRPr lang="sk-SK" dirty="0"/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6178791" y="5469277"/>
            <a:ext cx="625457" cy="5520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3258" t="7442" r="19062" b="5730"/>
          <a:stretch>
            <a:fillRect/>
          </a:stretch>
        </p:blipFill>
        <p:spPr bwMode="auto">
          <a:xfrm>
            <a:off x="2051720" y="4825517"/>
            <a:ext cx="1800200" cy="203248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ovéPole 8"/>
          <p:cNvSpPr txBox="1"/>
          <p:nvPr/>
        </p:nvSpPr>
        <p:spPr>
          <a:xfrm>
            <a:off x="287524" y="5643681"/>
            <a:ext cx="129614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dirty="0" smtClean="0"/>
              <a:t>Rehoľné sestry</a:t>
            </a:r>
            <a:endParaRPr lang="sk-SK" dirty="0"/>
          </a:p>
        </p:txBody>
      </p:sp>
      <p:cxnSp>
        <p:nvCxnSpPr>
          <p:cNvPr id="11" name="Přímá spojovací čára 10"/>
          <p:cNvCxnSpPr/>
          <p:nvPr/>
        </p:nvCxnSpPr>
        <p:spPr>
          <a:xfrm flipV="1">
            <a:off x="1583668" y="5787697"/>
            <a:ext cx="648072" cy="1791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107504" y="648866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Foto</a:t>
            </a:r>
            <a:r>
              <a:rPr lang="sk-SK" dirty="0" smtClean="0"/>
              <a:t>: internet</a:t>
            </a:r>
            <a:endParaRPr lang="sk-SK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79512" y="1412776"/>
            <a:ext cx="8496944" cy="4873752"/>
          </a:xfrm>
        </p:spPr>
        <p:txBody>
          <a:bodyPr/>
          <a:lstStyle/>
          <a:p>
            <a:r>
              <a:rPr lang="sk-SK" dirty="0" smtClean="0"/>
              <a:t>Významným miestom v obci je kostol Povýšenia sv. Kríža.</a:t>
            </a:r>
          </a:p>
          <a:p>
            <a:r>
              <a:rPr lang="sk-SK" dirty="0" smtClean="0"/>
              <a:t>Pôvodný kostol v roku 1848 vzala povodeň. Z pôvodného kostola sa zachovala iba časť severnej steny.</a:t>
            </a:r>
          </a:p>
          <a:p>
            <a:r>
              <a:rPr lang="sk-SK" dirty="0" smtClean="0"/>
              <a:t>Hneď od roku 1848 začali obyvatelia Mníšku s výstavbou nového kostola a s pevnejšími základmi.</a:t>
            </a:r>
          </a:p>
          <a:p>
            <a:r>
              <a:rPr lang="sk-SK" dirty="0" smtClean="0"/>
              <a:t>Stavba kostola bola ukončená v roku 1869.</a:t>
            </a:r>
            <a:endParaRPr lang="sk-SK" dirty="0"/>
          </a:p>
        </p:txBody>
      </p:sp>
      <p:sp>
        <p:nvSpPr>
          <p:cNvPr id="4" name="Obdélník 3"/>
          <p:cNvSpPr/>
          <p:nvPr/>
        </p:nvSpPr>
        <p:spPr>
          <a:xfrm>
            <a:off x="2755852" y="197519"/>
            <a:ext cx="334426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>
                <a:gd name="adj1" fmla="val 338"/>
                <a:gd name="adj2" fmla="val 0"/>
              </a:avLst>
            </a:prstTxWarp>
            <a:spAutoFit/>
          </a:bodyPr>
          <a:lstStyle/>
          <a:p>
            <a:pPr algn="ctr"/>
            <a:r>
              <a:rPr lang="sk-SK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Kostol</a:t>
            </a:r>
            <a:endParaRPr lang="sk-SK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376599" y="4926841"/>
            <a:ext cx="187220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dirty="0" smtClean="0"/>
              <a:t>Súčasný kostol</a:t>
            </a:r>
            <a:endParaRPr lang="sk-SK" dirty="0"/>
          </a:p>
        </p:txBody>
      </p:sp>
      <p:pic>
        <p:nvPicPr>
          <p:cNvPr id="36872" name="Picture 8" descr="https://fbcdn-sphotos-h-a.akamaihd.net/hphotos-ak-xpf1/v/t34.0-12/10966821_773433082743211_1419504678_n.jpg?oh=b980c986be7eab0727cbac119051fa6b&amp;oe=54F120FA&amp;__gda__=1425083114_2e6687cbe9765303b4c57b6c2f5fc45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6293" y="3938840"/>
            <a:ext cx="2036000" cy="2714667"/>
          </a:xfrm>
          <a:prstGeom prst="round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4169889" y="5877272"/>
            <a:ext cx="2285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Foto</a:t>
            </a:r>
            <a:r>
              <a:rPr lang="sk-SK" dirty="0" smtClean="0"/>
              <a:t>: </a:t>
            </a:r>
            <a:r>
              <a:rPr lang="sk-SK" dirty="0" err="1" smtClean="0"/>
              <a:t>D.Kozubová</a:t>
            </a:r>
            <a:r>
              <a:rPr lang="sk-SK" dirty="0" smtClean="0"/>
              <a:t>, </a:t>
            </a:r>
            <a:r>
              <a:rPr lang="sk-SK" dirty="0" err="1" smtClean="0"/>
              <a:t>P.Dudiak</a:t>
            </a:r>
            <a:r>
              <a:rPr lang="sk-SK" dirty="0" smtClean="0"/>
              <a:t>, ZŠ</a:t>
            </a:r>
            <a:endParaRPr lang="sk-SK" dirty="0"/>
          </a:p>
        </p:txBody>
      </p:sp>
      <p:pic>
        <p:nvPicPr>
          <p:cNvPr id="12" name="Picture 3" descr="C:\Users\Žiak\Desktop\Snímk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80395"/>
            <a:ext cx="3879946" cy="2342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7_12076855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8871" y="3240914"/>
            <a:ext cx="2418942" cy="3216679"/>
          </a:xfrm>
          <a:prstGeom prst="roundRect">
            <a:avLst/>
          </a:prstGeom>
          <a:noFill/>
        </p:spPr>
      </p:pic>
      <p:pic>
        <p:nvPicPr>
          <p:cNvPr id="37896" name="Picture 8" descr="7_12076857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747356"/>
            <a:ext cx="1669181" cy="2498774"/>
          </a:xfrm>
          <a:prstGeom prst="roundRect">
            <a:avLst/>
          </a:prstGeom>
          <a:noFill/>
        </p:spPr>
      </p:pic>
      <p:pic>
        <p:nvPicPr>
          <p:cNvPr id="37898" name="Picture 10" descr="7_12076858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967" y="3155715"/>
            <a:ext cx="2523373" cy="1693539"/>
          </a:xfrm>
          <a:prstGeom prst="roundRect">
            <a:avLst/>
          </a:prstGeom>
          <a:noFill/>
        </p:spPr>
      </p:pic>
      <p:pic>
        <p:nvPicPr>
          <p:cNvPr id="37900" name="Picture 12" descr="7_12076858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0529" y="4858972"/>
            <a:ext cx="2232248" cy="1675862"/>
          </a:xfrm>
          <a:prstGeom prst="roundRect">
            <a:avLst/>
          </a:prstGeom>
          <a:noFill/>
        </p:spPr>
      </p:pic>
      <p:pic>
        <p:nvPicPr>
          <p:cNvPr id="37904" name="Picture 16" descr="7_12076860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0898" y="3911637"/>
            <a:ext cx="1549531" cy="2170212"/>
          </a:xfrm>
          <a:prstGeom prst="roundRect">
            <a:avLst/>
          </a:prstGeom>
          <a:noFill/>
        </p:spPr>
      </p:pic>
      <p:pic>
        <p:nvPicPr>
          <p:cNvPr id="37908" name="Picture 20" descr="https://fbcdn-sphotos-h-a.akamaihd.net/hphotos-ak-xpf1/v/t34.0-12/11004241_777219475697905_167699238_n.jpg?oh=e21ce462d454399d39a78773070057ec&amp;oe=54F1FA8B&amp;__gda__=1425158870_391d9a4a82df5d0cff128e969ce5bed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8357" y="541840"/>
            <a:ext cx="1763688" cy="2351585"/>
          </a:xfrm>
          <a:prstGeom prst="roundRect">
            <a:avLst/>
          </a:prstGeom>
          <a:noFill/>
        </p:spPr>
      </p:pic>
      <p:pic>
        <p:nvPicPr>
          <p:cNvPr id="37910" name="Picture 22" descr="https://fbcdn-sphotos-h-a.akamaihd.net/hphotos-ak-xpf1/v/t34.0-12/11016642_777219509031235_467220952_n.jpg?oh=92809421ad8e7af4065c0f42a1363d7a&amp;oe=54F2363A&amp;__gda__=1425155047_cf05d1573739ee69558252323fc03ae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03102" y="680386"/>
            <a:ext cx="2704711" cy="2028533"/>
          </a:xfrm>
          <a:prstGeom prst="roundRect">
            <a:avLst/>
          </a:prstGeom>
          <a:noFill/>
        </p:spPr>
      </p:pic>
      <p:pic>
        <p:nvPicPr>
          <p:cNvPr id="37912" name="Picture 24" descr="https://fbcdn-sphotos-h-a.akamaihd.net/hphotos-ak-xpf1/v/t34.0-12/11004958_777219512364568_856236381_n.jpg?oh=76e2788151f096d8f3eb179c0db3b93f&amp;oe=54F225AE&amp;__gda__=1425147891_64ad0feb999cd64c89a9ddf1648d3b4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10692" y="565872"/>
            <a:ext cx="1763688" cy="2351584"/>
          </a:xfrm>
          <a:prstGeom prst="roundRect">
            <a:avLst/>
          </a:prstGeom>
          <a:noFill/>
        </p:spPr>
      </p:pic>
      <p:pic>
        <p:nvPicPr>
          <p:cNvPr id="37914" name="Picture 26" descr="https://fbcdn-sphotos-h-a.akamaihd.net/hphotos-ak-xpf1/v/t34.0-12/11004946_777219575697895_1677848039_n.jpg?oh=b4ed4bccfb4d6e2ca296e3e87e390d20&amp;oe=54F23843&amp;__gda__=1425155283_8c382bef194ff7fe6d7d63cb2b6dcf5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11815" y="564925"/>
            <a:ext cx="1752018" cy="2336025"/>
          </a:xfrm>
          <a:prstGeom prst="roundRect">
            <a:avLst/>
          </a:prstGeom>
          <a:noFill/>
        </p:spPr>
      </p:pic>
      <p:sp>
        <p:nvSpPr>
          <p:cNvPr id="17" name="TextovéPole 16"/>
          <p:cNvSpPr txBox="1"/>
          <p:nvPr/>
        </p:nvSpPr>
        <p:spPr>
          <a:xfrm>
            <a:off x="3178301" y="3147832"/>
            <a:ext cx="2499366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sz="2000" dirty="0" smtClean="0"/>
              <a:t>Vnútro kostola</a:t>
            </a:r>
            <a:endParaRPr lang="sk-SK" sz="20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1593007" y="6486604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Ostatné </a:t>
            </a:r>
            <a:r>
              <a:rPr lang="sk-SK" dirty="0" err="1" smtClean="0"/>
              <a:t>foto</a:t>
            </a:r>
            <a:r>
              <a:rPr lang="sk-SK" dirty="0" smtClean="0"/>
              <a:t>: </a:t>
            </a:r>
            <a:r>
              <a:rPr lang="sk-SK" dirty="0" smtClean="0">
                <a:hlinkClick r:id="rId11"/>
              </a:rPr>
              <a:t>http://www.mniseknadpopradom.sk/-fotogaleria</a:t>
            </a:r>
            <a:endParaRPr lang="sk-SK" dirty="0" smtClean="0"/>
          </a:p>
          <a:p>
            <a:endParaRPr lang="sk-SK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198192" y="103366"/>
            <a:ext cx="2789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Foto</a:t>
            </a:r>
            <a:r>
              <a:rPr lang="sk-SK" dirty="0" smtClean="0"/>
              <a:t>: </a:t>
            </a:r>
            <a:r>
              <a:rPr lang="sk-SK" dirty="0" err="1" smtClean="0"/>
              <a:t>D.Kozubová</a:t>
            </a:r>
            <a:r>
              <a:rPr lang="sk-SK" dirty="0" smtClean="0"/>
              <a:t>, ZŠ</a:t>
            </a:r>
            <a:endParaRPr lang="sk-SK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sz="quarter" idx="1"/>
          </p:nvPr>
        </p:nvSpPr>
        <p:spPr>
          <a:xfrm>
            <a:off x="323528" y="1484784"/>
            <a:ext cx="7467600" cy="4873752"/>
          </a:xfrm>
        </p:spPr>
        <p:txBody>
          <a:bodyPr>
            <a:normAutofit lnSpcReduction="10000"/>
          </a:bodyPr>
          <a:lstStyle/>
          <a:p>
            <a:r>
              <a:rPr lang="sk-SK" dirty="0" smtClean="0"/>
              <a:t>Pri štedrovečernej večeri si každý musel nabrať z každého jedla aspoň 3 lyžice. Spolu bolo 12 jedál.</a:t>
            </a:r>
          </a:p>
          <a:p>
            <a:r>
              <a:rPr lang="sk-SK" dirty="0" smtClean="0"/>
              <a:t>Cez fašiangové obdobie sa v obci konali rôzne tanečné zábavy, hostiny a veselice. V domoch sa piekli pampúšiky, jedla slanina a pila sa pálenka.</a:t>
            </a:r>
          </a:p>
          <a:p>
            <a:r>
              <a:rPr lang="sk-SK" dirty="0" smtClean="0"/>
              <a:t>Pred Veľkou nocou sa išlo do poľa orať a siať.</a:t>
            </a:r>
          </a:p>
          <a:p>
            <a:r>
              <a:rPr lang="sk-SK" dirty="0" smtClean="0"/>
              <a:t>Na Veľkonočný pondelok chodili mládenci  z domu do domu oblievať dievčatá.</a:t>
            </a:r>
          </a:p>
          <a:p>
            <a:r>
              <a:rPr lang="sk-SK" dirty="0" smtClean="0"/>
              <a:t>V máji sa chodievalo večer do kostola na májovú pobožnosť.</a:t>
            </a:r>
          </a:p>
          <a:p>
            <a:r>
              <a:rPr lang="sk-SK" dirty="0" smtClean="0"/>
              <a:t>V júli sa kosilo a sušilo seno.</a:t>
            </a:r>
          </a:p>
          <a:p>
            <a:r>
              <a:rPr lang="sk-SK" dirty="0" smtClean="0"/>
              <a:t>V auguste bola žatva.</a:t>
            </a:r>
          </a:p>
          <a:p>
            <a:endParaRPr lang="sk-SK" dirty="0"/>
          </a:p>
        </p:txBody>
      </p:sp>
      <p:sp>
        <p:nvSpPr>
          <p:cNvPr id="4" name="Obdélník 3"/>
          <p:cNvSpPr/>
          <p:nvPr/>
        </p:nvSpPr>
        <p:spPr>
          <a:xfrm>
            <a:off x="2745809" y="260648"/>
            <a:ext cx="4104456" cy="10611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>
                <a:gd name="adj1" fmla="val 0"/>
                <a:gd name="adj2" fmla="val 0"/>
              </a:avLst>
            </a:prstTxWarp>
            <a:spAutoFit/>
          </a:bodyPr>
          <a:lstStyle/>
          <a:p>
            <a:pPr algn="ctr"/>
            <a:r>
              <a:rPr lang="sk-SK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Tradície</a:t>
            </a:r>
            <a:r>
              <a:rPr lang="cs-CZ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cs-CZ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7075496" y="5229200"/>
            <a:ext cx="158417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dirty="0" smtClean="0"/>
              <a:t>Sušenie sena</a:t>
            </a:r>
            <a:endParaRPr lang="sk-SK" dirty="0"/>
          </a:p>
        </p:txBody>
      </p:sp>
      <p:cxnSp>
        <p:nvCxnSpPr>
          <p:cNvPr id="21" name="Přímá spojovací čára 20"/>
          <p:cNvCxnSpPr/>
          <p:nvPr/>
        </p:nvCxnSpPr>
        <p:spPr>
          <a:xfrm flipH="1">
            <a:off x="6704676" y="5598532"/>
            <a:ext cx="792088" cy="10582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97" name="Picture 1" descr="C:\Users\Jakub Žemba\Pictures\Fotky\2012-fotky\Hrabanie sena 03. 07.2012\IMG_3297.JPG"/>
          <p:cNvPicPr>
            <a:picLocks noChangeAspect="1" noChangeArrowheads="1"/>
          </p:cNvPicPr>
          <p:nvPr/>
        </p:nvPicPr>
        <p:blipFill>
          <a:blip r:embed="rId2" cstate="print"/>
          <a:srcRect l="29280" t="10647" r="10830" b="13051"/>
          <a:stretch>
            <a:fillRect/>
          </a:stretch>
        </p:blipFill>
        <p:spPr bwMode="auto">
          <a:xfrm>
            <a:off x="5076055" y="5048507"/>
            <a:ext cx="1774209" cy="1695355"/>
          </a:xfrm>
          <a:prstGeom prst="roundRect">
            <a:avLst/>
          </a:prstGeom>
          <a:noFill/>
        </p:spPr>
      </p:pic>
      <p:sp>
        <p:nvSpPr>
          <p:cNvPr id="18" name="TextovéPole 17"/>
          <p:cNvSpPr txBox="1"/>
          <p:nvPr/>
        </p:nvSpPr>
        <p:spPr>
          <a:xfrm>
            <a:off x="2051720" y="6287406"/>
            <a:ext cx="2890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Foto</a:t>
            </a:r>
            <a:r>
              <a:rPr lang="sk-SK" dirty="0" smtClean="0"/>
              <a:t>: </a:t>
            </a:r>
            <a:r>
              <a:rPr lang="sk-SK" dirty="0" err="1" smtClean="0"/>
              <a:t>V.Žembová</a:t>
            </a:r>
            <a:r>
              <a:rPr lang="sk-SK" dirty="0" smtClean="0"/>
              <a:t>, ZŠ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7132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sz="quarter" idx="1"/>
          </p:nvPr>
        </p:nvSpPr>
        <p:spPr>
          <a:xfrm>
            <a:off x="251520" y="1412776"/>
            <a:ext cx="8352928" cy="5061176"/>
          </a:xfrm>
        </p:spPr>
        <p:txBody>
          <a:bodyPr/>
          <a:lstStyle/>
          <a:p>
            <a:r>
              <a:rPr lang="sk-SK" sz="2000" dirty="0" smtClean="0"/>
              <a:t>V našej obci sú typickými jedlami pirohy, halušky, </a:t>
            </a:r>
            <a:r>
              <a:rPr lang="sk-SK" sz="2000" dirty="0" err="1" smtClean="0"/>
              <a:t>džadky</a:t>
            </a:r>
            <a:r>
              <a:rPr lang="sk-SK" sz="2000" dirty="0" smtClean="0"/>
              <a:t>, placky z kyslého mlieka, šalátová polievka, zemiaky s kyslým mliekom.</a:t>
            </a:r>
          </a:p>
          <a:p>
            <a:r>
              <a:rPr lang="sk-SK" sz="2000" dirty="0" smtClean="0"/>
              <a:t>Na štedrovečernom stole nám nesmú chýbať oblátky s medom, jabĺčko, cesnak, </a:t>
            </a:r>
            <a:r>
              <a:rPr lang="sk-SK" sz="2000" dirty="0" err="1" smtClean="0"/>
              <a:t>bobaľky</a:t>
            </a:r>
            <a:r>
              <a:rPr lang="sk-SK" sz="2000" dirty="0" smtClean="0"/>
              <a:t>, kapustnica, zemiakový šalát a rybie filé.</a:t>
            </a:r>
          </a:p>
          <a:p>
            <a:endParaRPr lang="sk-SK" dirty="0"/>
          </a:p>
        </p:txBody>
      </p:sp>
      <p:sp>
        <p:nvSpPr>
          <p:cNvPr id="4" name="Obdélník 3"/>
          <p:cNvSpPr/>
          <p:nvPr/>
        </p:nvSpPr>
        <p:spPr>
          <a:xfrm>
            <a:off x="971600" y="332656"/>
            <a:ext cx="662473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>
                <a:gd name="adj1" fmla="val 0"/>
                <a:gd name="adj2" fmla="val 0"/>
              </a:avLst>
            </a:prstTxWarp>
            <a:spAutoFit/>
          </a:bodyPr>
          <a:lstStyle/>
          <a:p>
            <a:pPr algn="ctr"/>
            <a:r>
              <a:rPr lang="sk-SK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Mňam</a:t>
            </a:r>
            <a:r>
              <a:rPr lang="sk-SK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– </a:t>
            </a:r>
            <a:r>
              <a:rPr lang="sk-SK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mňam</a:t>
            </a:r>
            <a:r>
              <a:rPr lang="sk-SK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...</a:t>
            </a:r>
            <a:endParaRPr lang="sk-SK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1" name="Picture 10" descr="https://fbcdn-sphotos-h-a.akamaihd.net/hphotos-ak-xpa1/v/t34.0-12/10917471_851407881582491_1435046829_n.jpg?oh=05ca2bd583f98781208ada016d303847&amp;oe=54BF3D43&amp;__gda__=1421824099_d9af8ec66f01851656d152101214c9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897064"/>
            <a:ext cx="2448272" cy="1836204"/>
          </a:xfrm>
          <a:prstGeom prst="rect">
            <a:avLst/>
          </a:prstGeom>
          <a:noFill/>
        </p:spPr>
      </p:pic>
      <p:pic>
        <p:nvPicPr>
          <p:cNvPr id="22" name="Picture 6" descr="https://fbcdn-sphotos-h-a.akamaihd.net/hphotos-ak-xpf1/v/t34.0-12/10942860_851407744915838_1250914759_n.jpg?oh=b3db6256bed6e5e42dffd765a7d8b735&amp;oe=54BF14CD&amp;__gda__=1421804637_215ea6b6fa273ec568cde2070e8baad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957080"/>
            <a:ext cx="2448272" cy="1836204"/>
          </a:xfrm>
          <a:prstGeom prst="rect">
            <a:avLst/>
          </a:prstGeom>
          <a:noFill/>
        </p:spPr>
      </p:pic>
      <p:pic>
        <p:nvPicPr>
          <p:cNvPr id="23" name="Picture 8" descr="https://fbcdn-sphotos-h-a.akamaihd.net/hphotos-ak-xpa1/v/t34.0-12/10937397_851407788249167_1269034473_n.jpg?oh=e118e144f8d2c6bd68649607c9c9e7de&amp;oe=54BF3065&amp;__gda__=1421816901_864aac4f6ce8133505a7a79b47e852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0530" y="2913192"/>
            <a:ext cx="2391711" cy="1793783"/>
          </a:xfrm>
          <a:prstGeom prst="rect">
            <a:avLst/>
          </a:prstGeom>
          <a:noFill/>
        </p:spPr>
      </p:pic>
      <p:pic>
        <p:nvPicPr>
          <p:cNvPr id="25" name="Picture 4" descr="https://fbcdn-sphotos-h-a.akamaihd.net/hphotos-ak-xpf1/v/t34.0-12/10942438_851408121582467_206173599_n.jpg?oh=95598ee8470da035c8aba0080699abc8&amp;oe=54BF71BD&amp;__gda__=1421818976_71eef3a0d379f3a12c0794e386ae829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03970" y="4897064"/>
            <a:ext cx="2448272" cy="1836204"/>
          </a:xfrm>
          <a:prstGeom prst="rect">
            <a:avLst/>
          </a:prstGeom>
          <a:noFill/>
        </p:spPr>
      </p:pic>
      <p:pic>
        <p:nvPicPr>
          <p:cNvPr id="27" name="Picture 12" descr="https://fbcdn-sphotos-h-a.akamaihd.net/hphotos-ak-xpf1/v/t34.0-12/10941736_851407931582486_1542429941_n.jpg?oh=e1c1fa04269f01049306a31af887f691&amp;oe=54C03319&amp;__gda__=1421806025_54edeee90e2524ced90734c57ecadb8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40264" y="3403231"/>
            <a:ext cx="3215912" cy="2411935"/>
          </a:xfrm>
          <a:prstGeom prst="rect">
            <a:avLst/>
          </a:prstGeom>
          <a:noFill/>
        </p:spPr>
      </p:pic>
      <p:sp>
        <p:nvSpPr>
          <p:cNvPr id="28" name="TextovéPole 17"/>
          <p:cNvSpPr txBox="1"/>
          <p:nvPr/>
        </p:nvSpPr>
        <p:spPr>
          <a:xfrm>
            <a:off x="3265843" y="6102740"/>
            <a:ext cx="2890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Foto</a:t>
            </a:r>
            <a:r>
              <a:rPr lang="sk-SK" dirty="0" smtClean="0"/>
              <a:t>: </a:t>
            </a:r>
            <a:r>
              <a:rPr lang="sk-SK" dirty="0" err="1" smtClean="0"/>
              <a:t>N.Dudová</a:t>
            </a:r>
            <a:r>
              <a:rPr lang="sk-SK" dirty="0" smtClean="0"/>
              <a:t>, ZŠ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8659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51519" y="122335"/>
            <a:ext cx="8429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>
                <a:gd name="adj1" fmla="val 0"/>
                <a:gd name="adj2" fmla="val 0"/>
              </a:avLst>
            </a:prstTxWarp>
            <a:spAutoFit/>
          </a:bodyPr>
          <a:lstStyle/>
          <a:p>
            <a:pPr algn="ctr"/>
            <a:r>
              <a:rPr lang="sk-SK" sz="464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Č</a:t>
            </a:r>
            <a:r>
              <a:rPr lang="sk-SK" sz="464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o sme našli na povale</a:t>
            </a:r>
            <a:endParaRPr lang="sk-SK" sz="464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050" name="Picture 2" descr="D:\fotky\IMG_3287.JPG"/>
          <p:cNvPicPr>
            <a:picLocks noChangeAspect="1" noChangeArrowheads="1"/>
          </p:cNvPicPr>
          <p:nvPr/>
        </p:nvPicPr>
        <p:blipFill>
          <a:blip r:embed="rId2" cstate="print"/>
          <a:srcRect l="11576" t="4410" r="15663"/>
          <a:stretch>
            <a:fillRect/>
          </a:stretch>
        </p:blipFill>
        <p:spPr bwMode="auto">
          <a:xfrm>
            <a:off x="179512" y="1052736"/>
            <a:ext cx="3168352" cy="3121894"/>
          </a:xfrm>
          <a:prstGeom prst="round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755576" y="4221088"/>
            <a:ext cx="144016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dirty="0" smtClean="0"/>
              <a:t>Šijací stroj</a:t>
            </a:r>
            <a:endParaRPr lang="sk-SK" dirty="0"/>
          </a:p>
        </p:txBody>
      </p:sp>
      <p:cxnSp>
        <p:nvCxnSpPr>
          <p:cNvPr id="8" name="Přímá spojovací čára 7"/>
          <p:cNvCxnSpPr>
            <a:stCxn id="6" idx="0"/>
          </p:cNvCxnSpPr>
          <p:nvPr/>
        </p:nvCxnSpPr>
        <p:spPr>
          <a:xfrm flipH="1" flipV="1">
            <a:off x="1403648" y="2924944"/>
            <a:ext cx="72008" cy="12961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D:\fotky\IMG_3293.JPG"/>
          <p:cNvPicPr>
            <a:picLocks noChangeAspect="1" noChangeArrowheads="1"/>
          </p:cNvPicPr>
          <p:nvPr/>
        </p:nvPicPr>
        <p:blipFill>
          <a:blip r:embed="rId3" cstate="print"/>
          <a:srcRect l="22829" t="9132" r="17814" b="8685"/>
          <a:stretch>
            <a:fillRect/>
          </a:stretch>
        </p:blipFill>
        <p:spPr bwMode="auto">
          <a:xfrm rot="21085522">
            <a:off x="6074627" y="1952836"/>
            <a:ext cx="1872208" cy="1944216"/>
          </a:xfrm>
          <a:prstGeom prst="roundRect">
            <a:avLst/>
          </a:prstGeom>
          <a:noFill/>
        </p:spPr>
      </p:pic>
      <p:sp>
        <p:nvSpPr>
          <p:cNvPr id="11" name="TextovéPole 10"/>
          <p:cNvSpPr txBox="1"/>
          <p:nvPr/>
        </p:nvSpPr>
        <p:spPr>
          <a:xfrm>
            <a:off x="7272300" y="1124744"/>
            <a:ext cx="1206552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dirty="0" smtClean="0"/>
              <a:t>Stará aktovka </a:t>
            </a:r>
          </a:p>
          <a:p>
            <a:r>
              <a:rPr lang="sk-SK" dirty="0" smtClean="0"/>
              <a:t>do  školy</a:t>
            </a:r>
            <a:endParaRPr lang="sk-SK" dirty="0"/>
          </a:p>
        </p:txBody>
      </p:sp>
      <p:cxnSp>
        <p:nvCxnSpPr>
          <p:cNvPr id="13" name="Přímá spojovací čára 12"/>
          <p:cNvCxnSpPr/>
          <p:nvPr/>
        </p:nvCxnSpPr>
        <p:spPr>
          <a:xfrm flipH="1">
            <a:off x="6282247" y="1556792"/>
            <a:ext cx="936104" cy="5040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3" name="Picture 5" descr="D:\fotky\IMG_32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80310">
            <a:off x="5812437" y="4161069"/>
            <a:ext cx="2506098" cy="1879634"/>
          </a:xfrm>
          <a:prstGeom prst="roundRect">
            <a:avLst/>
          </a:prstGeom>
          <a:noFill/>
        </p:spPr>
      </p:pic>
      <p:sp>
        <p:nvSpPr>
          <p:cNvPr id="16" name="TextovéPole 15"/>
          <p:cNvSpPr txBox="1"/>
          <p:nvPr/>
        </p:nvSpPr>
        <p:spPr>
          <a:xfrm>
            <a:off x="8100392" y="3789040"/>
            <a:ext cx="86409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dirty="0" smtClean="0"/>
              <a:t>Rádio</a:t>
            </a:r>
            <a:endParaRPr lang="sk-SK" dirty="0"/>
          </a:p>
        </p:txBody>
      </p:sp>
      <p:cxnSp>
        <p:nvCxnSpPr>
          <p:cNvPr id="18" name="Přímá spojovací čára 17"/>
          <p:cNvCxnSpPr/>
          <p:nvPr/>
        </p:nvCxnSpPr>
        <p:spPr>
          <a:xfrm flipH="1">
            <a:off x="7740352" y="4149080"/>
            <a:ext cx="504056" cy="6480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4" name="Picture 6" descr="D:\fotky\IMG_3301.JPG"/>
          <p:cNvPicPr>
            <a:picLocks noChangeAspect="1" noChangeArrowheads="1"/>
          </p:cNvPicPr>
          <p:nvPr/>
        </p:nvPicPr>
        <p:blipFill>
          <a:blip r:embed="rId5" cstate="print"/>
          <a:srcRect l="12784" r="5399"/>
          <a:stretch>
            <a:fillRect/>
          </a:stretch>
        </p:blipFill>
        <p:spPr bwMode="auto">
          <a:xfrm>
            <a:off x="3851920" y="3789040"/>
            <a:ext cx="1729817" cy="2818905"/>
          </a:xfrm>
          <a:prstGeom prst="roundRect">
            <a:avLst/>
          </a:prstGeom>
          <a:noFill/>
        </p:spPr>
      </p:pic>
      <p:sp>
        <p:nvSpPr>
          <p:cNvPr id="20" name="TextovéPole 19"/>
          <p:cNvSpPr txBox="1"/>
          <p:nvPr/>
        </p:nvSpPr>
        <p:spPr>
          <a:xfrm>
            <a:off x="6228184" y="6165304"/>
            <a:ext cx="136815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dirty="0" smtClean="0"/>
              <a:t>Gramofón</a:t>
            </a:r>
            <a:endParaRPr lang="sk-SK" dirty="0"/>
          </a:p>
        </p:txBody>
      </p:sp>
      <p:cxnSp>
        <p:nvCxnSpPr>
          <p:cNvPr id="22" name="Přímá spojovací čára 21"/>
          <p:cNvCxnSpPr/>
          <p:nvPr/>
        </p:nvCxnSpPr>
        <p:spPr>
          <a:xfrm>
            <a:off x="4788024" y="5805264"/>
            <a:ext cx="1440160" cy="4320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5" name="Picture 7" descr="D:\fotky\IMG_3307.JPG"/>
          <p:cNvPicPr>
            <a:picLocks noChangeAspect="1" noChangeArrowheads="1"/>
          </p:cNvPicPr>
          <p:nvPr/>
        </p:nvPicPr>
        <p:blipFill>
          <a:blip r:embed="rId6" cstate="print"/>
          <a:srcRect l="8744" t="11658" b="18393"/>
          <a:stretch>
            <a:fillRect/>
          </a:stretch>
        </p:blipFill>
        <p:spPr bwMode="auto">
          <a:xfrm>
            <a:off x="3635896" y="1988840"/>
            <a:ext cx="2254559" cy="1296144"/>
          </a:xfrm>
          <a:prstGeom prst="roundRect">
            <a:avLst/>
          </a:prstGeom>
          <a:noFill/>
        </p:spPr>
      </p:pic>
      <p:cxnSp>
        <p:nvCxnSpPr>
          <p:cNvPr id="27" name="Přímá spojovací čára 26"/>
          <p:cNvCxnSpPr/>
          <p:nvPr/>
        </p:nvCxnSpPr>
        <p:spPr>
          <a:xfrm>
            <a:off x="4572000" y="1556792"/>
            <a:ext cx="0" cy="7200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6" name="Picture 8" descr="D:\fotky\IMG_3325.JPG"/>
          <p:cNvPicPr>
            <a:picLocks noChangeAspect="1" noChangeArrowheads="1"/>
          </p:cNvPicPr>
          <p:nvPr/>
        </p:nvPicPr>
        <p:blipFill>
          <a:blip r:embed="rId7" cstate="print"/>
          <a:srcRect t="2204" b="22858"/>
          <a:stretch>
            <a:fillRect/>
          </a:stretch>
        </p:blipFill>
        <p:spPr bwMode="auto">
          <a:xfrm>
            <a:off x="683568" y="4653136"/>
            <a:ext cx="2952328" cy="1659353"/>
          </a:xfrm>
          <a:prstGeom prst="rect">
            <a:avLst/>
          </a:prstGeom>
          <a:noFill/>
        </p:spPr>
      </p:pic>
      <p:sp>
        <p:nvSpPr>
          <p:cNvPr id="29" name="TextovéPole 28"/>
          <p:cNvSpPr txBox="1"/>
          <p:nvPr/>
        </p:nvSpPr>
        <p:spPr>
          <a:xfrm>
            <a:off x="251520" y="6381328"/>
            <a:ext cx="115212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dirty="0" smtClean="0"/>
              <a:t>Kolíska</a:t>
            </a:r>
            <a:endParaRPr lang="sk-SK" dirty="0"/>
          </a:p>
        </p:txBody>
      </p:sp>
      <p:cxnSp>
        <p:nvCxnSpPr>
          <p:cNvPr id="31" name="Přímá spojovací čára 30"/>
          <p:cNvCxnSpPr/>
          <p:nvPr/>
        </p:nvCxnSpPr>
        <p:spPr>
          <a:xfrm flipV="1">
            <a:off x="1115616" y="5445224"/>
            <a:ext cx="504056" cy="9361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ovéPole 31"/>
          <p:cNvSpPr txBox="1"/>
          <p:nvPr/>
        </p:nvSpPr>
        <p:spPr>
          <a:xfrm>
            <a:off x="4067944" y="1268760"/>
            <a:ext cx="115212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dirty="0" smtClean="0"/>
              <a:t>Vreteno</a:t>
            </a:r>
            <a:endParaRPr lang="sk-SK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1498079" y="6423279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Foto</a:t>
            </a:r>
            <a:r>
              <a:rPr lang="sk-SK" dirty="0" smtClean="0"/>
              <a:t>: </a:t>
            </a:r>
            <a:r>
              <a:rPr lang="sk-SK" dirty="0" err="1" smtClean="0"/>
              <a:t>V.Žembová</a:t>
            </a:r>
            <a:r>
              <a:rPr lang="sk-SK" dirty="0" smtClean="0"/>
              <a:t>, ZŠ</a:t>
            </a:r>
            <a:endParaRPr lang="sk-SK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fotky\IMG_3324.JPG"/>
          <p:cNvPicPr>
            <a:picLocks noChangeAspect="1" noChangeArrowheads="1"/>
          </p:cNvPicPr>
          <p:nvPr/>
        </p:nvPicPr>
        <p:blipFill>
          <a:blip r:embed="rId2" cstate="print"/>
          <a:srcRect l="6426" t="6855"/>
          <a:stretch>
            <a:fillRect/>
          </a:stretch>
        </p:blipFill>
        <p:spPr bwMode="auto">
          <a:xfrm>
            <a:off x="323528" y="692696"/>
            <a:ext cx="3699283" cy="2761854"/>
          </a:xfrm>
          <a:prstGeom prst="round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971600" y="116632"/>
            <a:ext cx="144016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dirty="0" smtClean="0"/>
              <a:t>Písací stroj</a:t>
            </a:r>
            <a:endParaRPr lang="sk-SK" dirty="0"/>
          </a:p>
        </p:txBody>
      </p:sp>
      <p:cxnSp>
        <p:nvCxnSpPr>
          <p:cNvPr id="7" name="Přímá spojovací čára 6"/>
          <p:cNvCxnSpPr>
            <a:stCxn id="5" idx="2"/>
          </p:cNvCxnSpPr>
          <p:nvPr/>
        </p:nvCxnSpPr>
        <p:spPr>
          <a:xfrm>
            <a:off x="1691680" y="485964"/>
            <a:ext cx="0" cy="6387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5" name="Picture 3" descr="D:\fotky\IMG_3327.JPG"/>
          <p:cNvPicPr>
            <a:picLocks noChangeAspect="1" noChangeArrowheads="1"/>
          </p:cNvPicPr>
          <p:nvPr/>
        </p:nvPicPr>
        <p:blipFill>
          <a:blip r:embed="rId3" cstate="print"/>
          <a:srcRect l="8196" t="6143" r="20087"/>
          <a:stretch>
            <a:fillRect/>
          </a:stretch>
        </p:blipFill>
        <p:spPr bwMode="auto">
          <a:xfrm>
            <a:off x="6660232" y="116632"/>
            <a:ext cx="2006758" cy="1969765"/>
          </a:xfrm>
          <a:prstGeom prst="round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4716016" y="188640"/>
            <a:ext cx="144016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dirty="0" smtClean="0"/>
              <a:t>Krčah</a:t>
            </a:r>
            <a:endParaRPr lang="sk-SK" dirty="0"/>
          </a:p>
        </p:txBody>
      </p:sp>
      <p:cxnSp>
        <p:nvCxnSpPr>
          <p:cNvPr id="11" name="Přímá spojovací čára 10"/>
          <p:cNvCxnSpPr/>
          <p:nvPr/>
        </p:nvCxnSpPr>
        <p:spPr>
          <a:xfrm flipH="1" flipV="1">
            <a:off x="6156176" y="404664"/>
            <a:ext cx="1152128" cy="7920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D:\fotky\IMG_3330.JPG"/>
          <p:cNvPicPr>
            <a:picLocks noChangeAspect="1" noChangeArrowheads="1"/>
          </p:cNvPicPr>
          <p:nvPr/>
        </p:nvPicPr>
        <p:blipFill>
          <a:blip r:embed="rId4" cstate="print"/>
          <a:srcRect t="19824" b="18225"/>
          <a:stretch>
            <a:fillRect/>
          </a:stretch>
        </p:blipFill>
        <p:spPr bwMode="auto">
          <a:xfrm>
            <a:off x="4283968" y="4365104"/>
            <a:ext cx="3874370" cy="1800200"/>
          </a:xfrm>
          <a:prstGeom prst="roundRect">
            <a:avLst/>
          </a:prstGeom>
          <a:noFill/>
        </p:spPr>
      </p:pic>
      <p:sp>
        <p:nvSpPr>
          <p:cNvPr id="15" name="TextovéPole 14"/>
          <p:cNvSpPr txBox="1"/>
          <p:nvPr/>
        </p:nvSpPr>
        <p:spPr>
          <a:xfrm>
            <a:off x="5652120" y="6381328"/>
            <a:ext cx="172819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dirty="0" smtClean="0"/>
              <a:t>Motorová píla</a:t>
            </a:r>
            <a:endParaRPr lang="sk-SK" dirty="0"/>
          </a:p>
        </p:txBody>
      </p:sp>
      <p:cxnSp>
        <p:nvCxnSpPr>
          <p:cNvPr id="17" name="Přímá spojovací čára 16"/>
          <p:cNvCxnSpPr/>
          <p:nvPr/>
        </p:nvCxnSpPr>
        <p:spPr>
          <a:xfrm flipV="1">
            <a:off x="6228184" y="5445224"/>
            <a:ext cx="216024" cy="9361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7" name="Picture 5" descr="D:\fotky\IMG_3333.JPG"/>
          <p:cNvPicPr>
            <a:picLocks noChangeAspect="1" noChangeArrowheads="1"/>
          </p:cNvPicPr>
          <p:nvPr/>
        </p:nvPicPr>
        <p:blipFill>
          <a:blip r:embed="rId5" cstate="print"/>
          <a:srcRect l="14506" t="12693" r="25051" b="2080"/>
          <a:stretch>
            <a:fillRect/>
          </a:stretch>
        </p:blipFill>
        <p:spPr bwMode="auto">
          <a:xfrm>
            <a:off x="4355976" y="836712"/>
            <a:ext cx="1800200" cy="3384376"/>
          </a:xfrm>
          <a:prstGeom prst="roundRect">
            <a:avLst/>
          </a:prstGeom>
          <a:noFill/>
        </p:spPr>
      </p:pic>
      <p:sp>
        <p:nvSpPr>
          <p:cNvPr id="19" name="TextovéPole 18"/>
          <p:cNvSpPr txBox="1"/>
          <p:nvPr/>
        </p:nvSpPr>
        <p:spPr>
          <a:xfrm>
            <a:off x="7092280" y="2996952"/>
            <a:ext cx="108012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dirty="0" smtClean="0"/>
              <a:t>Lampáš</a:t>
            </a:r>
            <a:endParaRPr lang="sk-SK" dirty="0"/>
          </a:p>
        </p:txBody>
      </p:sp>
      <p:cxnSp>
        <p:nvCxnSpPr>
          <p:cNvPr id="21" name="Přímá spojovací čára 20"/>
          <p:cNvCxnSpPr>
            <a:endCxn id="19" idx="1"/>
          </p:cNvCxnSpPr>
          <p:nvPr/>
        </p:nvCxnSpPr>
        <p:spPr>
          <a:xfrm>
            <a:off x="6084168" y="3068960"/>
            <a:ext cx="1008112" cy="1126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9" name="Picture 7" descr="D:\fotky\IMG_3306.JPG"/>
          <p:cNvPicPr>
            <a:picLocks noChangeAspect="1" noChangeArrowheads="1"/>
          </p:cNvPicPr>
          <p:nvPr/>
        </p:nvPicPr>
        <p:blipFill>
          <a:blip r:embed="rId6" cstate="print"/>
          <a:srcRect l="18702" r="13972" b="5247"/>
          <a:stretch>
            <a:fillRect/>
          </a:stretch>
        </p:blipFill>
        <p:spPr bwMode="auto">
          <a:xfrm>
            <a:off x="1331640" y="3645024"/>
            <a:ext cx="2592288" cy="2736304"/>
          </a:xfrm>
          <a:prstGeom prst="roundRect">
            <a:avLst/>
          </a:prstGeom>
          <a:noFill/>
        </p:spPr>
      </p:pic>
      <p:sp>
        <p:nvSpPr>
          <p:cNvPr id="24" name="TextovéPole 23"/>
          <p:cNvSpPr txBox="1"/>
          <p:nvPr/>
        </p:nvSpPr>
        <p:spPr>
          <a:xfrm>
            <a:off x="152236" y="6155586"/>
            <a:ext cx="151216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dirty="0" smtClean="0"/>
              <a:t>Kolovrátok</a:t>
            </a:r>
            <a:endParaRPr lang="sk-SK" dirty="0"/>
          </a:p>
        </p:txBody>
      </p:sp>
      <p:cxnSp>
        <p:nvCxnSpPr>
          <p:cNvPr id="26" name="Přímá spojovací čára 25"/>
          <p:cNvCxnSpPr/>
          <p:nvPr/>
        </p:nvCxnSpPr>
        <p:spPr>
          <a:xfrm flipV="1">
            <a:off x="467544" y="5237676"/>
            <a:ext cx="1008112" cy="9361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2483768" y="6475177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Foto</a:t>
            </a:r>
            <a:r>
              <a:rPr lang="sk-SK" dirty="0" smtClean="0"/>
              <a:t>: </a:t>
            </a:r>
            <a:r>
              <a:rPr lang="sk-SK" dirty="0" err="1" smtClean="0"/>
              <a:t>V.Žembová</a:t>
            </a:r>
            <a:r>
              <a:rPr lang="sk-SK" dirty="0" smtClean="0"/>
              <a:t>, ZŠ </a:t>
            </a:r>
            <a:endParaRPr lang="sk-SK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Jakub Žemba\Desktop\20150226_142301.jpg"/>
          <p:cNvPicPr>
            <a:picLocks noChangeAspect="1" noChangeArrowheads="1"/>
          </p:cNvPicPr>
          <p:nvPr/>
        </p:nvPicPr>
        <p:blipFill>
          <a:blip r:embed="rId2" cstate="print"/>
          <a:srcRect l="12353" t="25435" r="11765" b="23977"/>
          <a:stretch>
            <a:fillRect/>
          </a:stretch>
        </p:blipFill>
        <p:spPr bwMode="auto">
          <a:xfrm>
            <a:off x="3094925" y="2951882"/>
            <a:ext cx="3384376" cy="1692188"/>
          </a:xfrm>
          <a:prstGeom prst="round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1169622" y="3389746"/>
            <a:ext cx="133214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dirty="0" smtClean="0"/>
              <a:t>r. 1960</a:t>
            </a:r>
            <a:endParaRPr lang="sk-SK" dirty="0"/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2267744" y="3789040"/>
            <a:ext cx="1188132" cy="2997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797" name="Picture 5" descr="C:\Users\Jakub Žemba\Desktop\20150226_142244.jpg"/>
          <p:cNvPicPr>
            <a:picLocks noChangeAspect="1" noChangeArrowheads="1"/>
          </p:cNvPicPr>
          <p:nvPr/>
        </p:nvPicPr>
        <p:blipFill>
          <a:blip r:embed="rId3" cstate="print"/>
          <a:srcRect l="12054" t="25000" r="8929" b="17857"/>
          <a:stretch>
            <a:fillRect/>
          </a:stretch>
        </p:blipFill>
        <p:spPr bwMode="auto">
          <a:xfrm>
            <a:off x="1264197" y="4761148"/>
            <a:ext cx="2952328" cy="1601263"/>
          </a:xfrm>
          <a:prstGeom prst="roundRect">
            <a:avLst/>
          </a:prstGeom>
          <a:noFill/>
        </p:spPr>
      </p:pic>
      <p:sp>
        <p:nvSpPr>
          <p:cNvPr id="14" name="TextovéPole 13"/>
          <p:cNvSpPr txBox="1"/>
          <p:nvPr/>
        </p:nvSpPr>
        <p:spPr>
          <a:xfrm>
            <a:off x="242821" y="4088833"/>
            <a:ext cx="136815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dirty="0" smtClean="0"/>
              <a:t>r. 1953</a:t>
            </a:r>
            <a:endParaRPr lang="sk-SK" dirty="0"/>
          </a:p>
        </p:txBody>
      </p:sp>
      <p:cxnSp>
        <p:nvCxnSpPr>
          <p:cNvPr id="16" name="Přímá spojovací čára 15"/>
          <p:cNvCxnSpPr/>
          <p:nvPr/>
        </p:nvCxnSpPr>
        <p:spPr>
          <a:xfrm flipH="1" flipV="1">
            <a:off x="566857" y="4508928"/>
            <a:ext cx="720080" cy="7569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798" name="Picture 6" descr="C:\Users\Jakub Žemba\Desktop\20150226_142202.jpg"/>
          <p:cNvPicPr>
            <a:picLocks noChangeAspect="1" noChangeArrowheads="1"/>
          </p:cNvPicPr>
          <p:nvPr/>
        </p:nvPicPr>
        <p:blipFill>
          <a:blip r:embed="rId4" cstate="print"/>
          <a:srcRect l="9367" t="27941" r="13427" b="25000"/>
          <a:stretch>
            <a:fillRect/>
          </a:stretch>
        </p:blipFill>
        <p:spPr bwMode="auto">
          <a:xfrm>
            <a:off x="4644008" y="5085184"/>
            <a:ext cx="3168352" cy="1448389"/>
          </a:xfrm>
          <a:prstGeom prst="roundRect">
            <a:avLst/>
          </a:prstGeom>
          <a:noFill/>
        </p:spPr>
      </p:pic>
      <p:sp>
        <p:nvSpPr>
          <p:cNvPr id="19" name="TextovéPole 18"/>
          <p:cNvSpPr txBox="1"/>
          <p:nvPr/>
        </p:nvSpPr>
        <p:spPr>
          <a:xfrm>
            <a:off x="7452962" y="4643844"/>
            <a:ext cx="109812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dirty="0" smtClean="0"/>
              <a:t>r.1985</a:t>
            </a:r>
            <a:endParaRPr lang="sk-SK" dirty="0"/>
          </a:p>
        </p:txBody>
      </p:sp>
      <p:cxnSp>
        <p:nvCxnSpPr>
          <p:cNvPr id="21" name="Přímá spojovací čára 20"/>
          <p:cNvCxnSpPr/>
          <p:nvPr/>
        </p:nvCxnSpPr>
        <p:spPr>
          <a:xfrm flipV="1">
            <a:off x="7668344" y="5013176"/>
            <a:ext cx="792088" cy="6480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bdélník 22"/>
          <p:cNvSpPr/>
          <p:nvPr/>
        </p:nvSpPr>
        <p:spPr>
          <a:xfrm>
            <a:off x="242822" y="201414"/>
            <a:ext cx="692146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>
                <a:gd name="adj1" fmla="val 0"/>
                <a:gd name="adj2" fmla="val 0"/>
              </a:avLst>
            </a:prstTxWarp>
            <a:spAutoFit/>
          </a:bodyPr>
          <a:lstStyle/>
          <a:p>
            <a:pPr algn="ctr"/>
            <a:r>
              <a:rPr lang="sk-SK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A takto sa kedysi platilo</a:t>
            </a:r>
            <a:endParaRPr lang="sk-SK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6" name="Picture 2" descr="C:\Users\Jakub Žemba\Desktop\20150227_114356.jpg"/>
          <p:cNvPicPr>
            <a:picLocks noChangeAspect="1" noChangeArrowheads="1"/>
          </p:cNvPicPr>
          <p:nvPr/>
        </p:nvPicPr>
        <p:blipFill>
          <a:blip r:embed="rId5" cstate="print"/>
          <a:srcRect l="8808" t="20003" r="7496" b="25252"/>
          <a:stretch>
            <a:fillRect/>
          </a:stretch>
        </p:blipFill>
        <p:spPr bwMode="auto">
          <a:xfrm>
            <a:off x="323528" y="1340768"/>
            <a:ext cx="3024336" cy="1483637"/>
          </a:xfrm>
          <a:prstGeom prst="roundRect">
            <a:avLst/>
          </a:prstGeom>
          <a:noFill/>
        </p:spPr>
      </p:pic>
      <p:sp>
        <p:nvSpPr>
          <p:cNvPr id="13" name="TextovéPole 12"/>
          <p:cNvSpPr txBox="1"/>
          <p:nvPr/>
        </p:nvSpPr>
        <p:spPr>
          <a:xfrm>
            <a:off x="3993078" y="2164214"/>
            <a:ext cx="115212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dirty="0" smtClean="0"/>
              <a:t> r.1988</a:t>
            </a:r>
            <a:endParaRPr lang="sk-SK" dirty="0"/>
          </a:p>
        </p:txBody>
      </p:sp>
      <p:cxnSp>
        <p:nvCxnSpPr>
          <p:cNvPr id="17" name="Přímá spojovací čára 16"/>
          <p:cNvCxnSpPr>
            <a:endCxn id="13" idx="1"/>
          </p:cNvCxnSpPr>
          <p:nvPr/>
        </p:nvCxnSpPr>
        <p:spPr>
          <a:xfrm>
            <a:off x="3345006" y="2164214"/>
            <a:ext cx="648072" cy="1846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Users\Jakub Žemba\Desktop\20150227_114222.jpg"/>
          <p:cNvPicPr>
            <a:picLocks noChangeAspect="1" noChangeArrowheads="1"/>
          </p:cNvPicPr>
          <p:nvPr/>
        </p:nvPicPr>
        <p:blipFill>
          <a:blip r:embed="rId6" cstate="print"/>
          <a:srcRect l="16580" t="15474" r="28707" b="11575"/>
          <a:stretch>
            <a:fillRect/>
          </a:stretch>
        </p:blipFill>
        <p:spPr bwMode="auto">
          <a:xfrm>
            <a:off x="6516216" y="1124744"/>
            <a:ext cx="1656184" cy="1656184"/>
          </a:xfrm>
          <a:prstGeom prst="roundRect">
            <a:avLst/>
          </a:prstGeom>
          <a:noFill/>
        </p:spPr>
      </p:pic>
      <p:sp>
        <p:nvSpPr>
          <p:cNvPr id="20" name="TextovéPole 19"/>
          <p:cNvSpPr txBox="1"/>
          <p:nvPr/>
        </p:nvSpPr>
        <p:spPr>
          <a:xfrm>
            <a:off x="4644008" y="1419785"/>
            <a:ext cx="122413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dirty="0" smtClean="0"/>
              <a:t>r.1941</a:t>
            </a:r>
            <a:endParaRPr lang="sk-SK" dirty="0"/>
          </a:p>
        </p:txBody>
      </p:sp>
      <p:cxnSp>
        <p:nvCxnSpPr>
          <p:cNvPr id="24" name="Přímá spojovací čára 23"/>
          <p:cNvCxnSpPr>
            <a:endCxn id="20" idx="3"/>
          </p:cNvCxnSpPr>
          <p:nvPr/>
        </p:nvCxnSpPr>
        <p:spPr>
          <a:xfrm flipH="1">
            <a:off x="5868144" y="1563801"/>
            <a:ext cx="684076" cy="406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6858254" y="3356992"/>
            <a:ext cx="133214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dirty="0" smtClean="0"/>
              <a:t>r.1963</a:t>
            </a:r>
            <a:endParaRPr lang="sk-SK" dirty="0"/>
          </a:p>
        </p:txBody>
      </p:sp>
      <p:cxnSp>
        <p:nvCxnSpPr>
          <p:cNvPr id="25" name="Přímá spojovací čára 24"/>
          <p:cNvCxnSpPr/>
          <p:nvPr/>
        </p:nvCxnSpPr>
        <p:spPr>
          <a:xfrm flipV="1">
            <a:off x="7236296" y="2492896"/>
            <a:ext cx="288032" cy="8640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/>
          <p:nvPr/>
        </p:nvSpPr>
        <p:spPr>
          <a:xfrm>
            <a:off x="7308304" y="520111"/>
            <a:ext cx="129614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dirty="0" smtClean="0"/>
              <a:t>r. 1973</a:t>
            </a:r>
            <a:endParaRPr lang="sk-SK" dirty="0"/>
          </a:p>
        </p:txBody>
      </p:sp>
      <p:cxnSp>
        <p:nvCxnSpPr>
          <p:cNvPr id="34" name="Přímá spojovací čára 33"/>
          <p:cNvCxnSpPr/>
          <p:nvPr/>
        </p:nvCxnSpPr>
        <p:spPr>
          <a:xfrm flipH="1">
            <a:off x="7812360" y="908720"/>
            <a:ext cx="72008" cy="6480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184269" y="6488668"/>
            <a:ext cx="2699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Foto</a:t>
            </a:r>
            <a:r>
              <a:rPr lang="sk-SK" dirty="0" smtClean="0"/>
              <a:t>: V. </a:t>
            </a:r>
            <a:r>
              <a:rPr lang="sk-SK" dirty="0" err="1" smtClean="0"/>
              <a:t>Žembová</a:t>
            </a:r>
            <a:r>
              <a:rPr lang="sk-SK" dirty="0" smtClean="0"/>
              <a:t>, ZŠ</a:t>
            </a:r>
            <a:endParaRPr lang="sk-SK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C:\Users\Jakub Žemba\Desktop\20150120_1347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4293096"/>
            <a:ext cx="3279437" cy="1844684"/>
          </a:xfrm>
          <a:prstGeom prst="round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488832" cy="996483"/>
          </a:xfrm>
        </p:spPr>
        <p:txBody>
          <a:bodyPr>
            <a:prstTxWarp prst="textDoubleWave1">
              <a:avLst>
                <a:gd name="adj1" fmla="val 772"/>
                <a:gd name="adj2" fmla="val 0"/>
              </a:avLst>
            </a:prstTxWarp>
          </a:bodyPr>
          <a:lstStyle/>
          <a:p>
            <a:r>
              <a:rPr lang="sk-SK" sz="40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Mníšek nad Popradom</a:t>
            </a:r>
            <a:endParaRPr lang="sk-SK" sz="40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323528" y="1268760"/>
            <a:ext cx="8208912" cy="4788024"/>
          </a:xfrm>
        </p:spPr>
        <p:txBody>
          <a:bodyPr>
            <a:normAutofit/>
          </a:bodyPr>
          <a:lstStyle/>
          <a:p>
            <a:pPr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sk-SK" sz="1800" dirty="0" smtClean="0"/>
              <a:t>Naša obec leží v severnej časti Spiša v Ľubovnianskej vrchovine.</a:t>
            </a:r>
          </a:p>
          <a:p>
            <a:pPr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sk-SK" sz="1800" dirty="0" smtClean="0"/>
              <a:t>Patrí do okresu Stará Ľubovňa, ktorá je súčasťou Prešovského kraja.</a:t>
            </a:r>
          </a:p>
          <a:p>
            <a:pPr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sk-SK" sz="1800" dirty="0" smtClean="0"/>
              <a:t>Rozkladá sa v prekrásnom údolí potoka Hraničná, na ľavom brehu rieky Poprad, ktorá zároveň tvorí hranicu s Poľskom.</a:t>
            </a:r>
          </a:p>
          <a:p>
            <a:pPr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sk-SK" sz="1800" b="1" dirty="0" smtClean="0"/>
              <a:t>Prvá </a:t>
            </a:r>
            <a:r>
              <a:rPr lang="sk-SK" sz="1800" b="1" dirty="0"/>
              <a:t>zachovaná písomná zmienka o obci pochádza z roku 1323, keď tu sídlili </a:t>
            </a:r>
            <a:r>
              <a:rPr lang="sk-SK" sz="1800" b="1" dirty="0" smtClean="0"/>
              <a:t>pustovníci.</a:t>
            </a:r>
          </a:p>
          <a:p>
            <a:pPr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sk-SK" sz="1800" dirty="0" smtClean="0"/>
              <a:t>Pravdepodobne </a:t>
            </a:r>
            <a:r>
              <a:rPr lang="sk-SK" sz="1800" dirty="0"/>
              <a:t>išlo o eremitov, benediktínsku rehoľu, šíriacu v tejto oblasti kresťanstvo.</a:t>
            </a:r>
            <a:r>
              <a:rPr lang="sk-SK" dirty="0"/>
              <a:t> 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sk-SK" dirty="0"/>
          </a:p>
        </p:txBody>
      </p:sp>
      <p:pic>
        <p:nvPicPr>
          <p:cNvPr id="9225" name="Picture 9" descr="IMG_6309_up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6714" y="4293096"/>
            <a:ext cx="3166454" cy="2112000"/>
          </a:xfrm>
          <a:prstGeom prst="roundRect">
            <a:avLst/>
          </a:prstGeom>
          <a:noFill/>
        </p:spPr>
      </p:pic>
      <p:sp>
        <p:nvSpPr>
          <p:cNvPr id="15" name="TextovéPole 14"/>
          <p:cNvSpPr txBox="1"/>
          <p:nvPr/>
        </p:nvSpPr>
        <p:spPr>
          <a:xfrm>
            <a:off x="251520" y="4437112"/>
            <a:ext cx="100811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dirty="0" smtClean="0"/>
              <a:t>Rieka Poprad</a:t>
            </a:r>
            <a:endParaRPr lang="sk-SK" dirty="0"/>
          </a:p>
        </p:txBody>
      </p:sp>
      <p:cxnSp>
        <p:nvCxnSpPr>
          <p:cNvPr id="18" name="Přímá spojovací šipka 17"/>
          <p:cNvCxnSpPr/>
          <p:nvPr/>
        </p:nvCxnSpPr>
        <p:spPr>
          <a:xfrm>
            <a:off x="1259632" y="4869160"/>
            <a:ext cx="1440160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1691680" y="6161789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Foto</a:t>
            </a:r>
            <a:r>
              <a:rPr lang="sk-SK" dirty="0" smtClean="0"/>
              <a:t>: </a:t>
            </a:r>
            <a:r>
              <a:rPr lang="sk-SK" dirty="0" err="1" smtClean="0"/>
              <a:t>V.Žembová</a:t>
            </a:r>
            <a:r>
              <a:rPr lang="sk-SK" dirty="0" smtClean="0"/>
              <a:t>, ZŠ</a:t>
            </a:r>
            <a:endParaRPr lang="sk-SK" dirty="0"/>
          </a:p>
        </p:txBody>
      </p:sp>
      <p:sp>
        <p:nvSpPr>
          <p:cNvPr id="9" name="TextovéPole 8"/>
          <p:cNvSpPr txBox="1"/>
          <p:nvPr/>
        </p:nvSpPr>
        <p:spPr>
          <a:xfrm>
            <a:off x="2843808" y="6534834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Foto</a:t>
            </a:r>
            <a:r>
              <a:rPr lang="sk-SK" dirty="0" smtClean="0"/>
              <a:t>: </a:t>
            </a:r>
            <a:r>
              <a:rPr lang="sk-SK" dirty="0" smtClean="0">
                <a:hlinkClick r:id="rId4"/>
              </a:rPr>
              <a:t>http://www.mniseknadpopradom.sk/-fotogaleria</a:t>
            </a:r>
            <a:endParaRPr lang="sk-SK" dirty="0" smtClean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677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611560" y="188640"/>
            <a:ext cx="7687688" cy="77931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>
                <a:gd name="adj1" fmla="val 338"/>
                <a:gd name="adj2" fmla="val 0"/>
              </a:avLst>
            </a:prstTxWarp>
            <a:spAutoFit/>
          </a:bodyPr>
          <a:lstStyle/>
          <a:p>
            <a:pPr algn="ctr"/>
            <a:r>
              <a:rPr lang="sk-SK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Keď príroda maľuje...</a:t>
            </a:r>
            <a:endParaRPr lang="sk-SK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8916" name="Picture 4" descr="https://fbcdn-sphotos-h-a.akamaihd.net/hphotos-ak-xpf1/v/t34.0-12/10994665_773432402743279_1354704549_n.jpg?oh=7472041309a431d98d39e928df4737a3&amp;oe=54F1FB52&amp;__gda__=1425141954_846328c95a836168a875a5e852701fe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304" y="3250795"/>
            <a:ext cx="2578496" cy="3437995"/>
          </a:xfrm>
          <a:prstGeom prst="roundRect">
            <a:avLst/>
          </a:prstGeom>
          <a:noFill/>
        </p:spPr>
      </p:pic>
      <p:pic>
        <p:nvPicPr>
          <p:cNvPr id="38918" name="Picture 6" descr="https://fbcdn-sphotos-h-a.akamaihd.net/hphotos-ak-xpa1/v/t35.0-12/10948119_773432299409956_817647000_o.jpg?oh=307bbf4def248a6361db33f2eb78ead9&amp;oe=54F1F1BA&amp;__gda__=1425140005_23d62f2d87d18a58e238fc9c076840b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9517" y="1065825"/>
            <a:ext cx="2808312" cy="2106235"/>
          </a:xfrm>
          <a:prstGeom prst="roundRect">
            <a:avLst/>
          </a:prstGeom>
          <a:noFill/>
        </p:spPr>
      </p:pic>
      <p:pic>
        <p:nvPicPr>
          <p:cNvPr id="38922" name="Picture 10" descr="https://fbcdn-sphotos-h-a.akamaihd.net/hphotos-ak-xpa1/v/t35.0-12/10901318_773431536076699_1183119448_o.jpg?oh=1014175c5ff28d31f5c2a4c02307e33b&amp;oe=54F20AA5&amp;__gda__=1425082629_c1bed3f44720696d197fc6c9b50393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304" y="1065825"/>
            <a:ext cx="2664296" cy="1998222"/>
          </a:xfrm>
          <a:prstGeom prst="roundRect">
            <a:avLst/>
          </a:prstGeom>
          <a:noFill/>
        </p:spPr>
      </p:pic>
      <p:pic>
        <p:nvPicPr>
          <p:cNvPr id="13" name="Picture 18" descr="13_12738637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8417" y="3263887"/>
            <a:ext cx="2504848" cy="3339797"/>
          </a:xfrm>
          <a:prstGeom prst="roundRect">
            <a:avLst/>
          </a:prstGeom>
          <a:noFill/>
        </p:spPr>
      </p:pic>
      <p:pic>
        <p:nvPicPr>
          <p:cNvPr id="14" name="Picture 3" descr="C:\Users\Jakub Žemba\Pictures\Fotky\2013-fotky\IMG_46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19711" y="967954"/>
            <a:ext cx="2746897" cy="2060239"/>
          </a:xfrm>
          <a:prstGeom prst="roundRect">
            <a:avLst/>
          </a:prstGeom>
          <a:noFill/>
        </p:spPr>
      </p:pic>
      <p:pic>
        <p:nvPicPr>
          <p:cNvPr id="15" name="Picture 5" descr="C:\Users\Jakub Žemba\Pictures\Fotky\2013-fotky\pokošone luky\IMG_47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05219" y="3263888"/>
            <a:ext cx="3100370" cy="2325352"/>
          </a:xfrm>
          <a:prstGeom prst="roundRect">
            <a:avLst/>
          </a:prstGeom>
          <a:noFill/>
        </p:spPr>
      </p:pic>
      <p:sp>
        <p:nvSpPr>
          <p:cNvPr id="18" name="TextovéPole 9"/>
          <p:cNvSpPr txBox="1"/>
          <p:nvPr/>
        </p:nvSpPr>
        <p:spPr>
          <a:xfrm>
            <a:off x="3264853" y="5948136"/>
            <a:ext cx="2913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Foto</a:t>
            </a:r>
            <a:r>
              <a:rPr lang="sk-SK" dirty="0" smtClean="0"/>
              <a:t>: </a:t>
            </a:r>
            <a:r>
              <a:rPr lang="sk-SK" dirty="0" err="1" smtClean="0"/>
              <a:t>V.Žembová</a:t>
            </a:r>
            <a:r>
              <a:rPr lang="sk-SK" dirty="0" smtClean="0"/>
              <a:t>, </a:t>
            </a:r>
            <a:r>
              <a:rPr lang="sk-SK" dirty="0" err="1" smtClean="0"/>
              <a:t>D.Kozubová</a:t>
            </a:r>
            <a:r>
              <a:rPr lang="sk-SK" dirty="0" smtClean="0"/>
              <a:t>, ZŠ</a:t>
            </a:r>
            <a:endParaRPr lang="sk-SK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251520" y="2420888"/>
            <a:ext cx="8352928" cy="3744416"/>
          </a:xfrm>
        </p:spPr>
        <p:txBody>
          <a:bodyPr>
            <a:normAutofit/>
          </a:bodyPr>
          <a:lstStyle/>
          <a:p>
            <a:r>
              <a:rPr lang="sk-SK" dirty="0" smtClean="0">
                <a:solidFill>
                  <a:srgbClr val="C00000"/>
                </a:solidFill>
                <a:hlinkClick r:id="rId2"/>
              </a:rPr>
              <a:t>http://www.mniseknadpopradom.sk/-historia</a:t>
            </a:r>
            <a:endParaRPr lang="sk-SK" dirty="0" smtClean="0">
              <a:solidFill>
                <a:srgbClr val="C00000"/>
              </a:solidFill>
            </a:endParaRPr>
          </a:p>
          <a:p>
            <a:r>
              <a:rPr lang="sk-SK" dirty="0" smtClean="0">
                <a:solidFill>
                  <a:srgbClr val="C00000"/>
                </a:solidFill>
                <a:hlinkClick r:id="rId3"/>
              </a:rPr>
              <a:t>http://www.mniseknadpopradom.sk/-fotogaleria</a:t>
            </a:r>
            <a:endParaRPr lang="sk-SK" dirty="0" smtClean="0">
              <a:solidFill>
                <a:srgbClr val="C00000"/>
              </a:solidFill>
            </a:endParaRPr>
          </a:p>
          <a:p>
            <a:r>
              <a:rPr lang="sk-SK" dirty="0" smtClean="0"/>
              <a:t>Súkromný archív rodiny </a:t>
            </a:r>
            <a:r>
              <a:rPr lang="sk-SK" dirty="0" err="1" smtClean="0"/>
              <a:t>Žembovej</a:t>
            </a:r>
            <a:r>
              <a:rPr lang="sk-SK" dirty="0" smtClean="0"/>
              <a:t>:</a:t>
            </a:r>
          </a:p>
          <a:p>
            <a:r>
              <a:rPr lang="sk-SK" dirty="0" smtClean="0"/>
              <a:t>Dejiny </a:t>
            </a:r>
            <a:r>
              <a:rPr lang="sk-SK" dirty="0" smtClean="0"/>
              <a:t>farnosti Mníšek nad Popradom v 20. storočí.</a:t>
            </a:r>
          </a:p>
          <a:p>
            <a:r>
              <a:rPr lang="sk-SK" dirty="0" smtClean="0"/>
              <a:t>Dokument </a:t>
            </a:r>
            <a:r>
              <a:rPr lang="sk-SK" dirty="0" smtClean="0"/>
              <a:t>spracovaný Petrom B</a:t>
            </a:r>
            <a:r>
              <a:rPr lang="sk-SK" dirty="0" smtClean="0"/>
              <a:t>. (autentický názov zbierky)</a:t>
            </a:r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pPr>
              <a:buNone/>
            </a:pPr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/>
          </a:p>
        </p:txBody>
      </p:sp>
      <p:sp>
        <p:nvSpPr>
          <p:cNvPr id="4" name="Obdélník 3"/>
          <p:cNvSpPr/>
          <p:nvPr/>
        </p:nvSpPr>
        <p:spPr>
          <a:xfrm>
            <a:off x="2267744" y="476672"/>
            <a:ext cx="3960440" cy="141277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>
                <a:gd name="adj1" fmla="val 0"/>
                <a:gd name="adj2" fmla="val 0"/>
              </a:avLst>
            </a:prstTxWarp>
            <a:spAutoFit/>
          </a:bodyPr>
          <a:lstStyle/>
          <a:p>
            <a:pPr algn="ctr"/>
            <a:r>
              <a:rPr lang="cs-CZ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Zdroje:</a:t>
            </a:r>
            <a:endParaRPr lang="cs-CZ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404664"/>
            <a:ext cx="8686800" cy="1143000"/>
          </a:xfrm>
        </p:spPr>
        <p:txBody>
          <a:bodyPr>
            <a:prstTxWarp prst="textDoubleWave1">
              <a:avLst>
                <a:gd name="adj1" fmla="val 280"/>
                <a:gd name="adj2" fmla="val 0"/>
              </a:avLst>
            </a:prstTxWarp>
            <a:normAutofit/>
          </a:bodyPr>
          <a:lstStyle/>
          <a:p>
            <a:r>
              <a:rPr lang="sk-SK" sz="48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Ďakujeme za pozornosť!</a:t>
            </a:r>
            <a:endParaRPr lang="sk-SK" sz="48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175100" y="4437112"/>
            <a:ext cx="5837060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dirty="0" smtClean="0"/>
              <a:t>Vypracovali: Daniela Kozubová a Veronika </a:t>
            </a:r>
            <a:r>
              <a:rPr lang="sk-SK" dirty="0" err="1" smtClean="0"/>
              <a:t>Žembová</a:t>
            </a:r>
            <a:r>
              <a:rPr lang="sk-SK" dirty="0" smtClean="0"/>
              <a:t> </a:t>
            </a:r>
          </a:p>
          <a:p>
            <a:r>
              <a:rPr lang="sk-SK" dirty="0" smtClean="0"/>
              <a:t>pod vedením p. uč. Mgr. Kataríny </a:t>
            </a:r>
            <a:r>
              <a:rPr lang="sk-SK" dirty="0" err="1" smtClean="0"/>
              <a:t>Suškovej</a:t>
            </a:r>
            <a:endParaRPr lang="sk-SK" dirty="0" smtClean="0"/>
          </a:p>
          <a:p>
            <a:r>
              <a:rPr lang="sk-SK" dirty="0" smtClean="0"/>
              <a:t>Vlastné fotografie: </a:t>
            </a:r>
            <a:r>
              <a:rPr lang="sk-SK" dirty="0"/>
              <a:t>V</a:t>
            </a:r>
            <a:r>
              <a:rPr lang="sk-SK" dirty="0" smtClean="0"/>
              <a:t>eronika </a:t>
            </a:r>
            <a:r>
              <a:rPr lang="sk-SK" dirty="0" err="1" smtClean="0"/>
              <a:t>Žembová</a:t>
            </a:r>
            <a:r>
              <a:rPr lang="sk-SK" dirty="0" smtClean="0"/>
              <a:t>, Daniela Kozubová, Patrik </a:t>
            </a:r>
            <a:r>
              <a:rPr lang="sk-SK" dirty="0" err="1" smtClean="0"/>
              <a:t>Dudiak</a:t>
            </a:r>
            <a:r>
              <a:rPr lang="sk-SK" dirty="0" smtClean="0"/>
              <a:t>, Natália </a:t>
            </a:r>
            <a:r>
              <a:rPr lang="sk-SK" dirty="0" err="1" smtClean="0"/>
              <a:t>Dudová</a:t>
            </a:r>
            <a:r>
              <a:rPr lang="sk-SK" dirty="0" smtClean="0"/>
              <a:t> </a:t>
            </a:r>
          </a:p>
          <a:p>
            <a:r>
              <a:rPr lang="sk-SK" dirty="0" smtClean="0"/>
              <a:t>ZŠ s MŠ Mníšek nad Popradom 136, 065 22</a:t>
            </a:r>
          </a:p>
          <a:p>
            <a:r>
              <a:rPr lang="sk-SK" dirty="0" smtClean="0"/>
              <a:t>Trieda: VIII.A</a:t>
            </a:r>
          </a:p>
          <a:p>
            <a:r>
              <a:rPr lang="sk-SK" dirty="0" smtClean="0"/>
              <a:t>Rok: 2014/2015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3690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755576" y="188640"/>
            <a:ext cx="4618856" cy="1156990"/>
          </a:xfrm>
        </p:spPr>
        <p:txBody>
          <a:bodyPr>
            <a:prstTxWarp prst="textDoubleWave1">
              <a:avLst>
                <a:gd name="adj1" fmla="val 0"/>
                <a:gd name="adj2" fmla="val -296"/>
              </a:avLst>
            </a:prstTxWarp>
            <a:normAutofit fontScale="90000"/>
          </a:bodyPr>
          <a:lstStyle/>
          <a:p>
            <a:pPr algn="ctr"/>
            <a:r>
              <a:rPr lang="sk-SK" sz="60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Obecný erb </a:t>
            </a:r>
            <a:endParaRPr lang="sk-SK" sz="60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" name="Zástupný symbol obsahu 1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5698976" cy="4857328"/>
          </a:xfrm>
        </p:spPr>
        <p:txBody>
          <a:bodyPr>
            <a:normAutofit fontScale="77500" lnSpcReduction="20000"/>
          </a:bodyPr>
          <a:lstStyle/>
          <a:p>
            <a:r>
              <a:rPr lang="sk-SK" b="1" u="sng" dirty="0"/>
              <a:t>Modrý štít</a:t>
            </a:r>
            <a:r>
              <a:rPr lang="sk-SK" dirty="0"/>
              <a:t> – symbolizuje rieku </a:t>
            </a:r>
            <a:r>
              <a:rPr lang="sk-SK" dirty="0" smtClean="0"/>
              <a:t>Poprad.</a:t>
            </a:r>
            <a:r>
              <a:rPr lang="sk-SK" dirty="0"/>
              <a:t/>
            </a:r>
            <a:br>
              <a:rPr lang="sk-SK" dirty="0"/>
            </a:br>
            <a:endParaRPr lang="sk-SK" dirty="0" smtClean="0"/>
          </a:p>
          <a:p>
            <a:r>
              <a:rPr lang="sk-SK" b="1" u="sng" dirty="0" smtClean="0"/>
              <a:t>Strom</a:t>
            </a:r>
            <a:r>
              <a:rPr lang="sk-SK" dirty="0" smtClean="0"/>
              <a:t> </a:t>
            </a:r>
            <a:r>
              <a:rPr lang="sk-SK" dirty="0"/>
              <a:t>– kyjakovito zakončený, v erbe zastupuje obec Kače a je symbolom sv. </a:t>
            </a:r>
            <a:r>
              <a:rPr lang="sk-SK" dirty="0" smtClean="0"/>
              <a:t>Bonifáca. </a:t>
            </a:r>
            <a:r>
              <a:rPr lang="sk-SK" b="1" dirty="0"/>
              <a:t/>
            </a:r>
            <a:br>
              <a:rPr lang="sk-SK" b="1" dirty="0"/>
            </a:br>
            <a:endParaRPr lang="sk-SK" b="1" dirty="0" smtClean="0"/>
          </a:p>
          <a:p>
            <a:r>
              <a:rPr lang="sk-SK" b="1" u="sng" dirty="0" smtClean="0"/>
              <a:t>Kopija</a:t>
            </a:r>
            <a:r>
              <a:rPr lang="sk-SK" dirty="0" smtClean="0"/>
              <a:t> </a:t>
            </a:r>
            <a:r>
              <a:rPr lang="sk-SK" dirty="0"/>
              <a:t>– predstavuje sv. Juraja a v erbe zastupuje Pilhov. </a:t>
            </a:r>
            <a:r>
              <a:rPr lang="sk-SK" b="1" dirty="0"/>
              <a:t/>
            </a:r>
            <a:br>
              <a:rPr lang="sk-SK" b="1" dirty="0"/>
            </a:br>
            <a:endParaRPr lang="sk-SK" b="1" dirty="0" smtClean="0"/>
          </a:p>
          <a:p>
            <a:r>
              <a:rPr lang="sk-SK" b="1" u="sng" dirty="0" smtClean="0"/>
              <a:t>Kríž</a:t>
            </a:r>
            <a:r>
              <a:rPr lang="sk-SK" dirty="0" smtClean="0"/>
              <a:t> </a:t>
            </a:r>
            <a:r>
              <a:rPr lang="sk-SK" dirty="0"/>
              <a:t>– znázorňuje v erbe </a:t>
            </a:r>
            <a:r>
              <a:rPr lang="sk-SK" dirty="0" smtClean="0"/>
              <a:t>samotný Mníšek. Je symbolom kresťanstva. </a:t>
            </a:r>
          </a:p>
          <a:p>
            <a:endParaRPr lang="sk-SK" b="1" u="sng" dirty="0" smtClean="0"/>
          </a:p>
          <a:p>
            <a:r>
              <a:rPr lang="sk-SK" b="1" u="sng" dirty="0" smtClean="0"/>
              <a:t>Hviezdy</a:t>
            </a:r>
            <a:r>
              <a:rPr lang="sk-SK" dirty="0" smtClean="0"/>
              <a:t> </a:t>
            </a:r>
            <a:r>
              <a:rPr lang="sk-SK" dirty="0"/>
              <a:t>– sú prevzaté z historickej pilhovskej pečate a v erbe zastupujú osady, ktoré v histórii nikdy nemali svoju vlastnú pečať, t. j. osadu Medzibrodie a časť obce Pilhovčík</a:t>
            </a:r>
            <a:r>
              <a:rPr lang="sk-SK" dirty="0" smtClean="0"/>
              <a:t>.</a:t>
            </a:r>
            <a:r>
              <a:rPr lang="sk-SK" dirty="0"/>
              <a:t/>
            </a:r>
            <a:br>
              <a:rPr lang="sk-SK" dirty="0"/>
            </a:br>
            <a:endParaRPr lang="sk-SK" dirty="0"/>
          </a:p>
          <a:p>
            <a:endParaRPr lang="sk-SK" dirty="0"/>
          </a:p>
        </p:txBody>
      </p:sp>
      <p:pic>
        <p:nvPicPr>
          <p:cNvPr id="5" name="Picture 2" descr="https://fbcdn-sphotos-h-a.akamaihd.net/hphotos-ak-xpf1/v/t34.0-12/11039474_782459115173941_787076524_n.jpg?oh=0baa6e40f1c7716c052b1d9460819acc&amp;oe=54F607A9&amp;__gda__=1425364468_79fead5f525ff40098961e989ffb2492"/>
          <p:cNvPicPr>
            <a:picLocks noChangeAspect="1" noChangeArrowheads="1"/>
          </p:cNvPicPr>
          <p:nvPr/>
        </p:nvPicPr>
        <p:blipFill>
          <a:blip r:embed="rId2" cstate="print"/>
          <a:srcRect l="29583" t="14119" r="16629" b="9233"/>
          <a:stretch>
            <a:fillRect/>
          </a:stretch>
        </p:blipFill>
        <p:spPr bwMode="auto">
          <a:xfrm>
            <a:off x="6156176" y="260648"/>
            <a:ext cx="2511479" cy="4771810"/>
          </a:xfrm>
          <a:prstGeom prst="roundRect">
            <a:avLst/>
          </a:prstGeom>
          <a:noFill/>
        </p:spPr>
      </p:pic>
      <p:sp>
        <p:nvSpPr>
          <p:cNvPr id="6" name="TextovéPole 13"/>
          <p:cNvSpPr txBox="1"/>
          <p:nvPr/>
        </p:nvSpPr>
        <p:spPr>
          <a:xfrm>
            <a:off x="6111879" y="5136066"/>
            <a:ext cx="25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Foto</a:t>
            </a:r>
            <a:r>
              <a:rPr lang="sk-SK" dirty="0" smtClean="0"/>
              <a:t>: </a:t>
            </a:r>
            <a:r>
              <a:rPr lang="sk-SK" dirty="0" err="1" smtClean="0"/>
              <a:t>D.Kozubová</a:t>
            </a:r>
            <a:r>
              <a:rPr lang="sk-SK" dirty="0" smtClean="0"/>
              <a:t>, ZŠ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9080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2" cstate="print"/>
          <a:srcRect t="8842" r="11494" b="11580"/>
          <a:stretch>
            <a:fillRect/>
          </a:stretch>
        </p:blipFill>
        <p:spPr bwMode="auto">
          <a:xfrm>
            <a:off x="2051720" y="4653136"/>
            <a:ext cx="1728192" cy="129614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9" descr="http://www.mniseknadpopradom.sk/Image/pecat4.jpg"/>
          <p:cNvPicPr>
            <a:picLocks noChangeAspect="1" noChangeArrowheads="1"/>
          </p:cNvPicPr>
          <p:nvPr/>
        </p:nvPicPr>
        <p:blipFill>
          <a:blip r:embed="rId3" cstate="print"/>
          <a:srcRect r="55000"/>
          <a:stretch>
            <a:fillRect/>
          </a:stretch>
        </p:blipFill>
        <p:spPr bwMode="auto">
          <a:xfrm>
            <a:off x="4932040" y="4725144"/>
            <a:ext cx="1656184" cy="1777975"/>
          </a:xfrm>
          <a:prstGeom prst="ellipse">
            <a:avLst/>
          </a:prstGeom>
          <a:noFill/>
        </p:spPr>
      </p:pic>
      <p:sp>
        <p:nvSpPr>
          <p:cNvPr id="2" name="Zástupný symbol obsahu 1"/>
          <p:cNvSpPr>
            <a:spLocks noGrp="1"/>
          </p:cNvSpPr>
          <p:nvPr>
            <p:ph sz="quarter" idx="1"/>
          </p:nvPr>
        </p:nvSpPr>
        <p:spPr>
          <a:xfrm>
            <a:off x="395536" y="1196752"/>
            <a:ext cx="7467600" cy="4873752"/>
          </a:xfrm>
        </p:spPr>
        <p:txBody>
          <a:bodyPr/>
          <a:lstStyle/>
          <a:p>
            <a:r>
              <a:rPr lang="sk-SK" b="1" dirty="0" smtClean="0"/>
              <a:t>Pečať Kače- </a:t>
            </a:r>
            <a:r>
              <a:rPr lang="sk-SK" dirty="0" smtClean="0"/>
              <a:t>má v strede pečatného poľa postavu mnícha nesúceho v pravej ruke strom, ktorý má kyjakovité zakončenie. Stojí na pažiti, z ktorej naľavo od rehoľníka vyrastajú kríky. Táto pečať bola používaná ešte v druhej polovici 19. storočia.</a:t>
            </a:r>
          </a:p>
          <a:p>
            <a:r>
              <a:rPr lang="sk-SK" b="1" dirty="0" smtClean="0"/>
              <a:t>Pečať Pilhova- </a:t>
            </a:r>
            <a:r>
              <a:rPr lang="sk-SK" dirty="0" smtClean="0"/>
              <a:t>je na nej Sv. Juraj s kopijou proti drakovi. Vľavo nad ním ho sprevádzajú 4 hviezdy. </a:t>
            </a:r>
            <a:r>
              <a:rPr lang="sk-SK" dirty="0" err="1" smtClean="0"/>
              <a:t>Pilhovská</a:t>
            </a:r>
            <a:r>
              <a:rPr lang="sk-SK" dirty="0" smtClean="0"/>
              <a:t> nápisová pečiatka bola 2-krát zmenená. </a:t>
            </a:r>
            <a:endParaRPr lang="sk-SK" b="1" dirty="0"/>
          </a:p>
        </p:txBody>
      </p:sp>
      <p:pic>
        <p:nvPicPr>
          <p:cNvPr id="11267" name="Picture 3" descr="http://www.mniseknadpopradom.sk/Image/pecat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116632"/>
            <a:ext cx="1512168" cy="1591756"/>
          </a:xfrm>
          <a:prstGeom prst="ellipse">
            <a:avLst/>
          </a:prstGeom>
          <a:noFill/>
        </p:spPr>
      </p:pic>
      <p:pic>
        <p:nvPicPr>
          <p:cNvPr id="11269" name="Picture 5" descr="http://www.mniseknadpopradom.sk/Image/pecat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5229200"/>
            <a:ext cx="1569054" cy="1466406"/>
          </a:xfrm>
          <a:prstGeom prst="ellipse">
            <a:avLst/>
          </a:prstGeom>
          <a:noFill/>
        </p:spPr>
      </p:pic>
      <p:sp>
        <p:nvSpPr>
          <p:cNvPr id="10" name="Obdélník 9"/>
          <p:cNvSpPr/>
          <p:nvPr/>
        </p:nvSpPr>
        <p:spPr>
          <a:xfrm>
            <a:off x="395536" y="188640"/>
            <a:ext cx="540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Obecná pečať</a:t>
            </a:r>
            <a:endParaRPr lang="sk-SK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812360" y="2060848"/>
            <a:ext cx="93610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dirty="0" smtClean="0"/>
              <a:t>Pečať - Kače</a:t>
            </a:r>
            <a:endParaRPr lang="sk-SK" dirty="0"/>
          </a:p>
        </p:txBody>
      </p:sp>
      <p:cxnSp>
        <p:nvCxnSpPr>
          <p:cNvPr id="13" name="Přímá spojovací čára 12"/>
          <p:cNvCxnSpPr/>
          <p:nvPr/>
        </p:nvCxnSpPr>
        <p:spPr>
          <a:xfrm flipH="1" flipV="1">
            <a:off x="7956376" y="1340768"/>
            <a:ext cx="144016" cy="7200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7668344" y="4149080"/>
            <a:ext cx="108012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dirty="0" smtClean="0"/>
              <a:t>Pečať- </a:t>
            </a:r>
            <a:r>
              <a:rPr lang="sk-SK" dirty="0" err="1" smtClean="0"/>
              <a:t>Pilhov</a:t>
            </a:r>
            <a:endParaRPr lang="sk-SK" dirty="0"/>
          </a:p>
        </p:txBody>
      </p:sp>
      <p:cxnSp>
        <p:nvCxnSpPr>
          <p:cNvPr id="16" name="Přímá spojovací čára 15"/>
          <p:cNvCxnSpPr>
            <a:endCxn id="14" idx="2"/>
          </p:cNvCxnSpPr>
          <p:nvPr/>
        </p:nvCxnSpPr>
        <p:spPr>
          <a:xfrm flipV="1">
            <a:off x="7668344" y="4795411"/>
            <a:ext cx="540060" cy="9378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467544" y="5373216"/>
            <a:ext cx="129614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dirty="0" smtClean="0"/>
              <a:t>Pečiatka z 19. stor.</a:t>
            </a:r>
            <a:endParaRPr lang="sk-SK" dirty="0"/>
          </a:p>
        </p:txBody>
      </p:sp>
      <p:cxnSp>
        <p:nvCxnSpPr>
          <p:cNvPr id="19" name="Přímá spojovací čára 18"/>
          <p:cNvCxnSpPr/>
          <p:nvPr/>
        </p:nvCxnSpPr>
        <p:spPr>
          <a:xfrm flipV="1">
            <a:off x="1763688" y="5373216"/>
            <a:ext cx="648072" cy="3600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/>
          <p:cNvSpPr txBox="1"/>
          <p:nvPr/>
        </p:nvSpPr>
        <p:spPr>
          <a:xfrm>
            <a:off x="3419872" y="5877272"/>
            <a:ext cx="136815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dirty="0" smtClean="0"/>
              <a:t>Pečiatka z roku 1906</a:t>
            </a:r>
            <a:endParaRPr lang="sk-SK" dirty="0"/>
          </a:p>
        </p:txBody>
      </p:sp>
      <p:cxnSp>
        <p:nvCxnSpPr>
          <p:cNvPr id="23" name="Přímá spojovací čára 22"/>
          <p:cNvCxnSpPr/>
          <p:nvPr/>
        </p:nvCxnSpPr>
        <p:spPr>
          <a:xfrm flipV="1">
            <a:off x="4788024" y="6021288"/>
            <a:ext cx="576064" cy="2880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0" y="6534834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Foto</a:t>
            </a:r>
            <a:r>
              <a:rPr lang="sk-SK" dirty="0" smtClean="0"/>
              <a:t>: </a:t>
            </a:r>
            <a:r>
              <a:rPr lang="sk-SK" dirty="0" smtClean="0">
                <a:hlinkClick r:id="rId6"/>
              </a:rPr>
              <a:t>http://www.mniseknadpopradom.sk/-fotogaleria</a:t>
            </a:r>
            <a:endParaRPr lang="sk-SK" dirty="0" smtClean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5864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 descr="C:\Users\Jakub Žemba\Desktop\20150301_200749.jpg"/>
          <p:cNvPicPr>
            <a:picLocks noChangeAspect="1" noChangeArrowheads="1"/>
          </p:cNvPicPr>
          <p:nvPr/>
        </p:nvPicPr>
        <p:blipFill>
          <a:blip r:embed="rId2" cstate="print"/>
          <a:srcRect l="17763" t="10526" r="23027" b="7895"/>
          <a:stretch>
            <a:fillRect/>
          </a:stretch>
        </p:blipFill>
        <p:spPr bwMode="auto">
          <a:xfrm>
            <a:off x="467544" y="3723722"/>
            <a:ext cx="1656184" cy="1711391"/>
          </a:xfrm>
          <a:prstGeom prst="ellipse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7544" y="476672"/>
            <a:ext cx="7467600" cy="4873752"/>
          </a:xfrm>
        </p:spPr>
        <p:txBody>
          <a:bodyPr>
            <a:normAutofit/>
          </a:bodyPr>
          <a:lstStyle/>
          <a:p>
            <a:r>
              <a:rPr lang="sk-SK" sz="2000" b="1" dirty="0" smtClean="0"/>
              <a:t>Súčasná obecná pečať</a:t>
            </a:r>
            <a:r>
              <a:rPr lang="sk-SK" sz="2000" dirty="0" smtClean="0"/>
              <a:t> je okrúhla. V strede pečatného poľa má obecný erb. Kruhopis obsahuje legendu: „Obec Mníšek nad Popradom“. </a:t>
            </a:r>
          </a:p>
          <a:p>
            <a:r>
              <a:rPr lang="sk-SK" sz="2000" b="1" dirty="0" smtClean="0"/>
              <a:t>Obecná vlajka</a:t>
            </a:r>
            <a:r>
              <a:rPr lang="sk-SK" sz="2000" dirty="0" smtClean="0"/>
              <a:t> </a:t>
            </a:r>
            <a:br>
              <a:rPr lang="sk-SK" sz="2000" dirty="0" smtClean="0"/>
            </a:br>
            <a:r>
              <a:rPr lang="sk-SK" sz="2000" dirty="0" smtClean="0"/>
              <a:t>Vychádza zo sfarbenia obecného erbu. Skladá sa z troch farebných pásov v poradí: biely, modrý a žltý. Modrý pás má dvojnásobnú šírku. Vlajka je zakončená tromi cípmi. Zástrihy siahajú do tretiny dĺžky vlajky.</a:t>
            </a:r>
          </a:p>
          <a:p>
            <a:pPr>
              <a:buNone/>
            </a:pPr>
            <a:r>
              <a:rPr lang="sk-SK" dirty="0" smtClean="0"/>
              <a:t> </a:t>
            </a:r>
          </a:p>
          <a:p>
            <a:pPr>
              <a:buNone/>
            </a:pPr>
            <a:r>
              <a:rPr lang="sk-SK" dirty="0" smtClean="0"/>
              <a:t/>
            </a:r>
            <a:br>
              <a:rPr lang="sk-SK" dirty="0" smtClean="0"/>
            </a:br>
            <a:endParaRPr lang="sk-SK" dirty="0"/>
          </a:p>
        </p:txBody>
      </p:sp>
      <p:sp>
        <p:nvSpPr>
          <p:cNvPr id="9" name="TextovéPole 8"/>
          <p:cNvSpPr txBox="1"/>
          <p:nvPr/>
        </p:nvSpPr>
        <p:spPr>
          <a:xfrm>
            <a:off x="179512" y="6093296"/>
            <a:ext cx="18002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dirty="0" smtClean="0"/>
              <a:t>Súčasná pečať z roku 2006</a:t>
            </a:r>
            <a:endParaRPr lang="sk-SK" dirty="0"/>
          </a:p>
        </p:txBody>
      </p:sp>
      <p:cxnSp>
        <p:nvCxnSpPr>
          <p:cNvPr id="11" name="Přímá spojovací čára 10"/>
          <p:cNvCxnSpPr/>
          <p:nvPr/>
        </p:nvCxnSpPr>
        <p:spPr>
          <a:xfrm flipV="1">
            <a:off x="359532" y="5363105"/>
            <a:ext cx="720080" cy="7200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22" name="Picture 2" descr="http://www.mniseknadpopradom.sk/Image/pecat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0212" y="3060573"/>
            <a:ext cx="1800200" cy="2069196"/>
          </a:xfrm>
          <a:prstGeom prst="rect">
            <a:avLst/>
          </a:prstGeom>
          <a:noFill/>
        </p:spPr>
      </p:pic>
      <p:sp>
        <p:nvSpPr>
          <p:cNvPr id="15" name="TextovéPole 14"/>
          <p:cNvSpPr txBox="1"/>
          <p:nvPr/>
        </p:nvSpPr>
        <p:spPr>
          <a:xfrm>
            <a:off x="5112060" y="5678166"/>
            <a:ext cx="115212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dirty="0" smtClean="0"/>
              <a:t>Obecná vlajka</a:t>
            </a:r>
            <a:endParaRPr lang="sk-SK" dirty="0"/>
          </a:p>
        </p:txBody>
      </p:sp>
      <p:cxnSp>
        <p:nvCxnSpPr>
          <p:cNvPr id="17" name="Přímá spojovací čára 16"/>
          <p:cNvCxnSpPr/>
          <p:nvPr/>
        </p:nvCxnSpPr>
        <p:spPr>
          <a:xfrm flipV="1">
            <a:off x="6264188" y="5075073"/>
            <a:ext cx="432048" cy="5760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C:\Users\Jakub Žemba\Desktop\20150301_200712.jpg"/>
          <p:cNvPicPr>
            <a:picLocks noChangeAspect="1" noChangeArrowheads="1"/>
          </p:cNvPicPr>
          <p:nvPr/>
        </p:nvPicPr>
        <p:blipFill>
          <a:blip r:embed="rId4" cstate="print"/>
          <a:srcRect l="26471" t="23529" r="27941" b="19608"/>
          <a:stretch>
            <a:fillRect/>
          </a:stretch>
        </p:blipFill>
        <p:spPr bwMode="auto">
          <a:xfrm>
            <a:off x="2555776" y="5077133"/>
            <a:ext cx="1333389" cy="1247364"/>
          </a:xfrm>
          <a:prstGeom prst="ellipse">
            <a:avLst/>
          </a:prstGeom>
          <a:noFill/>
        </p:spPr>
      </p:pic>
      <p:pic>
        <p:nvPicPr>
          <p:cNvPr id="20" name="Picture 1" descr="C:\Users\Jakub Žemba\Desktop\20150301_200712.jpg"/>
          <p:cNvPicPr>
            <a:picLocks noChangeAspect="1" noChangeArrowheads="1"/>
          </p:cNvPicPr>
          <p:nvPr/>
        </p:nvPicPr>
        <p:blipFill>
          <a:blip r:embed="rId5" cstate="print"/>
          <a:srcRect l="71802" t="18217"/>
          <a:stretch>
            <a:fillRect/>
          </a:stretch>
        </p:blipFill>
        <p:spPr bwMode="auto">
          <a:xfrm rot="16200000">
            <a:off x="2874828" y="3377320"/>
            <a:ext cx="919382" cy="1999894"/>
          </a:xfrm>
          <a:prstGeom prst="roundRect">
            <a:avLst/>
          </a:prstGeom>
          <a:noFill/>
        </p:spPr>
      </p:pic>
      <p:sp>
        <p:nvSpPr>
          <p:cNvPr id="14" name="TextovéPole 13"/>
          <p:cNvSpPr txBox="1"/>
          <p:nvPr/>
        </p:nvSpPr>
        <p:spPr>
          <a:xfrm>
            <a:off x="1547664" y="3347699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Foto</a:t>
            </a:r>
            <a:r>
              <a:rPr lang="sk-SK" dirty="0" smtClean="0"/>
              <a:t>: </a:t>
            </a:r>
            <a:r>
              <a:rPr lang="sk-SK" dirty="0" err="1" smtClean="0"/>
              <a:t>V.Žembová</a:t>
            </a:r>
            <a:r>
              <a:rPr lang="sk-SK" dirty="0" smtClean="0"/>
              <a:t>, ZŠ</a:t>
            </a:r>
            <a:endParaRPr lang="sk-SK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2879812" y="6534834"/>
            <a:ext cx="6264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F</a:t>
            </a:r>
            <a:r>
              <a:rPr lang="sk-SK" dirty="0" err="1" smtClean="0"/>
              <a:t>oto</a:t>
            </a:r>
            <a:r>
              <a:rPr lang="sk-SK" dirty="0" smtClean="0"/>
              <a:t>: </a:t>
            </a:r>
            <a:r>
              <a:rPr lang="sk-SK" dirty="0" smtClean="0">
                <a:hlinkClick r:id="rId6"/>
              </a:rPr>
              <a:t>http://www.mniseknadpopradom.sk/-fotogaleria</a:t>
            </a:r>
            <a:endParaRPr lang="sk-SK" dirty="0" smtClean="0"/>
          </a:p>
          <a:p>
            <a:endParaRPr lang="sk-SK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Přímá spojovací čára 19"/>
          <p:cNvCxnSpPr/>
          <p:nvPr/>
        </p:nvCxnSpPr>
        <p:spPr>
          <a:xfrm>
            <a:off x="1475656" y="5661248"/>
            <a:ext cx="936104" cy="5040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ovací čára 25"/>
          <p:cNvCxnSpPr>
            <a:endCxn id="17" idx="2"/>
          </p:cNvCxnSpPr>
          <p:nvPr/>
        </p:nvCxnSpPr>
        <p:spPr>
          <a:xfrm flipV="1">
            <a:off x="3457957" y="5485874"/>
            <a:ext cx="36004" cy="6387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Zástupný symbol obsahu 1"/>
          <p:cNvSpPr>
            <a:spLocks noGrp="1"/>
          </p:cNvSpPr>
          <p:nvPr>
            <p:ph sz="quarter" idx="1"/>
          </p:nvPr>
        </p:nvSpPr>
        <p:spPr>
          <a:xfrm>
            <a:off x="480241" y="1250902"/>
            <a:ext cx="7467600" cy="4873752"/>
          </a:xfrm>
        </p:spPr>
        <p:txBody>
          <a:bodyPr/>
          <a:lstStyle/>
          <a:p>
            <a:r>
              <a:rPr lang="sk-SK" dirty="0" smtClean="0"/>
              <a:t>Obyvateľstvo obcí Mníšek nad Popradom, Pilhov a Kače hovorí goralským nárečím, ktoré je podobné poľštine.</a:t>
            </a:r>
          </a:p>
          <a:p>
            <a:r>
              <a:rPr lang="sk-SK" dirty="0" smtClean="0"/>
              <a:t>V osade Medzibrodie obyvatelia používajú rusínsko-ukrajinské nárečie.</a:t>
            </a:r>
            <a:endParaRPr lang="sk-SK" dirty="0"/>
          </a:p>
        </p:txBody>
      </p:sp>
      <p:sp>
        <p:nvSpPr>
          <p:cNvPr id="5" name="Obdélník 4"/>
          <p:cNvSpPr/>
          <p:nvPr/>
        </p:nvSpPr>
        <p:spPr>
          <a:xfrm>
            <a:off x="2267744" y="332656"/>
            <a:ext cx="4104456" cy="79208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>
                <a:gd name="adj1" fmla="val 0"/>
                <a:gd name="adj2" fmla="val 0"/>
              </a:avLst>
            </a:prstTxWarp>
            <a:spAutoFit/>
          </a:bodyPr>
          <a:lstStyle/>
          <a:p>
            <a:pPr algn="ctr"/>
            <a:r>
              <a:rPr lang="sk-SK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Nárečie</a:t>
            </a:r>
            <a:endParaRPr lang="sk-SK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098" name="Picture 2" descr="10_1207688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3284984"/>
            <a:ext cx="2507064" cy="1882180"/>
          </a:xfrm>
          <a:prstGeom prst="round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6144082" y="5646197"/>
            <a:ext cx="165618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dirty="0" smtClean="0"/>
              <a:t>Medzibrodie</a:t>
            </a:r>
            <a:endParaRPr lang="sk-SK" dirty="0"/>
          </a:p>
        </p:txBody>
      </p:sp>
      <p:cxnSp>
        <p:nvCxnSpPr>
          <p:cNvPr id="9" name="Přímá spojovací čára 8"/>
          <p:cNvCxnSpPr/>
          <p:nvPr/>
        </p:nvCxnSpPr>
        <p:spPr>
          <a:xfrm flipV="1">
            <a:off x="7308946" y="2797432"/>
            <a:ext cx="288032" cy="6480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7188975" y="1844824"/>
            <a:ext cx="1368152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dirty="0" smtClean="0"/>
              <a:t>Rusínsko- ukrajinské nárečie</a:t>
            </a:r>
            <a:endParaRPr lang="sk-SK" dirty="0"/>
          </a:p>
        </p:txBody>
      </p:sp>
      <p:pic>
        <p:nvPicPr>
          <p:cNvPr id="4100" name="Picture 4" descr="9_12342059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237" y="3402186"/>
            <a:ext cx="2194837" cy="1647776"/>
          </a:xfrm>
          <a:prstGeom prst="roundRect">
            <a:avLst/>
          </a:prstGeom>
          <a:noFill/>
        </p:spPr>
      </p:pic>
      <p:sp>
        <p:nvSpPr>
          <p:cNvPr id="12" name="TextovéPole 11"/>
          <p:cNvSpPr txBox="1"/>
          <p:nvPr/>
        </p:nvSpPr>
        <p:spPr>
          <a:xfrm>
            <a:off x="899592" y="5301208"/>
            <a:ext cx="79208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dirty="0" smtClean="0"/>
              <a:t>Kače</a:t>
            </a:r>
            <a:endParaRPr lang="sk-SK" dirty="0"/>
          </a:p>
        </p:txBody>
      </p:sp>
      <p:pic>
        <p:nvPicPr>
          <p:cNvPr id="4102" name="Picture 6" descr="1_12738644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4308" y="3284984"/>
            <a:ext cx="2219320" cy="1666156"/>
          </a:xfrm>
          <a:prstGeom prst="roundRect">
            <a:avLst/>
          </a:prstGeom>
          <a:noFill/>
        </p:spPr>
      </p:pic>
      <p:sp>
        <p:nvSpPr>
          <p:cNvPr id="17" name="TextovéPole 16"/>
          <p:cNvSpPr txBox="1"/>
          <p:nvPr/>
        </p:nvSpPr>
        <p:spPr>
          <a:xfrm>
            <a:off x="2737877" y="5116542"/>
            <a:ext cx="151216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dirty="0" smtClean="0"/>
              <a:t>Mníšek n/P.</a:t>
            </a:r>
            <a:endParaRPr lang="sk-SK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2195736" y="6093296"/>
            <a:ext cx="230425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dirty="0" smtClean="0"/>
              <a:t>Goralské nárečie</a:t>
            </a:r>
            <a:endParaRPr lang="sk-SK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5436096" y="6165304"/>
            <a:ext cx="93610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dirty="0" smtClean="0"/>
              <a:t>Pilhov</a:t>
            </a:r>
            <a:endParaRPr lang="sk-SK" dirty="0"/>
          </a:p>
        </p:txBody>
      </p:sp>
      <p:cxnSp>
        <p:nvCxnSpPr>
          <p:cNvPr id="25" name="Přímá spojovací čára 24"/>
          <p:cNvCxnSpPr/>
          <p:nvPr/>
        </p:nvCxnSpPr>
        <p:spPr>
          <a:xfrm flipH="1" flipV="1">
            <a:off x="4499992" y="6237312"/>
            <a:ext cx="936104" cy="1440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ovací čára 27"/>
          <p:cNvCxnSpPr>
            <a:stCxn id="12" idx="0"/>
          </p:cNvCxnSpPr>
          <p:nvPr/>
        </p:nvCxnSpPr>
        <p:spPr>
          <a:xfrm flipV="1">
            <a:off x="1295636" y="5049962"/>
            <a:ext cx="648072" cy="2512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ovací čára 29"/>
          <p:cNvCxnSpPr>
            <a:stCxn id="17" idx="0"/>
          </p:cNvCxnSpPr>
          <p:nvPr/>
        </p:nvCxnSpPr>
        <p:spPr>
          <a:xfrm flipV="1">
            <a:off x="3493961" y="4910490"/>
            <a:ext cx="1440160" cy="2060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ovací čára 31"/>
          <p:cNvCxnSpPr/>
          <p:nvPr/>
        </p:nvCxnSpPr>
        <p:spPr>
          <a:xfrm flipV="1">
            <a:off x="6925630" y="5142141"/>
            <a:ext cx="72008" cy="5040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179512" y="6534834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Foto</a:t>
            </a:r>
            <a:r>
              <a:rPr lang="sk-SK" dirty="0" smtClean="0"/>
              <a:t>: </a:t>
            </a:r>
            <a:r>
              <a:rPr lang="sk-SK" dirty="0" smtClean="0">
                <a:hlinkClick r:id="rId5"/>
              </a:rPr>
              <a:t>http://www.mniseknadpopradom.sk/-fotogaleria</a:t>
            </a:r>
            <a:endParaRPr lang="sk-SK" dirty="0" smtClean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7478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1143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>
                <a:gd name="adj1" fmla="val 0"/>
                <a:gd name="adj2" fmla="val 0"/>
              </a:avLst>
            </a:prstTxWarp>
            <a:spAutoFit/>
          </a:bodyPr>
          <a:lstStyle/>
          <a:p>
            <a:pPr algn="ctr"/>
            <a:r>
              <a:rPr lang="sk-SK" sz="54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Nárečový slovníček</a:t>
            </a:r>
            <a:endParaRPr lang="sk-SK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Zástupný symbol obsahu 2"/>
          <p:cNvSpPr>
            <a:spLocks noGrp="1"/>
          </p:cNvSpPr>
          <p:nvPr>
            <p:ph sz="quarter" idx="1"/>
          </p:nvPr>
        </p:nvSpPr>
        <p:spPr>
          <a:xfrm>
            <a:off x="467544" y="1608405"/>
            <a:ext cx="8003232" cy="4997152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sk-SK" dirty="0" err="1" smtClean="0"/>
              <a:t>Gruľe</a:t>
            </a:r>
            <a:r>
              <a:rPr lang="sk-SK" dirty="0" smtClean="0"/>
              <a:t>-  zemiaky                         </a:t>
            </a:r>
          </a:p>
          <a:p>
            <a:pPr>
              <a:buNone/>
            </a:pPr>
            <a:r>
              <a:rPr lang="sk-SK" dirty="0" smtClean="0"/>
              <a:t> </a:t>
            </a:r>
            <a:r>
              <a:rPr lang="sk-SK" dirty="0" smtClean="0"/>
              <a:t>Paria- </a:t>
            </a:r>
            <a:r>
              <a:rPr lang="sk-SK" dirty="0" smtClean="0"/>
              <a:t>kopec                             </a:t>
            </a:r>
            <a:endParaRPr lang="sk-SK" dirty="0"/>
          </a:p>
          <a:p>
            <a:pPr marL="109728" indent="0">
              <a:buNone/>
            </a:pPr>
            <a:r>
              <a:rPr lang="sk-SK" dirty="0" err="1" smtClean="0"/>
              <a:t>Hajda</a:t>
            </a:r>
            <a:r>
              <a:rPr lang="sk-SK" dirty="0" smtClean="0"/>
              <a:t>- povel pre koňa             </a:t>
            </a:r>
          </a:p>
          <a:p>
            <a:pPr>
              <a:buNone/>
            </a:pPr>
            <a:r>
              <a:rPr lang="sk-SK" dirty="0" smtClean="0"/>
              <a:t> Strach- duch                              </a:t>
            </a:r>
          </a:p>
          <a:p>
            <a:pPr marL="109728" indent="0">
              <a:buNone/>
            </a:pPr>
            <a:r>
              <a:rPr lang="sk-SK" dirty="0" err="1" smtClean="0"/>
              <a:t>Kot</a:t>
            </a:r>
            <a:r>
              <a:rPr lang="sk-SK" dirty="0" smtClean="0"/>
              <a:t>- mačka                                 </a:t>
            </a:r>
          </a:p>
          <a:p>
            <a:pPr>
              <a:buNone/>
            </a:pPr>
            <a:r>
              <a:rPr lang="sk-SK" dirty="0" smtClean="0"/>
              <a:t> </a:t>
            </a:r>
            <a:r>
              <a:rPr lang="sk-SK" dirty="0" err="1" smtClean="0"/>
              <a:t>Grabie</a:t>
            </a:r>
            <a:r>
              <a:rPr lang="sk-SK" dirty="0" smtClean="0"/>
              <a:t>- hrable                           </a:t>
            </a:r>
            <a:endParaRPr lang="sk-SK" dirty="0"/>
          </a:p>
          <a:p>
            <a:pPr marL="109728" indent="0">
              <a:buNone/>
            </a:pPr>
            <a:r>
              <a:rPr lang="sk-SK" dirty="0" err="1" smtClean="0"/>
              <a:t>Krova</a:t>
            </a:r>
            <a:r>
              <a:rPr lang="sk-SK" dirty="0" smtClean="0"/>
              <a:t>-  krava                             </a:t>
            </a:r>
          </a:p>
          <a:p>
            <a:pPr>
              <a:buNone/>
            </a:pPr>
            <a:r>
              <a:rPr lang="sk-SK" dirty="0" smtClean="0"/>
              <a:t> </a:t>
            </a:r>
            <a:r>
              <a:rPr lang="sk-SK" dirty="0" err="1" smtClean="0"/>
              <a:t>Lancuch</a:t>
            </a:r>
            <a:r>
              <a:rPr lang="sk-SK" dirty="0" smtClean="0"/>
              <a:t>- reťaz                          </a:t>
            </a:r>
            <a:endParaRPr lang="sk-SK" dirty="0"/>
          </a:p>
          <a:p>
            <a:pPr marL="109728" indent="0">
              <a:buNone/>
            </a:pPr>
            <a:r>
              <a:rPr lang="sk-SK" dirty="0" err="1" smtClean="0"/>
              <a:t>Džik</a:t>
            </a:r>
            <a:r>
              <a:rPr lang="sk-SK" dirty="0" smtClean="0"/>
              <a:t>- diviak                                </a:t>
            </a:r>
          </a:p>
          <a:p>
            <a:pPr>
              <a:buNone/>
            </a:pPr>
            <a:r>
              <a:rPr lang="sk-SK" dirty="0" smtClean="0"/>
              <a:t> </a:t>
            </a:r>
            <a:r>
              <a:rPr lang="sk-SK" dirty="0" err="1" smtClean="0"/>
              <a:t>Nerysy</a:t>
            </a:r>
            <a:r>
              <a:rPr lang="sk-SK" dirty="0" smtClean="0"/>
              <a:t>- neskôr                           </a:t>
            </a:r>
            <a:endParaRPr lang="sk-SK" dirty="0"/>
          </a:p>
          <a:p>
            <a:endParaRPr lang="sk-SK" dirty="0"/>
          </a:p>
        </p:txBody>
      </p:sp>
      <p:sp>
        <p:nvSpPr>
          <p:cNvPr id="6" name="Obdĺžnik 5"/>
          <p:cNvSpPr/>
          <p:nvPr/>
        </p:nvSpPr>
        <p:spPr>
          <a:xfrm>
            <a:off x="4668321" y="1844824"/>
            <a:ext cx="343207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dirty="0" err="1" smtClean="0"/>
              <a:t>Godač</a:t>
            </a:r>
            <a:r>
              <a:rPr lang="sk-SK" sz="2400" dirty="0" smtClean="0"/>
              <a:t>- hovoriť</a:t>
            </a:r>
          </a:p>
          <a:p>
            <a:r>
              <a:rPr lang="sk-SK" sz="2400" dirty="0" err="1" smtClean="0"/>
              <a:t>Stolek</a:t>
            </a:r>
            <a:r>
              <a:rPr lang="sk-SK" sz="2400" dirty="0" smtClean="0"/>
              <a:t>- stolička               </a:t>
            </a:r>
          </a:p>
          <a:p>
            <a:r>
              <a:rPr lang="sk-SK" sz="2400" dirty="0" err="1" smtClean="0"/>
              <a:t>Drabiniok</a:t>
            </a:r>
            <a:r>
              <a:rPr lang="sk-SK" sz="2400" dirty="0" smtClean="0"/>
              <a:t>- voz na seno</a:t>
            </a:r>
          </a:p>
          <a:p>
            <a:r>
              <a:rPr lang="sk-SK" sz="2400" dirty="0" err="1" smtClean="0"/>
              <a:t>Haupa</a:t>
            </a:r>
            <a:r>
              <a:rPr lang="sk-SK" sz="2400" dirty="0" smtClean="0"/>
              <a:t>- chalupa</a:t>
            </a:r>
          </a:p>
          <a:p>
            <a:r>
              <a:rPr lang="sk-SK" sz="2400" dirty="0" smtClean="0"/>
              <a:t>Drabina- rebrík                          </a:t>
            </a:r>
          </a:p>
          <a:p>
            <a:r>
              <a:rPr lang="sk-SK" sz="2400" dirty="0" err="1" smtClean="0"/>
              <a:t>Pieron</a:t>
            </a:r>
            <a:r>
              <a:rPr lang="sk-SK" sz="2400" dirty="0" smtClean="0"/>
              <a:t>- blesk</a:t>
            </a:r>
          </a:p>
          <a:p>
            <a:r>
              <a:rPr lang="sk-SK" sz="2400" dirty="0" err="1" smtClean="0"/>
              <a:t>Pientro</a:t>
            </a:r>
            <a:r>
              <a:rPr lang="sk-SK" sz="2400" dirty="0" smtClean="0"/>
              <a:t>- povala  </a:t>
            </a:r>
          </a:p>
          <a:p>
            <a:r>
              <a:rPr lang="sk-SK" sz="2400" dirty="0" err="1" smtClean="0"/>
              <a:t>Grgy</a:t>
            </a:r>
            <a:r>
              <a:rPr lang="sk-SK" sz="2400" dirty="0" smtClean="0"/>
              <a:t>- krk</a:t>
            </a:r>
          </a:p>
          <a:p>
            <a:r>
              <a:rPr lang="sk-SK" sz="2400" dirty="0" err="1" smtClean="0"/>
              <a:t>Šlipiec</a:t>
            </a:r>
            <a:r>
              <a:rPr lang="sk-SK" sz="2400" dirty="0" smtClean="0"/>
              <a:t>- ovad</a:t>
            </a:r>
          </a:p>
          <a:p>
            <a:r>
              <a:rPr lang="sk-SK" sz="2400" dirty="0" err="1" smtClean="0"/>
              <a:t>Čma</a:t>
            </a:r>
            <a:r>
              <a:rPr lang="sk-SK" sz="2400" dirty="0" smtClean="0"/>
              <a:t>- tma </a:t>
            </a:r>
          </a:p>
          <a:p>
            <a:endParaRPr lang="sk-SK" sz="2400" dirty="0"/>
          </a:p>
          <a:p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26046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7544" y="1091645"/>
            <a:ext cx="7467600" cy="5266891"/>
          </a:xfrm>
        </p:spPr>
        <p:txBody>
          <a:bodyPr/>
          <a:lstStyle/>
          <a:p>
            <a:r>
              <a:rPr lang="sk-SK" dirty="0" smtClean="0"/>
              <a:t>V našej obci sa nachádzala vysoká pec na tavenie železnej rudy, dovážanej z obce Jakubany.</a:t>
            </a:r>
          </a:p>
          <a:p>
            <a:r>
              <a:rPr lang="sk-SK" dirty="0" smtClean="0"/>
              <a:t>Vysokú pec postavil </a:t>
            </a:r>
            <a:r>
              <a:rPr lang="sk-SK" dirty="0" err="1" smtClean="0"/>
              <a:t>Heyssel</a:t>
            </a:r>
            <a:r>
              <a:rPr lang="sk-SK" dirty="0" smtClean="0"/>
              <a:t>- železiarsky podnikateľ.</a:t>
            </a:r>
          </a:p>
          <a:p>
            <a:r>
              <a:rPr lang="sk-SK" dirty="0" smtClean="0"/>
              <a:t>Činnosť železiarne nahradila malá skláreň, neskôr garbiareň a neskoršie gatrová píla.</a:t>
            </a:r>
          </a:p>
          <a:p>
            <a:r>
              <a:rPr lang="sk-SK" dirty="0" smtClean="0"/>
              <a:t>Nachádzala sa u nás aj kolkáreň, do ktorej chodili miestni muži hrávať kolky.  </a:t>
            </a:r>
          </a:p>
          <a:p>
            <a:endParaRPr lang="sk-SK" dirty="0"/>
          </a:p>
        </p:txBody>
      </p:sp>
      <p:sp>
        <p:nvSpPr>
          <p:cNvPr id="4" name="Obdélník 3"/>
          <p:cNvSpPr/>
          <p:nvPr/>
        </p:nvSpPr>
        <p:spPr>
          <a:xfrm>
            <a:off x="323529" y="260648"/>
            <a:ext cx="828091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Čo sa u nás nachádzalo?</a:t>
            </a:r>
            <a:endParaRPr lang="sk-SK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6386" name="Picture 2" descr="https://fbcdn-sphotos-h-a.akamaihd.net/hphotos-ak-xpf1/v/t35.0-12/11024918_782457351840784_946625539_o.jpg?oh=bfa5efb014ea444d7db1feb5f46695ed&amp;oe=54F60686&amp;__gda__=1425364059_5be2c26aca6089c28e7c82ebb87c3e5d"/>
          <p:cNvPicPr>
            <a:picLocks noChangeAspect="1" noChangeArrowheads="1"/>
          </p:cNvPicPr>
          <p:nvPr/>
        </p:nvPicPr>
        <p:blipFill>
          <a:blip r:embed="rId3" cstate="print"/>
          <a:srcRect t="16000" b="16800"/>
          <a:stretch>
            <a:fillRect/>
          </a:stretch>
        </p:blipFill>
        <p:spPr bwMode="auto">
          <a:xfrm>
            <a:off x="323529" y="5025421"/>
            <a:ext cx="3286079" cy="1656184"/>
          </a:xfrm>
          <a:prstGeom prst="roundRect">
            <a:avLst/>
          </a:prstGeom>
          <a:noFill/>
        </p:spPr>
      </p:pic>
      <p:sp>
        <p:nvSpPr>
          <p:cNvPr id="11" name="TextovéPole 10"/>
          <p:cNvSpPr txBox="1"/>
          <p:nvPr/>
        </p:nvSpPr>
        <p:spPr>
          <a:xfrm>
            <a:off x="2710323" y="4468470"/>
            <a:ext cx="259228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dirty="0" smtClean="0"/>
              <a:t>Zrúcaniny kolkárne</a:t>
            </a:r>
            <a:endParaRPr lang="sk-SK" dirty="0"/>
          </a:p>
        </p:txBody>
      </p:sp>
      <p:cxnSp>
        <p:nvCxnSpPr>
          <p:cNvPr id="13" name="Přímá spojovací čára 12"/>
          <p:cNvCxnSpPr/>
          <p:nvPr/>
        </p:nvCxnSpPr>
        <p:spPr>
          <a:xfrm flipV="1">
            <a:off x="1403648" y="4712434"/>
            <a:ext cx="1322404" cy="3007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388" name="Picture 4" descr="https://fbcdn-sphotos-h-a.akamaihd.net/hphotos-ak-xpf1/v/t35.0-12/11045996_782457565174096_397344491_o.jpg?oh=5ccfab4311bd9e2eb42eda0f938d380b&amp;oe=54F61D12&amp;__gda__=1425353231_8c8aac6ca37cec1c12e243134d63748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833156"/>
            <a:ext cx="2592288" cy="1440160"/>
          </a:xfrm>
          <a:prstGeom prst="roundRect">
            <a:avLst/>
          </a:prstGeom>
          <a:noFill/>
        </p:spPr>
      </p:pic>
      <p:cxnSp>
        <p:nvCxnSpPr>
          <p:cNvPr id="19" name="Přímá spojovací čára 18"/>
          <p:cNvCxnSpPr/>
          <p:nvPr/>
        </p:nvCxnSpPr>
        <p:spPr>
          <a:xfrm>
            <a:off x="5220072" y="4837802"/>
            <a:ext cx="360040" cy="7920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3941930" y="6447974"/>
            <a:ext cx="3276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Foto</a:t>
            </a:r>
            <a:r>
              <a:rPr lang="sk-SK" dirty="0" smtClean="0"/>
              <a:t>: </a:t>
            </a:r>
            <a:r>
              <a:rPr lang="sk-SK" dirty="0" err="1" smtClean="0"/>
              <a:t>D.Kozubová</a:t>
            </a:r>
            <a:r>
              <a:rPr lang="sk-SK" dirty="0" smtClean="0"/>
              <a:t>, ZŠ</a:t>
            </a:r>
            <a:endParaRPr lang="sk-SK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7544" y="332656"/>
            <a:ext cx="7467600" cy="5233792"/>
          </a:xfrm>
        </p:spPr>
        <p:txBody>
          <a:bodyPr>
            <a:normAutofit/>
          </a:bodyPr>
          <a:lstStyle/>
          <a:p>
            <a:r>
              <a:rPr lang="sk-SK" dirty="0" smtClean="0"/>
              <a:t>Naša obec mala tri požiarne zbrojnice (v Mníšku, na </a:t>
            </a:r>
            <a:r>
              <a:rPr lang="sk-SK" dirty="0" err="1" smtClean="0"/>
              <a:t>Kačom</a:t>
            </a:r>
            <a:r>
              <a:rPr lang="sk-SK" dirty="0" smtClean="0"/>
              <a:t> a na Medzibrodí). </a:t>
            </a:r>
          </a:p>
          <a:p>
            <a:r>
              <a:rPr lang="sk-SK" dirty="0" smtClean="0"/>
              <a:t>Taktiež máme dva spoločenské kultúrne domy (v Mníšku a v Medzibrodí).</a:t>
            </a:r>
          </a:p>
          <a:p>
            <a:r>
              <a:rPr lang="sk-SK" dirty="0" smtClean="0"/>
              <a:t>V centre obce je priestranná budova obecného úradu postavená v roku 1983.</a:t>
            </a:r>
          </a:p>
          <a:p>
            <a:r>
              <a:rPr lang="sk-SK" dirty="0" smtClean="0"/>
              <a:t>V obci sa tiež nachádzajú kaplnky a kríže.</a:t>
            </a:r>
          </a:p>
          <a:p>
            <a:endParaRPr lang="sk-SK" dirty="0"/>
          </a:p>
        </p:txBody>
      </p:sp>
      <p:pic>
        <p:nvPicPr>
          <p:cNvPr id="2050" name="Picture 2" descr="1_12738643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334207"/>
            <a:ext cx="2880320" cy="2162403"/>
          </a:xfrm>
          <a:prstGeom prst="round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827584" y="3316342"/>
            <a:ext cx="158417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dirty="0" smtClean="0"/>
              <a:t>Obecný úrad</a:t>
            </a:r>
            <a:endParaRPr lang="sk-SK" dirty="0"/>
          </a:p>
        </p:txBody>
      </p:sp>
      <p:cxnSp>
        <p:nvCxnSpPr>
          <p:cNvPr id="7" name="Přímá spojovací čára 6"/>
          <p:cNvCxnSpPr/>
          <p:nvPr/>
        </p:nvCxnSpPr>
        <p:spPr>
          <a:xfrm flipV="1">
            <a:off x="1243913" y="3685674"/>
            <a:ext cx="144016" cy="8234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467063" y="4126225"/>
            <a:ext cx="2858135" cy="160770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ovéPole 7"/>
          <p:cNvSpPr txBox="1"/>
          <p:nvPr/>
        </p:nvSpPr>
        <p:spPr>
          <a:xfrm>
            <a:off x="7452320" y="2141897"/>
            <a:ext cx="1247661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dirty="0" smtClean="0"/>
              <a:t>Požiarna zbrojnica na </a:t>
            </a:r>
            <a:r>
              <a:rPr lang="sk-SK" dirty="0" err="1" smtClean="0"/>
              <a:t>Kačom</a:t>
            </a:r>
            <a:endParaRPr lang="sk-SK" dirty="0"/>
          </a:p>
        </p:txBody>
      </p:sp>
      <p:cxnSp>
        <p:nvCxnSpPr>
          <p:cNvPr id="10" name="Přímá spojovací čára 9"/>
          <p:cNvCxnSpPr/>
          <p:nvPr/>
        </p:nvCxnSpPr>
        <p:spPr>
          <a:xfrm flipV="1">
            <a:off x="7452320" y="3068960"/>
            <a:ext cx="288032" cy="61671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364" name="Picture 4" descr="https://fbcdn-sphotos-h-a.akamaihd.net/hphotos-ak-xpf1/v/t35.0-12/11025082_782457668507419_678593376_o.jpg?oh=6ea219fe65dfba555f074a5217c71390&amp;oe=54F546AB&amp;__gda__=1425413238_4534d7a87d8bbf98aa94ff68934a1ef6"/>
          <p:cNvPicPr>
            <a:picLocks noChangeAspect="1" noChangeArrowheads="1"/>
          </p:cNvPicPr>
          <p:nvPr/>
        </p:nvPicPr>
        <p:blipFill>
          <a:blip r:embed="rId4" cstate="print"/>
          <a:srcRect b="20000"/>
          <a:stretch>
            <a:fillRect/>
          </a:stretch>
        </p:blipFill>
        <p:spPr bwMode="auto">
          <a:xfrm>
            <a:off x="3419872" y="3472204"/>
            <a:ext cx="3456384" cy="2073831"/>
          </a:xfrm>
          <a:prstGeom prst="roundRect">
            <a:avLst/>
          </a:prstGeom>
          <a:noFill/>
        </p:spPr>
      </p:pic>
      <p:sp>
        <p:nvSpPr>
          <p:cNvPr id="16" name="TextovéPole 15"/>
          <p:cNvSpPr txBox="1"/>
          <p:nvPr/>
        </p:nvSpPr>
        <p:spPr>
          <a:xfrm>
            <a:off x="4283968" y="6127278"/>
            <a:ext cx="194421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dirty="0" smtClean="0"/>
              <a:t>Kultúrny dom</a:t>
            </a:r>
            <a:endParaRPr lang="sk-SK" dirty="0"/>
          </a:p>
        </p:txBody>
      </p:sp>
      <p:cxnSp>
        <p:nvCxnSpPr>
          <p:cNvPr id="18" name="Přímá spojovací čára 17"/>
          <p:cNvCxnSpPr/>
          <p:nvPr/>
        </p:nvCxnSpPr>
        <p:spPr>
          <a:xfrm flipV="1">
            <a:off x="5742130" y="5474560"/>
            <a:ext cx="486054" cy="6527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3563888" y="558459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Foto</a:t>
            </a:r>
            <a:r>
              <a:rPr lang="sk-SK" dirty="0" smtClean="0"/>
              <a:t>: </a:t>
            </a:r>
            <a:r>
              <a:rPr lang="sk-SK" dirty="0" err="1" smtClean="0"/>
              <a:t>D.Kozubová</a:t>
            </a:r>
            <a:r>
              <a:rPr lang="sk-SK" dirty="0" smtClean="0"/>
              <a:t>, ZŠ</a:t>
            </a:r>
            <a:endParaRPr lang="sk-SK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372200" y="635622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Foto</a:t>
            </a:r>
            <a:r>
              <a:rPr lang="sk-SK" dirty="0" smtClean="0"/>
              <a:t>: </a:t>
            </a:r>
            <a:r>
              <a:rPr lang="sk-SK" dirty="0" err="1" smtClean="0"/>
              <a:t>V.Žembová</a:t>
            </a:r>
            <a:r>
              <a:rPr lang="sk-SK" dirty="0" smtClean="0"/>
              <a:t>, ZŠ</a:t>
            </a:r>
            <a:endParaRPr lang="sk-SK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0" y="6534834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Foto</a:t>
            </a:r>
            <a:r>
              <a:rPr lang="sk-SK" dirty="0" smtClean="0"/>
              <a:t>: </a:t>
            </a:r>
            <a:r>
              <a:rPr lang="sk-SK" dirty="0" smtClean="0">
                <a:hlinkClick r:id="rId5"/>
              </a:rPr>
              <a:t>http://www.mniseknadpopradom.sk/-fotogaleria</a:t>
            </a:r>
            <a:endParaRPr lang="sk-SK" dirty="0" smtClean="0"/>
          </a:p>
          <a:p>
            <a:endParaRPr lang="sk-SK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kýř">
  <a:themeElements>
    <a:clrScheme name="Arkýř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Arkýř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rkýř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1326</TotalTime>
  <Words>1046</Words>
  <Application>Microsoft Office PowerPoint</Application>
  <PresentationFormat>Prezentácia na obrazovke (4:3)</PresentationFormat>
  <Paragraphs>178</Paragraphs>
  <Slides>22</Slides>
  <Notes>1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22</vt:i4>
      </vt:variant>
    </vt:vector>
  </HeadingPairs>
  <TitlesOfParts>
    <vt:vector size="23" baseType="lpstr">
      <vt:lpstr>Arkýř</vt:lpstr>
      <vt:lpstr>História obce  Mníšek nad Popradom   </vt:lpstr>
      <vt:lpstr>Mníšek nad Popradom</vt:lpstr>
      <vt:lpstr>Obecný erb </vt:lpstr>
      <vt:lpstr>Prezentácia programu PowerPoint</vt:lpstr>
      <vt:lpstr>Prezentácia programu PowerPoint</vt:lpstr>
      <vt:lpstr>Prezentácia programu PowerPoint</vt:lpstr>
      <vt:lpstr>Nárečový slovníček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Ďakujeme za pozornosť!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História mojej obce</dc:title>
  <dc:creator>Žiak</dc:creator>
  <cp:lastModifiedBy>Windows User</cp:lastModifiedBy>
  <cp:revision>142</cp:revision>
  <dcterms:created xsi:type="dcterms:W3CDTF">2014-12-01T13:21:04Z</dcterms:created>
  <dcterms:modified xsi:type="dcterms:W3CDTF">2015-03-19T17:47:08Z</dcterms:modified>
</cp:coreProperties>
</file>