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5" r:id="rId6"/>
    <p:sldId id="258" r:id="rId7"/>
    <p:sldId id="262" r:id="rId8"/>
    <p:sldId id="259" r:id="rId9"/>
    <p:sldId id="260" r:id="rId10"/>
    <p:sldId id="261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7CB00C-5983-4E8C-A2B8-38B7BDBD7B7E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2281436-17EE-4840-B0FD-5BED2D09DD04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90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B00C-5983-4E8C-A2B8-38B7BDBD7B7E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1436-17EE-4840-B0FD-5BED2D09DD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0524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B00C-5983-4E8C-A2B8-38B7BDBD7B7E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1436-17EE-4840-B0FD-5BED2D09DD04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027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B00C-5983-4E8C-A2B8-38B7BDBD7B7E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1436-17EE-4840-B0FD-5BED2D09DD04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345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B00C-5983-4E8C-A2B8-38B7BDBD7B7E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1436-17EE-4840-B0FD-5BED2D09DD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4032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B00C-5983-4E8C-A2B8-38B7BDBD7B7E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1436-17EE-4840-B0FD-5BED2D09DD04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925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B00C-5983-4E8C-A2B8-38B7BDBD7B7E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1436-17EE-4840-B0FD-5BED2D09DD04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06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B00C-5983-4E8C-A2B8-38B7BDBD7B7E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1436-17EE-4840-B0FD-5BED2D09DD04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469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B00C-5983-4E8C-A2B8-38B7BDBD7B7E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1436-17EE-4840-B0FD-5BED2D09DD04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36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B00C-5983-4E8C-A2B8-38B7BDBD7B7E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1436-17EE-4840-B0FD-5BED2D09DD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044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B00C-5983-4E8C-A2B8-38B7BDBD7B7E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1436-17EE-4840-B0FD-5BED2D09DD04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135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B00C-5983-4E8C-A2B8-38B7BDBD7B7E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1436-17EE-4840-B0FD-5BED2D09DD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779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B00C-5983-4E8C-A2B8-38B7BDBD7B7E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1436-17EE-4840-B0FD-5BED2D09DD04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7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B00C-5983-4E8C-A2B8-38B7BDBD7B7E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1436-17EE-4840-B0FD-5BED2D09DD04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37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B00C-5983-4E8C-A2B8-38B7BDBD7B7E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1436-17EE-4840-B0FD-5BED2D09DD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003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B00C-5983-4E8C-A2B8-38B7BDBD7B7E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1436-17EE-4840-B0FD-5BED2D09DD04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1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B00C-5983-4E8C-A2B8-38B7BDBD7B7E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1436-17EE-4840-B0FD-5BED2D09DD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77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7CB00C-5983-4E8C-A2B8-38B7BDBD7B7E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281436-17EE-4840-B0FD-5BED2D09DD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980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o3nIQ-eTM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A8A43E-E780-4049-AF6D-795E11A346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Światowy Dzień Książki i Praw Autorskich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E98C35D-AEC9-4D1B-9783-6FBF1068F6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pl-PL" sz="3600" b="1" dirty="0">
              <a:solidFill>
                <a:srgbClr val="FF0000"/>
              </a:solidFill>
            </a:endParaRPr>
          </a:p>
          <a:p>
            <a:r>
              <a:rPr lang="pl-PL" sz="3600" b="1" dirty="0">
                <a:solidFill>
                  <a:srgbClr val="FF0000"/>
                </a:solidFill>
              </a:rPr>
              <a:t>23 kwietnia 2020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1478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CE107F5-B39F-4276-953A-371D67DF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013" y="740821"/>
            <a:ext cx="2835464" cy="1254868"/>
          </a:xfrm>
        </p:spPr>
        <p:txBody>
          <a:bodyPr anchor="b">
            <a:normAutofit/>
          </a:bodyPr>
          <a:lstStyle/>
          <a:p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Światowa Stolica Książki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D5E15E-3377-481B-8848-9A3DC927B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109201"/>
            <a:ext cx="3065810" cy="387330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600" dirty="0">
                <a:solidFill>
                  <a:srgbClr val="262626"/>
                </a:solidFill>
              </a:rPr>
              <a:t>W związku z rosnącym sukcesem Światowego Dnia Książki i Praw Autorskich, UNESCO postanowiło stworzyć tytuł Światowej Stolicy Książki, który jako pierwsze miasto otrzymał </a:t>
            </a:r>
            <a:r>
              <a:rPr lang="pl-PL" sz="1600" dirty="0">
                <a:solidFill>
                  <a:srgbClr val="FF0000"/>
                </a:solidFill>
              </a:rPr>
              <a:t>Madryt. </a:t>
            </a:r>
          </a:p>
          <a:p>
            <a:pPr>
              <a:lnSpc>
                <a:spcPct val="90000"/>
              </a:lnSpc>
            </a:pPr>
            <a:r>
              <a:rPr lang="pl-PL" sz="1600" dirty="0">
                <a:solidFill>
                  <a:srgbClr val="262626"/>
                </a:solidFill>
              </a:rPr>
              <a:t>Tytuł ten przyznawany jest co roku przez UNESCO jako wyróżnienie dla najlepszego przygotowanego przez dane miasto programu promującego książki i czytelnictwo.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Obraz zawierający zewnętrzne, budynek, miasto, duży&#10;&#10;Opis wygenerowany automatycznie">
            <a:extLst>
              <a:ext uri="{FF2B5EF4-FFF2-40B4-BE49-F238E27FC236}">
                <a16:creationId xmlns:a16="http://schemas.microsoft.com/office/drawing/2014/main" id="{2280A1CC-6ADA-4947-8CBA-C271A61BD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910" y="1368255"/>
            <a:ext cx="6098041" cy="407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84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C47226-E81C-47B3-BA7E-E9AF84202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0" y="952501"/>
            <a:ext cx="2950401" cy="503001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b="1" dirty="0">
                <a:solidFill>
                  <a:srgbClr val="FF0000"/>
                </a:solidFill>
              </a:rPr>
              <a:t>23 kwietnia </a:t>
            </a:r>
            <a:r>
              <a:rPr lang="pl-PL" dirty="0">
                <a:solidFill>
                  <a:srgbClr val="262626"/>
                </a:solidFill>
              </a:rPr>
              <a:t>to nie tylko święto książek i czytelnictwa, ale też, jak sama nazwa wskazuje, </a:t>
            </a:r>
            <a:r>
              <a:rPr lang="pl-PL" b="1" dirty="0">
                <a:solidFill>
                  <a:srgbClr val="262626"/>
                </a:solidFill>
              </a:rPr>
              <a:t>dzień praw autorskich. </a:t>
            </a:r>
          </a:p>
          <a:p>
            <a:pPr marL="0" indent="0" algn="ctr">
              <a:buNone/>
            </a:pPr>
            <a:r>
              <a:rPr lang="pl-PL" dirty="0">
                <a:solidFill>
                  <a:srgbClr val="262626"/>
                </a:solidFill>
              </a:rPr>
              <a:t>Zarówno pisarze, jak i wydawcy wiedzą, że bez nich rynek książki pewnie by nie istniał.</a:t>
            </a:r>
          </a:p>
          <a:p>
            <a:pPr marL="0" indent="0" algn="ctr">
              <a:buNone/>
            </a:pPr>
            <a:r>
              <a:rPr lang="pl-PL" b="1" dirty="0">
                <a:solidFill>
                  <a:srgbClr val="262626"/>
                </a:solidFill>
              </a:rPr>
              <a:t>To święto autorów, ilustratorów, wydawców, książek, Czytelników i czytelnictwa. 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E1B3CB9-7611-454B-A1EE-AB1EB02DC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265" y="609602"/>
            <a:ext cx="3953331" cy="55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53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300073-21D1-4712-B4BF-7B40597B8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Światowy Hymn Książki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C47226-E81C-47B3-BA7E-E9AF84202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556932"/>
            <a:ext cx="6637868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900" dirty="0">
                <a:solidFill>
                  <a:srgbClr val="262626"/>
                </a:solidFill>
              </a:rPr>
              <a:t>Światowy Hymn Książki to symboliczny projekt Światowej Stolicy Książki UNESCO Wrocław 2016.</a:t>
            </a:r>
          </a:p>
          <a:p>
            <a:pPr>
              <a:lnSpc>
                <a:spcPct val="90000"/>
              </a:lnSpc>
            </a:pPr>
            <a:r>
              <a:rPr lang="pl-PL" sz="1900" dirty="0">
                <a:solidFill>
                  <a:srgbClr val="262626"/>
                </a:solidFill>
              </a:rPr>
              <a:t>Ta inicjatywa to pomysł na połączenie Czytelników z całego świata, tak aby ani język ani kultura nie były barierą utrudniającą wspólne działanie. Hymn ma znaczenie symboliczne i jest złożeniem hołdu książce. </a:t>
            </a:r>
            <a:r>
              <a:rPr lang="pl-PL" sz="1900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https://www.youtube.com/watch?v=Xo3nIQ-eTMg</a:t>
            </a:r>
            <a:r>
              <a:rPr lang="pl-PL" sz="1900" u="sng" dirty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pl-PL" sz="1900" dirty="0">
                <a:solidFill>
                  <a:srgbClr val="262626"/>
                </a:solidFill>
              </a:rPr>
              <a:t>Tekst hymnu, to wiersz </a:t>
            </a:r>
            <a:r>
              <a:rPr lang="pl-PL" sz="1900" i="1" dirty="0">
                <a:solidFill>
                  <a:srgbClr val="262626"/>
                </a:solidFill>
              </a:rPr>
              <a:t>„Włosek poety” </a:t>
            </a:r>
            <a:r>
              <a:rPr lang="pl-PL" sz="1900" dirty="0">
                <a:solidFill>
                  <a:srgbClr val="262626"/>
                </a:solidFill>
              </a:rPr>
              <a:t>autorstwa Tadeusza Różewicza. Autor muzyki to Jan Kanty Pawluśkiewicz, polski kompozytor muzyki poważnej i filmowej. Tekst utworu przetłumaczono na kilkadziesiąt języków.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6EDADC2-4941-4E76-BBEB-0CCC396BA6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321"/>
          <a:stretch/>
        </p:blipFill>
        <p:spPr>
          <a:xfrm>
            <a:off x="8445769" y="2701180"/>
            <a:ext cx="2018242" cy="2852640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201405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4E9EAE8A-A580-4004-8524-010E1E004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400" b="1" dirty="0"/>
              <a:t>10 POWODÓW, DLA KTÓRYCH WARTO CZYTAĆ KSIĄŻKI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D4A2C1C-C100-4FB5-9C36-DDBF78AF9B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238" b="-3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C4A199-82B7-428D-9E23-E46E7F613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4280" y="2556932"/>
            <a:ext cx="4272579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300" b="1" dirty="0">
                <a:solidFill>
                  <a:srgbClr val="FF0000"/>
                </a:solidFill>
              </a:rPr>
              <a:t>WIĘKSZY ZASÓB SŁOWNICTWA</a:t>
            </a:r>
          </a:p>
          <a:p>
            <a:pPr>
              <a:lnSpc>
                <a:spcPct val="90000"/>
              </a:lnSpc>
            </a:pPr>
            <a:r>
              <a:rPr lang="pl-PL" sz="1300" b="1" dirty="0">
                <a:solidFill>
                  <a:srgbClr val="FF0000"/>
                </a:solidFill>
              </a:rPr>
              <a:t>LEPSZA PAMIĘĆ</a:t>
            </a:r>
          </a:p>
          <a:p>
            <a:pPr>
              <a:lnSpc>
                <a:spcPct val="90000"/>
              </a:lnSpc>
            </a:pPr>
            <a:r>
              <a:rPr lang="pl-PL" sz="1300" b="1" dirty="0">
                <a:solidFill>
                  <a:srgbClr val="FF0000"/>
                </a:solidFill>
              </a:rPr>
              <a:t>REDUKCJA STRESU</a:t>
            </a:r>
          </a:p>
          <a:p>
            <a:pPr>
              <a:lnSpc>
                <a:spcPct val="90000"/>
              </a:lnSpc>
            </a:pPr>
            <a:r>
              <a:rPr lang="pl-PL" sz="1300" b="1" dirty="0">
                <a:solidFill>
                  <a:srgbClr val="FF0000"/>
                </a:solidFill>
              </a:rPr>
              <a:t>POGŁĘBIANIE WIEDZY</a:t>
            </a:r>
          </a:p>
          <a:p>
            <a:pPr>
              <a:lnSpc>
                <a:spcPct val="90000"/>
              </a:lnSpc>
            </a:pPr>
            <a:r>
              <a:rPr lang="pl-PL" sz="1300" b="1" dirty="0">
                <a:solidFill>
                  <a:srgbClr val="FF0000"/>
                </a:solidFill>
              </a:rPr>
              <a:t>GARŚĆ INSPIRACJI</a:t>
            </a:r>
          </a:p>
          <a:p>
            <a:pPr>
              <a:lnSpc>
                <a:spcPct val="90000"/>
              </a:lnSpc>
            </a:pPr>
            <a:r>
              <a:rPr lang="pl-PL" sz="1300" b="1" dirty="0">
                <a:solidFill>
                  <a:srgbClr val="FF0000"/>
                </a:solidFill>
              </a:rPr>
              <a:t>ROZWIJANIE WRAŻLIWOŚCI</a:t>
            </a:r>
          </a:p>
          <a:p>
            <a:pPr>
              <a:lnSpc>
                <a:spcPct val="90000"/>
              </a:lnSpc>
            </a:pPr>
            <a:r>
              <a:rPr lang="pl-PL" sz="1300" b="1" dirty="0">
                <a:solidFill>
                  <a:srgbClr val="FF0000"/>
                </a:solidFill>
              </a:rPr>
              <a:t>ZWIĘKSZENIE ZDOLNOŚCI ANALITYCZNYCH</a:t>
            </a:r>
          </a:p>
          <a:p>
            <a:pPr>
              <a:lnSpc>
                <a:spcPct val="90000"/>
              </a:lnSpc>
            </a:pPr>
            <a:r>
              <a:rPr lang="pl-PL" sz="1300" b="1" dirty="0">
                <a:solidFill>
                  <a:srgbClr val="FF0000"/>
                </a:solidFill>
              </a:rPr>
              <a:t>POPRAWA PISANIA</a:t>
            </a:r>
          </a:p>
          <a:p>
            <a:pPr>
              <a:lnSpc>
                <a:spcPct val="90000"/>
              </a:lnSpc>
            </a:pPr>
            <a:r>
              <a:rPr lang="pl-PL" sz="1300" b="1" dirty="0">
                <a:solidFill>
                  <a:srgbClr val="FF0000"/>
                </a:solidFill>
              </a:rPr>
              <a:t>KSZTAŁTOWANIE OSOBOWOŚCI</a:t>
            </a:r>
          </a:p>
          <a:p>
            <a:pPr>
              <a:lnSpc>
                <a:spcPct val="90000"/>
              </a:lnSpc>
            </a:pPr>
            <a:r>
              <a:rPr lang="pl-PL" sz="1300" b="1" dirty="0">
                <a:solidFill>
                  <a:srgbClr val="FF0000"/>
                </a:solidFill>
              </a:rPr>
              <a:t>ZAANGAŻOWANIE W ŻYCIE SPOŁECZNE</a:t>
            </a:r>
          </a:p>
        </p:txBody>
      </p:sp>
    </p:spTree>
    <p:extLst>
      <p:ext uri="{BB962C8B-B14F-4D97-AF65-F5344CB8AC3E}">
        <p14:creationId xmlns:p14="http://schemas.microsoft.com/office/powerpoint/2010/main" val="383027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E61F402-3445-458A-9A2B-D28FD2883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73C096-95AE-4644-B76C-1DF1B667D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7A91835-418B-4867-87D7-1376A57F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5B511A1-E0EC-49FE-8068-9DA29CD0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A61BC5F-ADA4-4DBA-9C6B-E17E0B82E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CE6F7D2-ACED-47D2-BEFD-FB26F7537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56458859-65AF-47F9-A220-8C58E297A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pl-PL" sz="2800" dirty="0">
                <a:solidFill>
                  <a:srgbClr val="262626"/>
                </a:solidFill>
              </a:rPr>
              <a:t> </a:t>
            </a:r>
            <a:endParaRPr lang="pl-PL" sz="2800" b="1" dirty="0">
              <a:solidFill>
                <a:srgbClr val="262626"/>
              </a:solidFill>
            </a:endParaRPr>
          </a:p>
        </p:txBody>
      </p:sp>
      <p:cxnSp>
        <p:nvCxnSpPr>
          <p:cNvPr id="27" name="Straight Connector 18">
            <a:extLst>
              <a:ext uri="{FF2B5EF4-FFF2-40B4-BE49-F238E27FC236}">
                <a16:creationId xmlns:a16="http://schemas.microsoft.com/office/drawing/2014/main" id="{2BE880E9-2B86-4CDB-B5B7-308745CDD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41F515B-A9AD-4EA0-A4C4-0480B57EB8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065215" y="988559"/>
            <a:ext cx="3660775" cy="1143992"/>
          </a:xfrm>
          <a:prstGeom prst="rect">
            <a:avLst/>
          </a:prstGeom>
        </p:spPr>
      </p:pic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092DE40F-76FB-4073-892A-88BFBBD765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8668" y="1377949"/>
            <a:ext cx="5469466" cy="4102099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874CE0ED-D8AA-4E13-96D3-11A7EC5665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6215" y="2511510"/>
            <a:ext cx="3049585" cy="304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57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0128C8B-5297-435E-B1B7-F42C87859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905523"/>
            <a:ext cx="2835464" cy="50769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b="1" dirty="0">
                <a:solidFill>
                  <a:srgbClr val="262626"/>
                </a:solidFill>
              </a:rPr>
              <a:t>Doroczne święto organizowane przez UNESCO </a:t>
            </a:r>
          </a:p>
          <a:p>
            <a:pPr marL="0" indent="0" algn="ctr">
              <a:buNone/>
            </a:pPr>
            <a:r>
              <a:rPr lang="pl-PL" sz="2800" dirty="0">
                <a:solidFill>
                  <a:srgbClr val="262626"/>
                </a:solidFill>
              </a:rPr>
              <a:t>w celu promocji czytelnictwa, edytorstwa i ochrony własności intelektualnej za pomocą praw autorskich. </a:t>
            </a:r>
            <a:endParaRPr lang="en-US" sz="2800" dirty="0">
              <a:solidFill>
                <a:srgbClr val="262626"/>
              </a:solidFill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 descr="Obraz zawierający tekst, znak, ruch uliczny, siedzi&#10;&#10;Opis wygenerowany automatycznie">
            <a:extLst>
              <a:ext uri="{FF2B5EF4-FFF2-40B4-BE49-F238E27FC236}">
                <a16:creationId xmlns:a16="http://schemas.microsoft.com/office/drawing/2014/main" id="{A6393EA7-3194-4352-9A3D-DE7C5044B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056" y="609602"/>
            <a:ext cx="5587749" cy="55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88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4DC5E4A5-1347-4F9C-9D81-AB106D3B2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9891" y="665688"/>
            <a:ext cx="4460921" cy="3755391"/>
          </a:xfrm>
        </p:spPr>
        <p:txBody>
          <a:bodyPr>
            <a:normAutofit/>
          </a:bodyPr>
          <a:lstStyle/>
          <a:p>
            <a:r>
              <a:rPr lang="pl-PL" dirty="0"/>
              <a:t>Pomysł organizacji święta </a:t>
            </a:r>
            <a:br>
              <a:rPr lang="pl-PL" dirty="0"/>
            </a:br>
            <a:br>
              <a:rPr lang="pl-PL" dirty="0"/>
            </a:br>
            <a:r>
              <a:rPr lang="pl-PL" dirty="0">
                <a:solidFill>
                  <a:srgbClr val="FF0000"/>
                </a:solidFill>
              </a:rPr>
              <a:t>zrodził się 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w Katalonii.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Obraz zawierający woda, zewnętrzne, przyroda, trawa&#10;&#10;Opis wygenerowany automatycznie">
            <a:extLst>
              <a:ext uri="{FF2B5EF4-FFF2-40B4-BE49-F238E27FC236}">
                <a16:creationId xmlns:a16="http://schemas.microsoft.com/office/drawing/2014/main" id="{B0C6120D-7149-4690-A3BC-5CB10F2F0D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87" r="-2" b="-2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092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C872FD-1CA6-426E-9341-34519FDDF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470" y="1278389"/>
            <a:ext cx="3530126" cy="50261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endParaRPr lang="pl-PL" sz="1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pl-PL" sz="2000" b="1" dirty="0"/>
              <a:t>Pomysłodawcą święta książki</a:t>
            </a:r>
          </a:p>
          <a:p>
            <a:pPr marL="0" indent="0" algn="ctr">
              <a:lnSpc>
                <a:spcPct val="90000"/>
              </a:lnSpc>
              <a:buNone/>
            </a:pPr>
            <a:endParaRPr lang="pl-PL" sz="2000" b="1" dirty="0"/>
          </a:p>
          <a:p>
            <a:pPr marL="0" indent="0" algn="ctr">
              <a:lnSpc>
                <a:spcPct val="90000"/>
              </a:lnSpc>
              <a:buNone/>
            </a:pPr>
            <a:endParaRPr lang="pl-PL" sz="1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pl-PL" sz="1800" dirty="0"/>
              <a:t> był wydawca z Walencji (1926 r.)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pl-PL" sz="3600" dirty="0">
                <a:solidFill>
                  <a:srgbClr val="FF0000"/>
                </a:solidFill>
              </a:rPr>
              <a:t>Vicente </a:t>
            </a:r>
            <a:r>
              <a:rPr lang="pl-PL" sz="3600" dirty="0" err="1">
                <a:solidFill>
                  <a:srgbClr val="FF0000"/>
                </a:solidFill>
              </a:rPr>
              <a:t>Clavel</a:t>
            </a:r>
            <a:r>
              <a:rPr lang="pl-PL" sz="3600" dirty="0">
                <a:solidFill>
                  <a:srgbClr val="FF0000"/>
                </a:solidFill>
              </a:rPr>
              <a:t> </a:t>
            </a:r>
            <a:r>
              <a:rPr lang="pl-PL" sz="3600" dirty="0" err="1">
                <a:solidFill>
                  <a:srgbClr val="FF0000"/>
                </a:solidFill>
              </a:rPr>
              <a:t>Andrés</a:t>
            </a:r>
            <a:r>
              <a:rPr lang="pl-PL" sz="36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496E275-7604-49CE-BD07-568E09AD79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659" y="1622542"/>
            <a:ext cx="3612915" cy="361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07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689EC8-22BC-4639-B4DC-FD367E597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1" y="706876"/>
            <a:ext cx="2835464" cy="125486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000" dirty="0">
                <a:solidFill>
                  <a:srgbClr val="262626"/>
                </a:solidFill>
              </a:rPr>
              <a:t>La </a:t>
            </a:r>
            <a:r>
              <a:rPr lang="pl-PL" sz="2000" dirty="0" err="1">
                <a:solidFill>
                  <a:srgbClr val="262626"/>
                </a:solidFill>
              </a:rPr>
              <a:t>Diada</a:t>
            </a:r>
            <a:r>
              <a:rPr lang="pl-PL" sz="2000" dirty="0">
                <a:solidFill>
                  <a:srgbClr val="262626"/>
                </a:solidFill>
              </a:rPr>
              <a:t> </a:t>
            </a:r>
            <a:r>
              <a:rPr lang="pl-PL" sz="2000" dirty="0" err="1">
                <a:solidFill>
                  <a:srgbClr val="262626"/>
                </a:solidFill>
              </a:rPr>
              <a:t>deSant</a:t>
            </a:r>
            <a:r>
              <a:rPr lang="pl-PL" sz="2000" dirty="0">
                <a:solidFill>
                  <a:srgbClr val="262626"/>
                </a:solidFill>
              </a:rPr>
              <a:t> </a:t>
            </a:r>
            <a:r>
              <a:rPr lang="pl-PL" sz="2000" dirty="0" err="1">
                <a:solidFill>
                  <a:srgbClr val="262626"/>
                </a:solidFill>
              </a:rPr>
              <a:t>Jordi</a:t>
            </a:r>
            <a:br>
              <a:rPr lang="pl-PL" sz="2000" dirty="0">
                <a:solidFill>
                  <a:srgbClr val="262626"/>
                </a:solidFill>
              </a:rPr>
            </a:br>
            <a:r>
              <a:rPr lang="pl-PL" sz="2000" dirty="0">
                <a:solidFill>
                  <a:srgbClr val="262626"/>
                </a:solidFill>
              </a:rPr>
              <a:t>/Dzień świętego Jerzego/</a:t>
            </a:r>
            <a:br>
              <a:rPr lang="pl-PL" sz="2000" dirty="0">
                <a:solidFill>
                  <a:srgbClr val="262626"/>
                </a:solidFill>
              </a:rPr>
            </a:br>
            <a:endParaRPr lang="pl-PL" sz="2000" dirty="0">
              <a:solidFill>
                <a:srgbClr val="262626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1B7F93-50FA-4B91-AF87-926A901A4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227635"/>
            <a:ext cx="3119076" cy="375487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pl-PL" sz="1600" dirty="0">
                <a:solidFill>
                  <a:srgbClr val="FF0000"/>
                </a:solidFill>
              </a:rPr>
              <a:t>W Katalonii jest ten dzień również świętem zakochanych.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pl-PL" sz="1600" dirty="0">
                <a:solidFill>
                  <a:srgbClr val="262626"/>
                </a:solidFill>
              </a:rPr>
              <a:t>Osoby darzące się miłością obdarowują swoich ukochanych czy przyjaciół tylko dwojakiego rodzaju prezentami:</a:t>
            </a:r>
          </a:p>
          <a:p>
            <a:pPr>
              <a:lnSpc>
                <a:spcPct val="90000"/>
              </a:lnSpc>
            </a:pPr>
            <a:r>
              <a:rPr lang="pl-PL" sz="1600" dirty="0">
                <a:solidFill>
                  <a:srgbClr val="262626"/>
                </a:solidFill>
              </a:rPr>
              <a:t>mężczyźni ofiarują kobietom czerwone róże - symbol smoczych kropel krwi,</a:t>
            </a:r>
          </a:p>
          <a:p>
            <a:pPr>
              <a:lnSpc>
                <a:spcPct val="90000"/>
              </a:lnSpc>
            </a:pPr>
            <a:r>
              <a:rPr lang="pl-PL" sz="1600" dirty="0">
                <a:solidFill>
                  <a:srgbClr val="262626"/>
                </a:solidFill>
              </a:rPr>
              <a:t>kobiety mężczyznom odwdzięczają się książkami - czyli czymś, co zostaje na zawsze.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92A8BB1-4154-4C08-BA68-D886A8376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910" y="1276785"/>
            <a:ext cx="6098041" cy="425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60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D56E41F-B8E0-4D18-B554-FD40260D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DB31E17-E562-4F82-98D0-858C8412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8BF3B07-5EF6-4E5B-834E-C1398DB60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DDA1859-D108-4C60-B38B-C85485AB3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498EA77-084B-43CC-B94D-566F1D8E1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9B16D3F-47E8-419E-9C4E-ED6FC918F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3E937B9-07EE-456A-A31C-41A8866E2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AC85A23-F1C8-4927-8541-2F9DC89405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4249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D2308B7-2829-44DD-B213-27EEBDED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6AC2DD-EC48-4C43-A88B-746186D32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>
                <a:solidFill>
                  <a:srgbClr val="262626"/>
                </a:solidFill>
              </a:rPr>
              <a:t>Dzień ten po raz pierwszy obchodzono </a:t>
            </a:r>
          </a:p>
          <a:p>
            <a:pPr marL="0" indent="0" algn="ctr">
              <a:buNone/>
            </a:pPr>
            <a:r>
              <a:rPr lang="pl-PL" b="1" dirty="0">
                <a:solidFill>
                  <a:srgbClr val="262626"/>
                </a:solidFill>
              </a:rPr>
              <a:t>w 1995 roku.</a:t>
            </a:r>
          </a:p>
        </p:txBody>
      </p:sp>
    </p:spTree>
    <p:extLst>
      <p:ext uri="{BB962C8B-B14F-4D97-AF65-F5344CB8AC3E}">
        <p14:creationId xmlns:p14="http://schemas.microsoft.com/office/powerpoint/2010/main" val="2503969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FDBD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 descr="Obraz zawierający tekst&#10;&#10;Opis wygenerowany automatycznie">
            <a:extLst>
              <a:ext uri="{FF2B5EF4-FFF2-40B4-BE49-F238E27FC236}">
                <a16:creationId xmlns:a16="http://schemas.microsoft.com/office/drawing/2014/main" id="{4B8FB152-1B0C-4883-8CE5-48CEEEB5F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881" y="643467"/>
            <a:ext cx="1776281" cy="247565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FDBD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Obraz zawierający tekst, mapa&#10;&#10;Opis wygenerowany automatycznie">
            <a:extLst>
              <a:ext uri="{FF2B5EF4-FFF2-40B4-BE49-F238E27FC236}">
                <a16:creationId xmlns:a16="http://schemas.microsoft.com/office/drawing/2014/main" id="{BEBED6FE-558F-4F02-819D-FC4A7A5F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921" y="3748194"/>
            <a:ext cx="2008200" cy="247163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4C99232E-4B90-4A73-AC67-248BCA642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005" y="650497"/>
            <a:ext cx="392760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67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3CAD2196-8B73-4D2A-845F-A7AEAF6A7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 dirty="0">
                <a:solidFill>
                  <a:srgbClr val="FF0000"/>
                </a:solidFill>
              </a:rPr>
              <a:t>Światowy Dzień Książki i Praw Autorskich obchodzony jest </a:t>
            </a:r>
            <a:br>
              <a:rPr lang="pl-PL" sz="2800" dirty="0">
                <a:solidFill>
                  <a:srgbClr val="FF0000"/>
                </a:solidFill>
              </a:rPr>
            </a:br>
            <a:r>
              <a:rPr lang="pl-PL" sz="2800" dirty="0">
                <a:solidFill>
                  <a:srgbClr val="FF0000"/>
                </a:solidFill>
              </a:rPr>
              <a:t>23 kwietnia.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zdjęcie, znak, malowanie, siedzi&#10;&#10;Opis wygenerowany automatycznie">
            <a:extLst>
              <a:ext uri="{FF2B5EF4-FFF2-40B4-BE49-F238E27FC236}">
                <a16:creationId xmlns:a16="http://schemas.microsoft.com/office/drawing/2014/main" id="{0A48A3A7-1BD9-405E-9B34-39BFCBDF7B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900" r="3" b="18450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7587F2-4B09-4552-9606-88326F8F7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pl-PL" dirty="0"/>
              <a:t>Data ta wybrana została jako symboliczna dla literatury światowej. W tym dniu w roku 1616 zmarli </a:t>
            </a:r>
            <a:r>
              <a:rPr lang="pl-PL" b="1" dirty="0"/>
              <a:t>Miguel de Cervantes, William Szekspir </a:t>
            </a:r>
            <a:r>
              <a:rPr lang="pl-PL" dirty="0"/>
              <a:t>i historyk peruwiański </a:t>
            </a:r>
            <a:r>
              <a:rPr lang="pl-PL" b="1" dirty="0" err="1"/>
              <a:t>Inca</a:t>
            </a:r>
            <a:r>
              <a:rPr lang="pl-PL" b="1" dirty="0"/>
              <a:t> </a:t>
            </a:r>
            <a:r>
              <a:rPr lang="pl-PL" b="1" dirty="0" err="1"/>
              <a:t>Garcilaso</a:t>
            </a:r>
            <a:r>
              <a:rPr lang="pl-PL" b="1" dirty="0"/>
              <a:t> de la Vega </a:t>
            </a:r>
            <a:r>
              <a:rPr lang="pl-PL" dirty="0"/>
              <a:t>(przy czym datę śmierci Szekspira podaje się według kalendarza juliańskiego, a pozostałych dwóch – według gregoriańskiego). </a:t>
            </a:r>
          </a:p>
        </p:txBody>
      </p:sp>
    </p:spTree>
    <p:extLst>
      <p:ext uri="{BB962C8B-B14F-4D97-AF65-F5344CB8AC3E}">
        <p14:creationId xmlns:p14="http://schemas.microsoft.com/office/powerpoint/2010/main" val="2014737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3CAD2196-8B73-4D2A-845F-A7AEAF6A7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 dirty="0">
                <a:solidFill>
                  <a:srgbClr val="FF0000"/>
                </a:solidFill>
              </a:rPr>
              <a:t>Światowy Dzień Książki i Praw Autorskich 23 kwietnia.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Obraz zawierający nóż&#10;&#10;Opis wygenerowany automatycznie">
            <a:extLst>
              <a:ext uri="{FF2B5EF4-FFF2-40B4-BE49-F238E27FC236}">
                <a16:creationId xmlns:a16="http://schemas.microsoft.com/office/drawing/2014/main" id="{1D71FFB7-002E-473D-93E6-ADA5987021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230" r="2680" b="1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7587F2-4B09-4552-9606-88326F8F7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/>
              <a:t>Na ten sam dzień przypada również rocznica urodzin lub śmierci innych wybitnych pisarzy, np. </a:t>
            </a:r>
            <a:r>
              <a:rPr lang="pl-PL" b="1" dirty="0"/>
              <a:t>Maurice’a Druona, Halldóra Laxnessa, Vladimira Nabokova, </a:t>
            </a:r>
            <a:r>
              <a:rPr lang="pl-PL" b="1" dirty="0" err="1"/>
              <a:t>Josepa</a:t>
            </a:r>
            <a:r>
              <a:rPr lang="pl-PL" b="1" dirty="0"/>
              <a:t> </a:t>
            </a:r>
            <a:r>
              <a:rPr lang="pl-PL" b="1" dirty="0" err="1"/>
              <a:t>Pla</a:t>
            </a:r>
            <a:r>
              <a:rPr lang="pl-PL" b="1" dirty="0"/>
              <a:t> i Manuela </a:t>
            </a:r>
            <a:r>
              <a:rPr lang="pl-PL" b="1" dirty="0" err="1"/>
              <a:t>Mejía</a:t>
            </a:r>
            <a:r>
              <a:rPr lang="pl-PL" b="1" dirty="0"/>
              <a:t> </a:t>
            </a:r>
            <a:r>
              <a:rPr lang="pl-PL" b="1" dirty="0" err="1"/>
              <a:t>Vallejo</a:t>
            </a:r>
            <a:r>
              <a:rPr lang="pl-PL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18161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464</Words>
  <Application>Microsoft Office PowerPoint</Application>
  <PresentationFormat>Panoramiczny</PresentationFormat>
  <Paragraphs>45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Organiczny</vt:lpstr>
      <vt:lpstr>Światowy Dzień Książki i Praw Autorskich</vt:lpstr>
      <vt:lpstr>Prezentacja programu PowerPoint</vt:lpstr>
      <vt:lpstr>Pomysł organizacji święta   zrodził się  w Katalonii. </vt:lpstr>
      <vt:lpstr>Prezentacja programu PowerPoint</vt:lpstr>
      <vt:lpstr>La Diada deSant Jordi /Dzień świętego Jerzego/ </vt:lpstr>
      <vt:lpstr>Prezentacja programu PowerPoint</vt:lpstr>
      <vt:lpstr>Prezentacja programu PowerPoint</vt:lpstr>
      <vt:lpstr>Światowy Dzień Książki i Praw Autorskich obchodzony jest  23 kwietnia. </vt:lpstr>
      <vt:lpstr>Światowy Dzień Książki i Praw Autorskich 23 kwietnia. </vt:lpstr>
      <vt:lpstr>Światowa Stolica Książki</vt:lpstr>
      <vt:lpstr>Prezentacja programu PowerPoint</vt:lpstr>
      <vt:lpstr>Światowy Hymn Książki </vt:lpstr>
      <vt:lpstr>10 POWODÓW, DLA KTÓRYCH WARTO CZYTAĆ KSIĄŻKI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Światowy Dzień Książki i Praw Autorskich</dc:title>
  <dc:creator>Asus</dc:creator>
  <cp:lastModifiedBy>Asus</cp:lastModifiedBy>
  <cp:revision>4</cp:revision>
  <dcterms:created xsi:type="dcterms:W3CDTF">2020-04-04T16:12:27Z</dcterms:created>
  <dcterms:modified xsi:type="dcterms:W3CDTF">2020-04-21T17:49:49Z</dcterms:modified>
</cp:coreProperties>
</file>