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9" r:id="rId2"/>
    <p:sldId id="280" r:id="rId3"/>
    <p:sldId id="259" r:id="rId4"/>
    <p:sldId id="260" r:id="rId5"/>
    <p:sldId id="256" r:id="rId6"/>
    <p:sldId id="257" r:id="rId7"/>
    <p:sldId id="258" r:id="rId8"/>
    <p:sldId id="269" r:id="rId9"/>
    <p:sldId id="270" r:id="rId10"/>
    <p:sldId id="271" r:id="rId11"/>
    <p:sldId id="266" r:id="rId12"/>
    <p:sldId id="267" r:id="rId13"/>
    <p:sldId id="268" r:id="rId14"/>
    <p:sldId id="272" r:id="rId15"/>
    <p:sldId id="273" r:id="rId16"/>
    <p:sldId id="274" r:id="rId17"/>
    <p:sldId id="275" r:id="rId18"/>
    <p:sldId id="276" r:id="rId19"/>
    <p:sldId id="277" r:id="rId20"/>
    <p:sldId id="278" r:id="rId21"/>
    <p:sldId id="262" r:id="rId22"/>
    <p:sldId id="263" r:id="rId23"/>
    <p:sldId id="264" r:id="rId24"/>
    <p:sldId id="265" r:id="rId25"/>
  </p:sldIdLst>
  <p:sldSz cx="6858000" cy="9144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22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sk-SK" smtClean="0"/>
              <a:t>Upravte štýly predlohy textu</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k-SK" smtClean="0"/>
              <a:t>Kliknutím upravte štýl predlohy podnadpisov</a:t>
            </a:r>
            <a:endParaRPr lang="en-US" dirty="0"/>
          </a:p>
        </p:txBody>
      </p:sp>
      <p:sp>
        <p:nvSpPr>
          <p:cNvPr id="4" name="Date Placeholder 3"/>
          <p:cNvSpPr>
            <a:spLocks noGrp="1"/>
          </p:cNvSpPr>
          <p:nvPr>
            <p:ph type="dt" sz="half" idx="10"/>
          </p:nvPr>
        </p:nvSpPr>
        <p:spPr/>
        <p:txBody>
          <a:bodyPr/>
          <a:lstStyle/>
          <a:p>
            <a:fld id="{B736AF7E-3844-496C-B7F8-091E7D6B8C24}" type="datetimeFigureOut">
              <a:rPr lang="sk-SK" smtClean="0"/>
              <a:t>14. 12. 2020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268994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736AF7E-3844-496C-B7F8-091E7D6B8C24}" type="datetimeFigureOut">
              <a:rPr lang="sk-SK" smtClean="0"/>
              <a:t>14. 12. 2020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294231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736AF7E-3844-496C-B7F8-091E7D6B8C24}" type="datetimeFigureOut">
              <a:rPr lang="sk-SK" smtClean="0"/>
              <a:t>14. 12. 2020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196543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736AF7E-3844-496C-B7F8-091E7D6B8C24}" type="datetimeFigureOut">
              <a:rPr lang="sk-SK" smtClean="0"/>
              <a:t>14. 12. 2020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3846304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sk-SK" smtClean="0"/>
              <a:t>Upravte štýly predlohy textu</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B736AF7E-3844-496C-B7F8-091E7D6B8C24}" type="datetimeFigureOut">
              <a:rPr lang="sk-SK" smtClean="0"/>
              <a:t>14. 12. 2020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284519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B736AF7E-3844-496C-B7F8-091E7D6B8C24}" type="datetimeFigureOut">
              <a:rPr lang="sk-SK" smtClean="0"/>
              <a:t>14. 12. 2020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395367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k-SK" smtClean="0"/>
              <a:t>Upraviť štýly predlohy textu</a:t>
            </a:r>
          </a:p>
        </p:txBody>
      </p:sp>
      <p:sp>
        <p:nvSpPr>
          <p:cNvPr id="4" name="Content Placeholder 3"/>
          <p:cNvSpPr>
            <a:spLocks noGrp="1"/>
          </p:cNvSpPr>
          <p:nvPr>
            <p:ph sz="half" idx="2"/>
          </p:nvPr>
        </p:nvSpPr>
        <p:spPr>
          <a:xfrm>
            <a:off x="472381" y="3340100"/>
            <a:ext cx="2901255" cy="4912784"/>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k-SK" smtClean="0"/>
              <a:t>Upraviť štýly predlohy textu</a:t>
            </a:r>
          </a:p>
        </p:txBody>
      </p:sp>
      <p:sp>
        <p:nvSpPr>
          <p:cNvPr id="6" name="Content Placeholder 5"/>
          <p:cNvSpPr>
            <a:spLocks noGrp="1"/>
          </p:cNvSpPr>
          <p:nvPr>
            <p:ph sz="quarter" idx="4"/>
          </p:nvPr>
        </p:nvSpPr>
        <p:spPr>
          <a:xfrm>
            <a:off x="3471863" y="3340100"/>
            <a:ext cx="2915543" cy="4912784"/>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B736AF7E-3844-496C-B7F8-091E7D6B8C24}" type="datetimeFigureOut">
              <a:rPr lang="sk-SK" smtClean="0"/>
              <a:t>14. 12. 2020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394161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B736AF7E-3844-496C-B7F8-091E7D6B8C24}" type="datetimeFigureOut">
              <a:rPr lang="sk-SK" smtClean="0"/>
              <a:t>14. 12. 2020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396222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6AF7E-3844-496C-B7F8-091E7D6B8C24}" type="datetimeFigureOut">
              <a:rPr lang="sk-SK" smtClean="0"/>
              <a:t>14. 12. 2020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275746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sk-SK" smtClean="0"/>
              <a:t>Upravte štýly predlohy textu</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B736AF7E-3844-496C-B7F8-091E7D6B8C24}" type="datetimeFigureOut">
              <a:rPr lang="sk-SK" smtClean="0"/>
              <a:t>14. 12. 2020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134981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B736AF7E-3844-496C-B7F8-091E7D6B8C24}" type="datetimeFigureOut">
              <a:rPr lang="sk-SK" smtClean="0"/>
              <a:t>14. 12. 2020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ABB9C4E-3E12-4277-94E8-13CDEB40F744}" type="slidenum">
              <a:rPr lang="sk-SK" smtClean="0"/>
              <a:t>‹#›</a:t>
            </a:fld>
            <a:endParaRPr lang="sk-SK"/>
          </a:p>
        </p:txBody>
      </p:sp>
    </p:spTree>
    <p:extLst>
      <p:ext uri="{BB962C8B-B14F-4D97-AF65-F5344CB8AC3E}">
        <p14:creationId xmlns:p14="http://schemas.microsoft.com/office/powerpoint/2010/main" val="335693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736AF7E-3844-496C-B7F8-091E7D6B8C24}" type="datetimeFigureOut">
              <a:rPr lang="sk-SK" smtClean="0"/>
              <a:t>14. 12. 2020</a:t>
            </a:fld>
            <a:endParaRPr lang="sk-SK"/>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AABB9C4E-3E12-4277-94E8-13CDEB40F744}" type="slidenum">
              <a:rPr lang="sk-SK" smtClean="0"/>
              <a:t>‹#›</a:t>
            </a:fld>
            <a:endParaRPr lang="sk-SK"/>
          </a:p>
        </p:txBody>
      </p:sp>
    </p:spTree>
    <p:extLst>
      <p:ext uri="{BB962C8B-B14F-4D97-AF65-F5344CB8AC3E}">
        <p14:creationId xmlns:p14="http://schemas.microsoft.com/office/powerpoint/2010/main" val="1581025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965"/>
            <a:ext cx="6736467" cy="1021726"/>
          </a:xfrm>
          <a:prstGeom prst="rect">
            <a:avLst/>
          </a:prstGeom>
        </p:spPr>
      </p:pic>
      <p:sp>
        <p:nvSpPr>
          <p:cNvPr id="11" name="Obdĺžnik 10"/>
          <p:cNvSpPr/>
          <p:nvPr/>
        </p:nvSpPr>
        <p:spPr>
          <a:xfrm>
            <a:off x="459550" y="1127691"/>
            <a:ext cx="5817363" cy="923330"/>
          </a:xfrm>
          <a:prstGeom prst="rect">
            <a:avLst/>
          </a:prstGeom>
          <a:noFill/>
        </p:spPr>
        <p:txBody>
          <a:bodyPr wrap="none" lIns="91440" tIns="45720" rIns="91440" bIns="45720">
            <a:spAutoFit/>
          </a:bodyPr>
          <a:lstStyle/>
          <a:p>
            <a:pPr algn="ctr"/>
            <a:r>
              <a:rPr lang="sk-SK" sz="5400" dirty="0" smtClean="0">
                <a:ln w="0">
                  <a:solidFill>
                    <a:srgbClr val="FF0000"/>
                  </a:solidFill>
                </a:ln>
                <a:effectLst>
                  <a:glow rad="228600">
                    <a:schemeClr val="accent3">
                      <a:satMod val="175000"/>
                      <a:alpha val="40000"/>
                    </a:schemeClr>
                  </a:glow>
                  <a:outerShdw blurRad="38100" dist="19050" dir="2700000" algn="tl" rotWithShape="0">
                    <a:schemeClr val="dk1">
                      <a:alpha val="40000"/>
                    </a:schemeClr>
                  </a:outerShdw>
                </a:effectLst>
              </a:rPr>
              <a:t>Štefánikov </a:t>
            </a:r>
            <a:r>
              <a:rPr lang="sk-SK" sz="5400" dirty="0" err="1" smtClean="0">
                <a:ln w="0">
                  <a:solidFill>
                    <a:srgbClr val="FF0000"/>
                  </a:solidFill>
                </a:ln>
                <a:effectLst>
                  <a:glow rad="228600">
                    <a:schemeClr val="accent3">
                      <a:satMod val="175000"/>
                      <a:alpha val="40000"/>
                    </a:schemeClr>
                  </a:glow>
                  <a:outerShdw blurRad="38100" dist="19050" dir="2700000" algn="tl" rotWithShape="0">
                    <a:schemeClr val="dk1">
                      <a:alpha val="40000"/>
                    </a:schemeClr>
                  </a:outerShdw>
                </a:effectLst>
              </a:rPr>
              <a:t>Belianko</a:t>
            </a:r>
            <a:endParaRPr lang="sk-SK" sz="5400" dirty="0">
              <a:ln w="0">
                <a:solidFill>
                  <a:srgbClr val="FF0000"/>
                </a:solidFill>
              </a:ln>
              <a:effectLst>
                <a:glow rad="228600">
                  <a:schemeClr val="accent3">
                    <a:satMod val="175000"/>
                    <a:alpha val="40000"/>
                  </a:schemeClr>
                </a:glow>
                <a:outerShdw blurRad="38100" dist="19050" dir="2700000" algn="tl" rotWithShape="0">
                  <a:schemeClr val="dk1">
                    <a:alpha val="40000"/>
                  </a:schemeClr>
                </a:outerShdw>
              </a:effectLst>
            </a:endParaRPr>
          </a:p>
        </p:txBody>
      </p:sp>
      <p:sp>
        <p:nvSpPr>
          <p:cNvPr id="12" name="BlokTextu 11"/>
          <p:cNvSpPr txBox="1"/>
          <p:nvPr/>
        </p:nvSpPr>
        <p:spPr>
          <a:xfrm>
            <a:off x="266215" y="2614027"/>
            <a:ext cx="6204031" cy="6247864"/>
          </a:xfrm>
          <a:prstGeom prst="rect">
            <a:avLst/>
          </a:prstGeom>
          <a:noFill/>
        </p:spPr>
        <p:txBody>
          <a:bodyPr wrap="square" rtlCol="0">
            <a:spAutoFit/>
          </a:bodyPr>
          <a:lstStyle/>
          <a:p>
            <a:pPr algn="just"/>
            <a:r>
              <a:rPr lang="sk-SK" sz="2000" b="1" dirty="0">
                <a:latin typeface="Times New Roman" panose="02020603050405020304" pitchFamily="18" charset="0"/>
                <a:cs typeface="Times New Roman" panose="02020603050405020304" pitchFamily="18" charset="0"/>
              </a:rPr>
              <a:t>Milí žiaci, milí naši čitatelia,</a:t>
            </a:r>
            <a:endParaRPr lang="sk-SK" sz="2000" dirty="0">
              <a:latin typeface="Times New Roman" panose="02020603050405020304" pitchFamily="18" charset="0"/>
              <a:cs typeface="Times New Roman" panose="02020603050405020304" pitchFamily="18" charset="0"/>
            </a:endParaRPr>
          </a:p>
          <a:p>
            <a:pPr algn="just"/>
            <a:r>
              <a:rPr lang="sk-SK" sz="2000" b="1" dirty="0">
                <a:latin typeface="Times New Roman" panose="02020603050405020304" pitchFamily="18" charset="0"/>
                <a:cs typeface="Times New Roman" panose="02020603050405020304" pitchFamily="18" charset="0"/>
              </a:rPr>
              <a:t>	</a:t>
            </a:r>
            <a:r>
              <a:rPr lang="sk-SK" sz="2000" dirty="0">
                <a:latin typeface="Times New Roman" panose="02020603050405020304" pitchFamily="18" charset="0"/>
                <a:cs typeface="Times New Roman" panose="02020603050405020304" pitchFamily="18" charset="0"/>
              </a:rPr>
              <a:t>v školskom roku 2020/2021 sa Vám opäť prihovárame prostredníctvom nášho milého časopisu Štefánikov </a:t>
            </a:r>
            <a:r>
              <a:rPr lang="sk-SK" sz="2000" dirty="0" err="1">
                <a:latin typeface="Times New Roman" panose="02020603050405020304" pitchFamily="18" charset="0"/>
                <a:cs typeface="Times New Roman" panose="02020603050405020304" pitchFamily="18" charset="0"/>
              </a:rPr>
              <a:t>Belianko</a:t>
            </a:r>
            <a:r>
              <a:rPr lang="sk-SK" sz="2000" dirty="0">
                <a:latin typeface="Times New Roman" panose="02020603050405020304" pitchFamily="18" charset="0"/>
                <a:cs typeface="Times New Roman" panose="02020603050405020304" pitchFamily="18" charset="0"/>
              </a:rPr>
              <a:t>. </a:t>
            </a:r>
          </a:p>
          <a:p>
            <a:pPr algn="just"/>
            <a:r>
              <a:rPr lang="sk-SK" sz="2000" dirty="0">
                <a:latin typeface="Times New Roman" panose="02020603050405020304" pitchFamily="18" charset="0"/>
                <a:cs typeface="Times New Roman" panose="02020603050405020304" pitchFamily="18" charset="0"/>
              </a:rPr>
              <a:t>	Po krásnom slnečnom lete a nádherných prázdninách plných nezabudnuteľných zážitkov a dobrodružstiev ste 2. septembra opäť zaklopali na bránu našej milovanej školy. </a:t>
            </a:r>
            <a:endParaRPr lang="sk-SK" sz="2000" dirty="0" smtClean="0">
              <a:latin typeface="Times New Roman" panose="02020603050405020304" pitchFamily="18" charset="0"/>
              <a:cs typeface="Times New Roman" panose="02020603050405020304" pitchFamily="18" charset="0"/>
            </a:endParaRPr>
          </a:p>
          <a:p>
            <a:pPr algn="just"/>
            <a:r>
              <a:rPr lang="sk-SK" sz="2000" dirty="0">
                <a:latin typeface="Times New Roman" panose="02020603050405020304" pitchFamily="18" charset="0"/>
                <a:cs typeface="Times New Roman" panose="02020603050405020304" pitchFamily="18" charset="0"/>
              </a:rPr>
              <a:t>	</a:t>
            </a:r>
            <a:r>
              <a:rPr lang="sk-SK" sz="2000" dirty="0" smtClean="0">
                <a:latin typeface="Times New Roman" panose="02020603050405020304" pitchFamily="18" charset="0"/>
                <a:cs typeface="Times New Roman" panose="02020603050405020304" pitchFamily="18" charset="0"/>
              </a:rPr>
              <a:t>Začal </a:t>
            </a:r>
            <a:r>
              <a:rPr lang="sk-SK" sz="2000" dirty="0">
                <a:latin typeface="Times New Roman" panose="02020603050405020304" pitchFamily="18" charset="0"/>
                <a:cs typeface="Times New Roman" panose="02020603050405020304" pitchFamily="18" charset="0"/>
              </a:rPr>
              <a:t>sa nový „netradičný“ školský rok a s ním aj nové radosti a povinnosti v školských laviciach.  Možno aj nové kamarátstva, aj keď doba, v ktorej sa momentálne nachádzame nie je vždy jednoduchá. Množstvo obmedzení, s ktorými sa stretávame nám zasahuje aj do našich každodenných povinnosti či radosti. Tento školský rok je pre každého z nás iný. Občas sa mnohí z nás cítia ako v klietke, v ktorej sa už nedokážu nadýchnuť. Na jednej strane túžime po slobode, no druhej strane si tu slobodu nechávame vziať „zakázať.“ Nerešpektovaním mnohých opatrení, ktoré sú spojené s </a:t>
            </a:r>
            <a:r>
              <a:rPr lang="sk-SK" sz="2000" dirty="0" err="1">
                <a:latin typeface="Times New Roman" panose="02020603050405020304" pitchFamily="18" charset="0"/>
                <a:cs typeface="Times New Roman" panose="02020603050405020304" pitchFamily="18" charset="0"/>
              </a:rPr>
              <a:t>koronavírusom</a:t>
            </a:r>
            <a:r>
              <a:rPr lang="sk-SK" sz="2000" dirty="0">
                <a:latin typeface="Times New Roman" panose="02020603050405020304" pitchFamily="18" charset="0"/>
                <a:cs typeface="Times New Roman" panose="02020603050405020304" pitchFamily="18" charset="0"/>
              </a:rPr>
              <a:t> sa nám mení náš bežný školský rok, na rok „obmedzení“. </a:t>
            </a:r>
          </a:p>
        </p:txBody>
      </p:sp>
      <p:sp>
        <p:nvSpPr>
          <p:cNvPr id="2" name="BlokTextu 1"/>
          <p:cNvSpPr txBox="1"/>
          <p:nvPr/>
        </p:nvSpPr>
        <p:spPr>
          <a:xfrm>
            <a:off x="277792" y="1967696"/>
            <a:ext cx="5683170" cy="646331"/>
          </a:xfrm>
          <a:prstGeom prst="rect">
            <a:avLst/>
          </a:prstGeom>
          <a:noFill/>
        </p:spPr>
        <p:txBody>
          <a:bodyPr wrap="square" rtlCol="0">
            <a:spAutoFit/>
          </a:bodyPr>
          <a:lstStyle/>
          <a:p>
            <a:r>
              <a:rPr lang="sk-SK" dirty="0" smtClean="0"/>
              <a:t>Ročník II.</a:t>
            </a:r>
          </a:p>
          <a:p>
            <a:r>
              <a:rPr lang="sk-SK" dirty="0" smtClean="0"/>
              <a:t>Číslo: 1.</a:t>
            </a:r>
            <a:endParaRPr lang="sk-SK" dirty="0"/>
          </a:p>
        </p:txBody>
      </p:sp>
    </p:spTree>
    <p:extLst>
      <p:ext uri="{BB962C8B-B14F-4D97-AF65-F5344CB8AC3E}">
        <p14:creationId xmlns:p14="http://schemas.microsoft.com/office/powerpoint/2010/main" val="1819115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358815" y="300942"/>
            <a:ext cx="6076709" cy="5940088"/>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 súčasnosti je 11. november aj dňom spomienky na bojovníkov 2. svetovej vojny, ktorá svojimi hrôzami prekonala všetky ostatné. Na Slovensku ide o bojovníkov a bojovníčky, ktorí sa postavili na odpor počas ťažkých bojov SNP v roku 1944. Títo statoční ľudia bojovali proti vstupu nemeckého vojska na územie slovenského štátu. Napriek neúspechu sa odvážni obyčajní ľudia postavili na stranu povstalcov, ktorých aktívne podporovali, čím prejavili veľkú statočnosť pri odpore proti slovenskej autoritatívnej vláde. Vždy majme na pamäti odvahu týchto ľudí, ktorí bojovali aj za našu slobodu, za naše práva. Nezabúdajme na nich. Nech sú pre nás vzorom. </a:t>
            </a:r>
          </a:p>
          <a:p>
            <a:endParaRPr lang="sk-SK" sz="2000" i="1" dirty="0" smtClean="0">
              <a:latin typeface="Times New Roman" panose="02020603050405020304" pitchFamily="18" charset="0"/>
              <a:cs typeface="Times New Roman" panose="02020603050405020304" pitchFamily="18" charset="0"/>
            </a:endParaRPr>
          </a:p>
          <a:p>
            <a:pPr algn="r"/>
            <a:r>
              <a:rPr lang="sk-SK" sz="2400" i="1" dirty="0" smtClean="0">
                <a:latin typeface="Times New Roman" panose="02020603050405020304" pitchFamily="18" charset="0"/>
                <a:cs typeface="Times New Roman" panose="02020603050405020304" pitchFamily="18" charset="0"/>
              </a:rPr>
              <a:t>"Násilie plodí ďalšie násilie a utrpenie, a preto musíme bojovať bez nenávisti a použitia sily.„ </a:t>
            </a:r>
            <a:r>
              <a:rPr lang="sk-SK" sz="2400" dirty="0" smtClean="0">
                <a:latin typeface="Times New Roman" panose="02020603050405020304" pitchFamily="18" charset="0"/>
                <a:cs typeface="Times New Roman" panose="02020603050405020304" pitchFamily="18" charset="0"/>
              </a:rPr>
              <a:t>Dalajláma</a:t>
            </a:r>
            <a:endParaRPr lang="sk-SK" sz="2400" dirty="0">
              <a:latin typeface="Times New Roman" panose="02020603050405020304" pitchFamily="18" charset="0"/>
              <a:cs typeface="Times New Roman" panose="02020603050405020304" pitchFamily="18" charset="0"/>
            </a:endParaRPr>
          </a:p>
          <a:p>
            <a:r>
              <a:rPr lang="sk-SK" sz="2400" dirty="0">
                <a:latin typeface="Times New Roman" panose="02020603050405020304" pitchFamily="18" charset="0"/>
                <a:cs typeface="Times New Roman" panose="02020603050405020304" pitchFamily="18" charset="0"/>
              </a:rPr>
              <a:t/>
            </a:r>
            <a:br>
              <a:rPr lang="sk-SK" sz="2400" dirty="0">
                <a:latin typeface="Times New Roman" panose="02020603050405020304" pitchFamily="18" charset="0"/>
                <a:cs typeface="Times New Roman" panose="02020603050405020304" pitchFamily="18" charset="0"/>
              </a:rPr>
            </a:br>
            <a:r>
              <a:rPr lang="sk-SK" sz="2400" dirty="0">
                <a:latin typeface="Times New Roman" panose="02020603050405020304" pitchFamily="18" charset="0"/>
                <a:cs typeface="Times New Roman" panose="02020603050405020304" pitchFamily="18" charset="0"/>
              </a:rPr>
              <a:t>                                                                                                                                    </a:t>
            </a:r>
            <a:endParaRPr lang="sk-SK" dirty="0"/>
          </a:p>
        </p:txBody>
      </p:sp>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15" y="5437998"/>
            <a:ext cx="6076709" cy="3515866"/>
          </a:xfrm>
          <a:prstGeom prst="rect">
            <a:avLst/>
          </a:prstGeom>
        </p:spPr>
      </p:pic>
    </p:spTree>
    <p:extLst>
      <p:ext uri="{BB962C8B-B14F-4D97-AF65-F5344CB8AC3E}">
        <p14:creationId xmlns:p14="http://schemas.microsoft.com/office/powerpoint/2010/main" val="2780864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rot="5400000">
            <a:off x="-1143002" y="1142999"/>
            <a:ext cx="9144003" cy="6858000"/>
          </a:xfrm>
          <a:prstGeom prst="rect">
            <a:avLst/>
          </a:prstGeom>
        </p:spPr>
      </p:pic>
      <p:sp>
        <p:nvSpPr>
          <p:cNvPr id="3" name="BlokTextu 2"/>
          <p:cNvSpPr txBox="1"/>
          <p:nvPr/>
        </p:nvSpPr>
        <p:spPr>
          <a:xfrm>
            <a:off x="489030" y="173622"/>
            <a:ext cx="5879938" cy="1600438"/>
          </a:xfrm>
          <a:prstGeom prst="rect">
            <a:avLst/>
          </a:prstGeom>
          <a:noFill/>
        </p:spPr>
        <p:txBody>
          <a:bodyPr wrap="square" rtlCol="0">
            <a:spAutoFit/>
          </a:bodyPr>
          <a:lstStyle/>
          <a:p>
            <a:pPr algn="ctr"/>
            <a:r>
              <a:rPr lang="sk-SK" sz="4000" dirty="0" smtClean="0">
                <a:latin typeface="Jokerman" panose="04090605060D06020702" pitchFamily="82" charset="0"/>
              </a:rPr>
              <a:t>Medzinárodný deň tolerancie 16.11.</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4" name="BlokTextu 3"/>
          <p:cNvSpPr txBox="1"/>
          <p:nvPr/>
        </p:nvSpPr>
        <p:spPr>
          <a:xfrm>
            <a:off x="358815" y="1574157"/>
            <a:ext cx="6010153" cy="2215991"/>
          </a:xfrm>
          <a:prstGeom prst="rect">
            <a:avLst/>
          </a:prstGeom>
          <a:noFill/>
        </p:spPr>
        <p:txBody>
          <a:bodyPr wrap="square" rtlCol="0">
            <a:spAutoFit/>
          </a:bodyPr>
          <a:lstStyle/>
          <a:p>
            <a:pPr algn="just"/>
            <a:r>
              <a:rPr lang="sk-SK" sz="2000" b="1" dirty="0">
                <a:latin typeface="Times New Roman" panose="02020603050405020304" pitchFamily="18" charset="0"/>
                <a:cs typeface="Times New Roman" panose="02020603050405020304" pitchFamily="18" charset="0"/>
              </a:rPr>
              <a:t>Hádate sa so svojimi súrodencami alebo spolužiakmi? Lezú vám často na nervy? Čo tak skúsiť byť tolerantní? Vieme vôbec význam slova tolerancia?</a:t>
            </a:r>
            <a:endParaRPr lang="sk-SK" sz="2000" dirty="0">
              <a:latin typeface="Times New Roman" panose="02020603050405020304" pitchFamily="18" charset="0"/>
              <a:cs typeface="Times New Roman" panose="02020603050405020304" pitchFamily="18" charset="0"/>
            </a:endParaRPr>
          </a:p>
          <a:p>
            <a:pPr algn="just"/>
            <a:r>
              <a:rPr lang="sk-SK" sz="2000" dirty="0">
                <a:latin typeface="Times New Roman" panose="02020603050405020304" pitchFamily="18" charset="0"/>
                <a:cs typeface="Times New Roman" panose="02020603050405020304" pitchFamily="18" charset="0"/>
              </a:rPr>
              <a:t>Tolerancia je znášanlivosť, základný princíp spolužitia. Tolerantný človek vyslovuje svoj názor, pritom však dáva priestor na vyjadrenie sa aj druhému.  </a:t>
            </a:r>
          </a:p>
          <a:p>
            <a:endParaRPr lang="sk-SK" dirty="0"/>
          </a:p>
        </p:txBody>
      </p:sp>
      <p:pic>
        <p:nvPicPr>
          <p:cNvPr id="6" name="Obrázok 5"/>
          <p:cNvPicPr>
            <a:picLocks noChangeAspect="1"/>
          </p:cNvPicPr>
          <p:nvPr/>
        </p:nvPicPr>
        <p:blipFill>
          <a:blip r:embed="rId3">
            <a:extLst>
              <a:ext uri="{BEBA8EAE-BF5A-486C-A8C5-ECC9F3942E4B}">
                <a14:imgProps xmlns:a14="http://schemas.microsoft.com/office/drawing/2010/main">
                  <a14:imgLayer r:embed="rId4">
                    <a14:imgEffect>
                      <a14:backgroundRemoval t="1585" b="99472" l="3077" r="97744">
                        <a14:foregroundMark x1="20821" y1="27817" x2="20821" y2="27817"/>
                        <a14:foregroundMark x1="20103" y1="7394" x2="20103" y2="7394"/>
                        <a14:foregroundMark x1="16923" y1="62148" x2="16923" y2="62148"/>
                      </a14:backgroundRemoval>
                    </a14:imgEffect>
                  </a14:imgLayer>
                </a14:imgProps>
              </a:ext>
              <a:ext uri="{28A0092B-C50C-407E-A947-70E740481C1C}">
                <a14:useLocalDpi xmlns:a14="http://schemas.microsoft.com/office/drawing/2010/main" val="0"/>
              </a:ext>
            </a:extLst>
          </a:blip>
          <a:stretch>
            <a:fillRect/>
          </a:stretch>
        </p:blipFill>
        <p:spPr>
          <a:xfrm>
            <a:off x="211961" y="3790148"/>
            <a:ext cx="6434076" cy="3748262"/>
          </a:xfrm>
          <a:prstGeom prst="rect">
            <a:avLst/>
          </a:prstGeom>
        </p:spPr>
      </p:pic>
    </p:spTree>
    <p:extLst>
      <p:ext uri="{BB962C8B-B14F-4D97-AF65-F5344CB8AC3E}">
        <p14:creationId xmlns:p14="http://schemas.microsoft.com/office/powerpoint/2010/main" val="957253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rot="5400000">
            <a:off x="-1143002" y="1142999"/>
            <a:ext cx="9144003" cy="6858000"/>
          </a:xfrm>
          <a:prstGeom prst="rect">
            <a:avLst/>
          </a:prstGeom>
        </p:spPr>
      </p:pic>
      <p:sp>
        <p:nvSpPr>
          <p:cNvPr id="3" name="BlokTextu 2"/>
          <p:cNvSpPr txBox="1"/>
          <p:nvPr/>
        </p:nvSpPr>
        <p:spPr>
          <a:xfrm>
            <a:off x="405114" y="300942"/>
            <a:ext cx="6007261" cy="3754874"/>
          </a:xfrm>
          <a:prstGeom prst="rect">
            <a:avLst/>
          </a:prstGeom>
          <a:noFill/>
        </p:spPr>
        <p:txBody>
          <a:bodyPr wrap="square" rtlCol="0">
            <a:spAutoFit/>
          </a:bodyPr>
          <a:lstStyle/>
          <a:p>
            <a:pPr lvl="0" algn="just"/>
            <a:r>
              <a:rPr lang="sk-SK" sz="2000" b="1" dirty="0" smtClean="0">
                <a:latin typeface="Times New Roman" panose="02020603050405020304" pitchFamily="18" charset="0"/>
                <a:cs typeface="Times New Roman" panose="02020603050405020304" pitchFamily="18" charset="0"/>
              </a:rPr>
              <a:t>1.) pasívna </a:t>
            </a:r>
            <a:r>
              <a:rPr lang="sk-SK" sz="2000" b="1" dirty="0">
                <a:latin typeface="Times New Roman" panose="02020603050405020304" pitchFamily="18" charset="0"/>
                <a:cs typeface="Times New Roman" panose="02020603050405020304" pitchFamily="18" charset="0"/>
              </a:rPr>
              <a:t>tolerancia</a:t>
            </a:r>
            <a:r>
              <a:rPr lang="sk-SK" sz="2000" dirty="0">
                <a:latin typeface="Times New Roman" panose="02020603050405020304" pitchFamily="18" charset="0"/>
                <a:cs typeface="Times New Roman" panose="02020603050405020304" pitchFamily="18" charset="0"/>
              </a:rPr>
              <a:t> = ľahostajnosť. Nazývame ju aj introvertná, egoistická.</a:t>
            </a:r>
          </a:p>
          <a:p>
            <a:pPr lvl="0" algn="just"/>
            <a:r>
              <a:rPr lang="sk-SK" sz="2000" b="1" dirty="0" smtClean="0">
                <a:latin typeface="Times New Roman" panose="02020603050405020304" pitchFamily="18" charset="0"/>
                <a:cs typeface="Times New Roman" panose="02020603050405020304" pitchFamily="18" charset="0"/>
              </a:rPr>
              <a:t>2.) pasívna </a:t>
            </a:r>
            <a:r>
              <a:rPr lang="sk-SK" sz="2000" b="1" dirty="0">
                <a:latin typeface="Times New Roman" panose="02020603050405020304" pitchFamily="18" charset="0"/>
                <a:cs typeface="Times New Roman" panose="02020603050405020304" pitchFamily="18" charset="0"/>
              </a:rPr>
              <a:t>tolerancia v zmysle</a:t>
            </a:r>
            <a:r>
              <a:rPr lang="sk-SK" sz="2000" dirty="0">
                <a:latin typeface="Times New Roman" panose="02020603050405020304" pitchFamily="18" charset="0"/>
                <a:cs typeface="Times New Roman" panose="02020603050405020304" pitchFamily="18" charset="0"/>
              </a:rPr>
              <a:t> </a:t>
            </a:r>
            <a:r>
              <a:rPr lang="sk-SK" sz="2000" b="1" dirty="0">
                <a:latin typeface="Times New Roman" panose="02020603050405020304" pitchFamily="18" charset="0"/>
                <a:cs typeface="Times New Roman" panose="02020603050405020304" pitchFamily="18" charset="0"/>
              </a:rPr>
              <a:t>„ži a nechaj žiť“</a:t>
            </a:r>
            <a:r>
              <a:rPr lang="sk-SK" sz="2000" dirty="0">
                <a:latin typeface="Times New Roman" panose="02020603050405020304" pitchFamily="18" charset="0"/>
                <a:cs typeface="Times New Roman" panose="02020603050405020304" pitchFamily="18" charset="0"/>
              </a:rPr>
              <a:t> – ja dám pokoj tebe, ty dáš mne, nezakladá sa na nijakom spolužití. </a:t>
            </a:r>
          </a:p>
          <a:p>
            <a:pPr lvl="0" algn="just"/>
            <a:r>
              <a:rPr lang="sk-SK" sz="2000" b="1" dirty="0" smtClean="0">
                <a:latin typeface="Times New Roman" panose="02020603050405020304" pitchFamily="18" charset="0"/>
                <a:cs typeface="Times New Roman" panose="02020603050405020304" pitchFamily="18" charset="0"/>
              </a:rPr>
              <a:t>3.) aktívna </a:t>
            </a:r>
            <a:r>
              <a:rPr lang="sk-SK" sz="2000" b="1" dirty="0">
                <a:latin typeface="Times New Roman" panose="02020603050405020304" pitchFamily="18" charset="0"/>
                <a:cs typeface="Times New Roman" panose="02020603050405020304" pitchFamily="18" charset="0"/>
              </a:rPr>
              <a:t>tolerancia</a:t>
            </a:r>
            <a:r>
              <a:rPr lang="sk-SK" sz="2000" dirty="0">
                <a:latin typeface="Times New Roman" panose="02020603050405020304" pitchFamily="18" charset="0"/>
                <a:cs typeface="Times New Roman" panose="02020603050405020304" pitchFamily="18" charset="0"/>
              </a:rPr>
              <a:t> = pozitívna tolerancia, úsilie pochopiť tých druhých, poznať v čom, a prečo sú iní, a tak sa zbavovať predsudkov. </a:t>
            </a:r>
          </a:p>
          <a:p>
            <a:pPr lvl="0" algn="just"/>
            <a:r>
              <a:rPr lang="sk-SK" sz="2000" b="1" dirty="0" smtClean="0">
                <a:latin typeface="Times New Roman" panose="02020603050405020304" pitchFamily="18" charset="0"/>
                <a:cs typeface="Times New Roman" panose="02020603050405020304" pitchFamily="18" charset="0"/>
              </a:rPr>
              <a:t>4.) aktívna </a:t>
            </a:r>
            <a:r>
              <a:rPr lang="sk-SK" sz="2000" b="1" dirty="0">
                <a:latin typeface="Times New Roman" panose="02020603050405020304" pitchFamily="18" charset="0"/>
                <a:cs typeface="Times New Roman" panose="02020603050405020304" pitchFamily="18" charset="0"/>
              </a:rPr>
              <a:t>tolerancia v zmysle integrácie</a:t>
            </a:r>
            <a:r>
              <a:rPr lang="sk-SK" sz="2000" dirty="0">
                <a:latin typeface="Times New Roman" panose="02020603050405020304" pitchFamily="18" charset="0"/>
                <a:cs typeface="Times New Roman" panose="02020603050405020304" pitchFamily="18" charset="0"/>
              </a:rPr>
              <a:t> </a:t>
            </a:r>
            <a:r>
              <a:rPr lang="sk-SK" sz="2000" b="1" dirty="0">
                <a:latin typeface="Times New Roman" panose="02020603050405020304" pitchFamily="18" charset="0"/>
                <a:cs typeface="Times New Roman" panose="02020603050405020304" pitchFamily="18" charset="0"/>
              </a:rPr>
              <a:t>iných do spoločnosti</a:t>
            </a:r>
            <a:r>
              <a:rPr lang="sk-SK" sz="2000" dirty="0">
                <a:latin typeface="Times New Roman" panose="02020603050405020304" pitchFamily="18" charset="0"/>
                <a:cs typeface="Times New Roman" panose="02020603050405020304" pitchFamily="18" charset="0"/>
              </a:rPr>
              <a:t> – zdravotne postihnutí, Rómovia, snažíme sa ich  brať ako seberovných. </a:t>
            </a:r>
          </a:p>
          <a:p>
            <a:endParaRPr lang="sk-SK" dirty="0"/>
          </a:p>
        </p:txBody>
      </p:sp>
      <p:pic>
        <p:nvPicPr>
          <p:cNvPr id="8" name="Obrázok 7"/>
          <p:cNvPicPr>
            <a:picLocks noChangeAspect="1"/>
          </p:cNvPicPr>
          <p:nvPr/>
        </p:nvPicPr>
        <p:blipFill>
          <a:blip r:embed="rId3">
            <a:extLst>
              <a:ext uri="{BEBA8EAE-BF5A-486C-A8C5-ECC9F3942E4B}">
                <a14:imgProps xmlns:a14="http://schemas.microsoft.com/office/drawing/2010/main">
                  <a14:imgLayer r:embed="rId4">
                    <a14:imgEffect>
                      <a14:backgroundRemoval t="2674" b="97861" l="800" r="98400"/>
                    </a14:imgEffect>
                  </a14:imgLayer>
                </a14:imgProps>
              </a:ext>
              <a:ext uri="{28A0092B-C50C-407E-A947-70E740481C1C}">
                <a14:useLocalDpi xmlns:a14="http://schemas.microsoft.com/office/drawing/2010/main" val="0"/>
              </a:ext>
            </a:extLst>
          </a:blip>
          <a:stretch>
            <a:fillRect/>
          </a:stretch>
        </p:blipFill>
        <p:spPr>
          <a:xfrm>
            <a:off x="0" y="3683093"/>
            <a:ext cx="6858000" cy="2564892"/>
          </a:xfrm>
          <a:prstGeom prst="rect">
            <a:avLst/>
          </a:prstGeom>
        </p:spPr>
      </p:pic>
      <p:sp>
        <p:nvSpPr>
          <p:cNvPr id="9" name="BlokTextu 8"/>
          <p:cNvSpPr txBox="1"/>
          <p:nvPr/>
        </p:nvSpPr>
        <p:spPr>
          <a:xfrm>
            <a:off x="405113" y="6247985"/>
            <a:ext cx="6007261" cy="3139321"/>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Opakom tolerancie je </a:t>
            </a:r>
            <a:r>
              <a:rPr lang="sk-SK" sz="2000" b="1" dirty="0">
                <a:latin typeface="Times New Roman" panose="02020603050405020304" pitchFamily="18" charset="0"/>
                <a:cs typeface="Times New Roman" panose="02020603050405020304" pitchFamily="18" charset="0"/>
              </a:rPr>
              <a:t>šikanovanie.</a:t>
            </a:r>
            <a:r>
              <a:rPr lang="sk-SK" sz="2000" dirty="0">
                <a:latin typeface="Times New Roman" panose="02020603050405020304" pitchFamily="18" charset="0"/>
                <a:cs typeface="Times New Roman" panose="02020603050405020304" pitchFamily="18" charset="0"/>
              </a:rPr>
              <a:t> Je to zámerné ubližovanie, zosmiešňovanie, násilné správanie sa voči bezmocným a často odlišným ľuďom. So šikanovaním má v súčasnosti skúsenosť až 30 % detí. </a:t>
            </a:r>
          </a:p>
          <a:p>
            <a:pPr algn="just"/>
            <a:r>
              <a:rPr lang="sk-SK" sz="2000" dirty="0">
                <a:latin typeface="Times New Roman" panose="02020603050405020304" pitchFamily="18" charset="0"/>
                <a:cs typeface="Times New Roman" panose="02020603050405020304" pitchFamily="18" charset="0"/>
              </a:rPr>
              <a:t>Prejavy, ktoré sa vyskytujú medzi mladými najčastejšie = urážky, vyhrážky a posmech, kritika oblečenia, rodiny a prospechu, zákazy a príkazy odísť z vyučovania alebo domov, krádež alebo odcudzenie pod nátlakom, nadávanie, strkanie, bitka, ignorancia. </a:t>
            </a:r>
          </a:p>
          <a:p>
            <a:endParaRPr lang="sk-SK" dirty="0"/>
          </a:p>
        </p:txBody>
      </p:sp>
    </p:spTree>
    <p:extLst>
      <p:ext uri="{BB962C8B-B14F-4D97-AF65-F5344CB8AC3E}">
        <p14:creationId xmlns:p14="http://schemas.microsoft.com/office/powerpoint/2010/main" val="3103277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rot="5400000">
            <a:off x="-1143002" y="1142999"/>
            <a:ext cx="9144003" cy="6858000"/>
          </a:xfrm>
          <a:prstGeom prst="rect">
            <a:avLst/>
          </a:prstGeom>
        </p:spPr>
      </p:pic>
      <p:sp>
        <p:nvSpPr>
          <p:cNvPr id="3" name="BlokTextu 2"/>
          <p:cNvSpPr txBox="1"/>
          <p:nvPr/>
        </p:nvSpPr>
        <p:spPr>
          <a:xfrm>
            <a:off x="393539" y="312516"/>
            <a:ext cx="6076709" cy="4555093"/>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Pamätaj </a:t>
            </a:r>
            <a:r>
              <a:rPr lang="sk-SK" sz="2000" dirty="0" smtClean="0">
                <a:latin typeface="Times New Roman" panose="02020603050405020304" pitchFamily="18" charset="0"/>
                <a:cs typeface="Times New Roman" panose="02020603050405020304" pitchFamily="18" charset="0"/>
              </a:rPr>
              <a:t>„takýto </a:t>
            </a:r>
            <a:r>
              <a:rPr lang="sk-SK" sz="2000" dirty="0">
                <a:latin typeface="Times New Roman" panose="02020603050405020304" pitchFamily="18" charset="0"/>
                <a:cs typeface="Times New Roman" panose="02020603050405020304" pitchFamily="18" charset="0"/>
              </a:rPr>
              <a:t>problém je potrebné riešiť a povedať o ňom niekomu, pretože sa môže opakovať a vinníci budú môcť ubližovať aj tvojím kamarátom.“ Je dôležité nájsť osobu, ktorej dôveruješ a porozprávať sa s ňou o tom alebo môžeš využiť aj schránky, ktoré máme umiestnené v budovách školy, kde môžeš taktiež napísať o svojom probléme bez toho, aby si mal strach. </a:t>
            </a:r>
            <a:endParaRPr lang="sk-SK" sz="2000" dirty="0" smtClean="0">
              <a:latin typeface="Times New Roman" panose="02020603050405020304" pitchFamily="18" charset="0"/>
              <a:cs typeface="Times New Roman" panose="02020603050405020304" pitchFamily="18" charset="0"/>
            </a:endParaRPr>
          </a:p>
          <a:p>
            <a:pPr algn="just"/>
            <a:endParaRPr lang="sk-SK" sz="2000" dirty="0">
              <a:latin typeface="Times New Roman" panose="02020603050405020304" pitchFamily="18" charset="0"/>
              <a:cs typeface="Times New Roman" panose="02020603050405020304" pitchFamily="18" charset="0"/>
            </a:endParaRPr>
          </a:p>
          <a:p>
            <a:pPr algn="ctr"/>
            <a:r>
              <a:rPr lang="sk-SK" sz="2800" i="1" dirty="0">
                <a:latin typeface="Times New Roman" panose="02020603050405020304" pitchFamily="18" charset="0"/>
                <a:cs typeface="Times New Roman" panose="02020603050405020304" pitchFamily="18" charset="0"/>
              </a:rPr>
              <a:t>„Tolerancia nespočíva v tom, že zdieľame názor niekoho iného, ale v tom, že poskytneme druhému právo mať iný názor.“  </a:t>
            </a:r>
            <a:r>
              <a:rPr lang="sk-SK" sz="2000" dirty="0" smtClean="0">
                <a:latin typeface="Times New Roman" panose="02020603050405020304" pitchFamily="18" charset="0"/>
                <a:cs typeface="Times New Roman" panose="02020603050405020304" pitchFamily="18" charset="0"/>
              </a:rPr>
              <a:t>Viktor </a:t>
            </a:r>
            <a:r>
              <a:rPr lang="sk-SK" sz="2000" dirty="0" err="1">
                <a:latin typeface="Times New Roman" panose="02020603050405020304" pitchFamily="18" charset="0"/>
                <a:cs typeface="Times New Roman" panose="02020603050405020304" pitchFamily="18" charset="0"/>
              </a:rPr>
              <a:t>Frankl</a:t>
            </a:r>
            <a:endParaRPr lang="sk-SK" sz="2000" dirty="0">
              <a:latin typeface="Times New Roman" panose="02020603050405020304" pitchFamily="18" charset="0"/>
              <a:cs typeface="Times New Roman" panose="02020603050405020304" pitchFamily="18" charset="0"/>
            </a:endParaRPr>
          </a:p>
          <a:p>
            <a:endParaRPr lang="sk-SK" dirty="0"/>
          </a:p>
        </p:txBody>
      </p:sp>
      <p:pic>
        <p:nvPicPr>
          <p:cNvPr id="4" name="Obrázok 3"/>
          <p:cNvPicPr>
            <a:picLocks noChangeAspect="1"/>
          </p:cNvPicPr>
          <p:nvPr/>
        </p:nvPicPr>
        <p:blipFill>
          <a:blip r:embed="rId3" cstate="print">
            <a:extLst>
              <a:ext uri="{BEBA8EAE-BF5A-486C-A8C5-ECC9F3942E4B}">
                <a14:imgProps xmlns:a14="http://schemas.microsoft.com/office/drawing/2010/main">
                  <a14:imgLayer r:embed="rId4">
                    <a14:imgEffect>
                      <a14:backgroundRemoval t="0" b="98667" l="120" r="99761">
                        <a14:foregroundMark x1="71292" y1="30933" x2="71292" y2="30933"/>
                        <a14:foregroundMark x1="83014" y1="54667" x2="83014" y2="54667"/>
                        <a14:foregroundMark x1="84211" y1="63467" x2="84211" y2="63467"/>
                        <a14:foregroundMark x1="57895" y1="45600" x2="57895" y2="45600"/>
                        <a14:foregroundMark x1="56938" y1="44800" x2="56938" y2="44800"/>
                      </a14:backgroundRemoval>
                    </a14:imgEffect>
                  </a14:imgLayer>
                </a14:imgProps>
              </a:ext>
              <a:ext uri="{28A0092B-C50C-407E-A947-70E740481C1C}">
                <a14:useLocalDpi xmlns:a14="http://schemas.microsoft.com/office/drawing/2010/main" val="0"/>
              </a:ext>
            </a:extLst>
          </a:blip>
          <a:stretch>
            <a:fillRect/>
          </a:stretch>
        </p:blipFill>
        <p:spPr>
          <a:xfrm>
            <a:off x="393538" y="4560769"/>
            <a:ext cx="6076709" cy="3252142"/>
          </a:xfrm>
          <a:prstGeom prst="rect">
            <a:avLst/>
          </a:prstGeom>
        </p:spPr>
      </p:pic>
    </p:spTree>
    <p:extLst>
      <p:ext uri="{BB962C8B-B14F-4D97-AF65-F5344CB8AC3E}">
        <p14:creationId xmlns:p14="http://schemas.microsoft.com/office/powerpoint/2010/main" val="1852292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a:off x="-28937" y="0"/>
            <a:ext cx="6886937" cy="9144000"/>
          </a:xfrm>
          <a:prstGeom prst="rect">
            <a:avLst/>
          </a:prstGeom>
        </p:spPr>
      </p:pic>
      <p:sp>
        <p:nvSpPr>
          <p:cNvPr id="2" name="BlokTextu 1"/>
          <p:cNvSpPr txBox="1"/>
          <p:nvPr/>
        </p:nvSpPr>
        <p:spPr>
          <a:xfrm>
            <a:off x="0" y="370392"/>
            <a:ext cx="6936127" cy="1600438"/>
          </a:xfrm>
          <a:prstGeom prst="rect">
            <a:avLst/>
          </a:prstGeom>
          <a:noFill/>
        </p:spPr>
        <p:txBody>
          <a:bodyPr wrap="square" rtlCol="0">
            <a:spAutoFit/>
          </a:bodyPr>
          <a:lstStyle/>
          <a:p>
            <a:pPr algn="ctr"/>
            <a:r>
              <a:rPr lang="sk-SK" sz="4000" b="1" i="1" dirty="0">
                <a:latin typeface="Jokerman" panose="04090605060D06020702" pitchFamily="82" charset="0"/>
              </a:rPr>
              <a:t>Trpíte </a:t>
            </a:r>
            <a:r>
              <a:rPr lang="sk-SK" sz="4000" b="1" i="1" dirty="0" err="1" smtClean="0">
                <a:latin typeface="Jokerman" panose="04090605060D06020702" pitchFamily="82" charset="0"/>
              </a:rPr>
              <a:t>paraskavedekatriafóbiou</a:t>
            </a:r>
            <a:r>
              <a:rPr lang="sk-SK" sz="4000" b="1" i="1" dirty="0" smtClean="0">
                <a:latin typeface="Jokerman" panose="04090605060D06020702" pitchFamily="82" charset="0"/>
              </a:rPr>
              <a:t>?</a:t>
            </a:r>
            <a:endParaRPr lang="sk-SK" sz="4000" dirty="0">
              <a:latin typeface="Jokerman" panose="04090605060D06020702" pitchFamily="82" charset="0"/>
            </a:endParaRPr>
          </a:p>
          <a:p>
            <a:endParaRPr lang="sk-SK" dirty="0">
              <a:latin typeface="Jokerman" panose="04090605060D06020702" pitchFamily="82" charset="0"/>
            </a:endParaRPr>
          </a:p>
        </p:txBody>
      </p:sp>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71" y="1830101"/>
            <a:ext cx="3983764" cy="2487256"/>
          </a:xfrm>
          <a:prstGeom prst="rect">
            <a:avLst/>
          </a:prstGeom>
        </p:spPr>
      </p:pic>
      <p:sp>
        <p:nvSpPr>
          <p:cNvPr id="5" name="BlokTextu 4"/>
          <p:cNvSpPr txBox="1"/>
          <p:nvPr/>
        </p:nvSpPr>
        <p:spPr>
          <a:xfrm>
            <a:off x="4004841" y="2020709"/>
            <a:ext cx="2743199" cy="224676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Vo svete je mnoho ľudí, ktorí trpia rôznymi fóbiami. Medzi bežné patrí, napr. klaustrofóbia – strach z uzavretých priestorov, </a:t>
            </a:r>
            <a:r>
              <a:rPr lang="sk-SK" sz="2000" dirty="0" err="1">
                <a:latin typeface="Times New Roman" panose="02020603050405020304" pitchFamily="18" charset="0"/>
                <a:cs typeface="Times New Roman" panose="02020603050405020304" pitchFamily="18" charset="0"/>
              </a:rPr>
              <a:t>hypsofóbia</a:t>
            </a:r>
            <a:r>
              <a:rPr lang="sk-SK" sz="2000" dirty="0">
                <a:latin typeface="Times New Roman" panose="02020603050405020304" pitchFamily="18" charset="0"/>
                <a:cs typeface="Times New Roman" panose="02020603050405020304" pitchFamily="18" charset="0"/>
              </a:rPr>
              <a:t> – strach z výšok. </a:t>
            </a:r>
          </a:p>
        </p:txBody>
      </p:sp>
      <p:sp>
        <p:nvSpPr>
          <p:cNvPr id="6" name="BlokTextu 5"/>
          <p:cNvSpPr txBox="1"/>
          <p:nvPr/>
        </p:nvSpPr>
        <p:spPr>
          <a:xfrm>
            <a:off x="243068" y="4444678"/>
            <a:ext cx="6250329" cy="4062651"/>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Čoho sa však bojí človek, ktorý trpí </a:t>
            </a:r>
            <a:r>
              <a:rPr lang="sk-SK" sz="2000" dirty="0" err="1">
                <a:latin typeface="Times New Roman" panose="02020603050405020304" pitchFamily="18" charset="0"/>
                <a:cs typeface="Times New Roman" panose="02020603050405020304" pitchFamily="18" charset="0"/>
              </a:rPr>
              <a:t>paraskavedekatriafóbiou</a:t>
            </a:r>
            <a:r>
              <a:rPr lang="sk-SK" sz="2000" dirty="0">
                <a:latin typeface="Times New Roman" panose="02020603050405020304" pitchFamily="18" charset="0"/>
                <a:cs typeface="Times New Roman" panose="02020603050405020304" pitchFamily="18" charset="0"/>
              </a:rPr>
              <a:t>? 13.11. 2020 bol práve deň, kedy možno niektorí z vás vstávali s tým, že sa vám nebude dariť a báli ste sa, že sa stane niečo zlé, pretože bol piatok trinásteho. Prečo sa piatok trinásteho považuje za nešťastný deň?  Pôvod povier o piatku trinásteho sa spája pravdepodobne iba od stredoveku so skutočnosťou, že práve trinásť ľudí sa zúčastnilo na poslednej večeri Ježiša Krista, ktorý bol ukrižovaný na Veľký piatok. Z iných zdrojov sa dozvedáme, že za všetko môže francúzsky kráľ Filip IV., ktorý v piatok 13.10. 1307 začal s masovým likvidovaním rytierov </a:t>
            </a:r>
            <a:r>
              <a:rPr lang="sk-SK" sz="2000" dirty="0" err="1">
                <a:latin typeface="Times New Roman" panose="02020603050405020304" pitchFamily="18" charset="0"/>
                <a:cs typeface="Times New Roman" panose="02020603050405020304" pitchFamily="18" charset="0"/>
              </a:rPr>
              <a:t>templárskeho</a:t>
            </a:r>
            <a:r>
              <a:rPr lang="sk-SK" sz="2000" dirty="0">
                <a:latin typeface="Times New Roman" panose="02020603050405020304" pitchFamily="18" charset="0"/>
                <a:cs typeface="Times New Roman" panose="02020603050405020304" pitchFamily="18" charset="0"/>
              </a:rPr>
              <a:t> rádu. </a:t>
            </a:r>
          </a:p>
          <a:p>
            <a:endParaRPr lang="sk-SK" dirty="0"/>
          </a:p>
        </p:txBody>
      </p:sp>
    </p:spTree>
    <p:extLst>
      <p:ext uri="{BB962C8B-B14F-4D97-AF65-F5344CB8AC3E}">
        <p14:creationId xmlns:p14="http://schemas.microsoft.com/office/powerpoint/2010/main" val="2744098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a:off x="-28937" y="0"/>
            <a:ext cx="6886937" cy="9144000"/>
          </a:xfrm>
          <a:prstGeom prst="rect">
            <a:avLst/>
          </a:prstGeom>
        </p:spPr>
      </p:pic>
      <p:sp>
        <p:nvSpPr>
          <p:cNvPr id="3" name="BlokTextu 2"/>
          <p:cNvSpPr txBox="1"/>
          <p:nvPr/>
        </p:nvSpPr>
        <p:spPr>
          <a:xfrm>
            <a:off x="393539" y="474562"/>
            <a:ext cx="5856790" cy="3447098"/>
          </a:xfrm>
          <a:prstGeom prst="rect">
            <a:avLst/>
          </a:prstGeom>
          <a:noFill/>
        </p:spPr>
        <p:txBody>
          <a:bodyPr wrap="square" rtlCol="0">
            <a:spAutoFit/>
          </a:bodyPr>
          <a:lstStyle/>
          <a:p>
            <a:pPr algn="just"/>
            <a:r>
              <a:rPr lang="sk-SK" sz="2000" b="1" dirty="0">
                <a:latin typeface="Times New Roman" panose="02020603050405020304" pitchFamily="18" charset="0"/>
                <a:cs typeface="Times New Roman" panose="02020603050405020304" pitchFamily="18" charset="0"/>
              </a:rPr>
              <a:t>Prečo 13-ka? </a:t>
            </a:r>
            <a:r>
              <a:rPr lang="sk-SK" sz="2000" dirty="0">
                <a:latin typeface="Times New Roman" panose="02020603050405020304" pitchFamily="18" charset="0"/>
                <a:cs typeface="Times New Roman" panose="02020603050405020304" pitchFamily="18" charset="0"/>
              </a:rPr>
              <a:t>Z </a:t>
            </a:r>
            <a:r>
              <a:rPr lang="sk-SK" sz="2000" dirty="0" err="1">
                <a:latin typeface="Times New Roman" panose="02020603050405020304" pitchFamily="18" charset="0"/>
                <a:cs typeface="Times New Roman" panose="02020603050405020304" pitchFamily="18" charset="0"/>
              </a:rPr>
              <a:t>numerologického</a:t>
            </a:r>
            <a:r>
              <a:rPr lang="sk-SK" sz="2000" dirty="0">
                <a:latin typeface="Times New Roman" panose="02020603050405020304" pitchFamily="18" charset="0"/>
                <a:cs typeface="Times New Roman" panose="02020603050405020304" pitchFamily="18" charset="0"/>
              </a:rPr>
              <a:t> hľadiska je toto číslo symbolom ukončenia, je označovaná ako diablov tucet. Povery sú natoľko silné, že množstvo nemocníc, budov či napríklad športovcov sa číslu 13 vyhýba. </a:t>
            </a:r>
            <a:r>
              <a:rPr lang="sk-SK" sz="2000" b="1" dirty="0">
                <a:latin typeface="Times New Roman" panose="02020603050405020304" pitchFamily="18" charset="0"/>
                <a:cs typeface="Times New Roman" panose="02020603050405020304" pitchFamily="18" charset="0"/>
              </a:rPr>
              <a:t>Ako často sa vyskytuje piatok trinásteho?</a:t>
            </a:r>
            <a:r>
              <a:rPr lang="sk-SK" sz="2000" dirty="0">
                <a:latin typeface="Times New Roman" panose="02020603050405020304" pitchFamily="18" charset="0"/>
                <a:cs typeface="Times New Roman" panose="02020603050405020304" pitchFamily="18" charset="0"/>
              </a:rPr>
              <a:t>  Piatok trinásteho nás čaká v každom mesiaci, ktorý začína  v nedeľu. </a:t>
            </a:r>
          </a:p>
          <a:p>
            <a:pPr algn="just"/>
            <a:r>
              <a:rPr lang="sk-SK" sz="2000" b="1" dirty="0">
                <a:latin typeface="Times New Roman" panose="02020603050405020304" pitchFamily="18" charset="0"/>
                <a:cs typeface="Times New Roman" panose="02020603050405020304" pitchFamily="18" charset="0"/>
              </a:rPr>
              <a:t>Ako sa vyhnúť nešťastiu v tento deň?  </a:t>
            </a:r>
            <a:r>
              <a:rPr lang="sk-SK" sz="2000" dirty="0">
                <a:latin typeface="Times New Roman" panose="02020603050405020304" pitchFamily="18" charset="0"/>
                <a:cs typeface="Times New Roman" panose="02020603050405020304" pitchFamily="18" charset="0"/>
              </a:rPr>
              <a:t>V prvom rade je všetko o psychike. Ak sa ľudia vopred niečoho boja, je pravdepodobné, že sa stane niečo zlé. </a:t>
            </a:r>
            <a:r>
              <a:rPr lang="sk-SK" sz="2000" b="1" dirty="0">
                <a:latin typeface="Times New Roman" panose="02020603050405020304" pitchFamily="18" charset="0"/>
                <a:cs typeface="Times New Roman" panose="02020603050405020304" pitchFamily="18" charset="0"/>
              </a:rPr>
              <a:t>Myslíte teda pozitívne!</a:t>
            </a:r>
            <a:endParaRPr lang="sk-SK" sz="2000" dirty="0">
              <a:latin typeface="Times New Roman" panose="02020603050405020304" pitchFamily="18" charset="0"/>
              <a:cs typeface="Times New Roman" panose="02020603050405020304" pitchFamily="18" charset="0"/>
            </a:endParaRPr>
          </a:p>
          <a:p>
            <a:endParaRPr lang="sk-SK" dirty="0"/>
          </a:p>
        </p:txBody>
      </p:sp>
      <p:pic>
        <p:nvPicPr>
          <p:cNvPr id="4" name="Obrázok 3"/>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backgroundRemoval t="6500" b="90000" l="6615" r="90000">
                        <a14:foregroundMark x1="23077" y1="53750" x2="23077" y2="53750"/>
                        <a14:foregroundMark x1="36308" y1="50250" x2="36308" y2="50250"/>
                        <a14:foregroundMark x1="39692" y1="48750" x2="39692" y2="48750"/>
                      </a14:backgroundRemoval>
                    </a14:imgEffect>
                  </a14:imgLayer>
                </a14:imgProps>
              </a:ext>
              <a:ext uri="{28A0092B-C50C-407E-A947-70E740481C1C}">
                <a14:useLocalDpi xmlns:a14="http://schemas.microsoft.com/office/drawing/2010/main" val="0"/>
              </a:ext>
            </a:extLst>
          </a:blip>
          <a:stretch>
            <a:fillRect/>
          </a:stretch>
        </p:blipFill>
        <p:spPr>
          <a:xfrm>
            <a:off x="318906" y="3685572"/>
            <a:ext cx="6191250" cy="3810000"/>
          </a:xfrm>
          <a:prstGeom prst="rect">
            <a:avLst/>
          </a:prstGeom>
        </p:spPr>
      </p:pic>
    </p:spTree>
    <p:extLst>
      <p:ext uri="{BB962C8B-B14F-4D97-AF65-F5344CB8AC3E}">
        <p14:creationId xmlns:p14="http://schemas.microsoft.com/office/powerpoint/2010/main" val="2627760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5" name="BlokTextu 4"/>
          <p:cNvSpPr txBox="1"/>
          <p:nvPr/>
        </p:nvSpPr>
        <p:spPr>
          <a:xfrm>
            <a:off x="0" y="219921"/>
            <a:ext cx="6936127" cy="1600438"/>
          </a:xfrm>
          <a:prstGeom prst="rect">
            <a:avLst/>
          </a:prstGeom>
          <a:noFill/>
        </p:spPr>
        <p:txBody>
          <a:bodyPr wrap="square" rtlCol="0">
            <a:spAutoFit/>
          </a:bodyPr>
          <a:lstStyle/>
          <a:p>
            <a:pPr algn="ctr"/>
            <a:r>
              <a:rPr lang="sk-SK" sz="4000" b="1" i="1" dirty="0" smtClean="0">
                <a:latin typeface="Jokerman" panose="04090605060D06020702" pitchFamily="82" charset="0"/>
              </a:rPr>
              <a:t>Očami deviataka</a:t>
            </a:r>
          </a:p>
          <a:p>
            <a:pPr algn="ctr"/>
            <a:r>
              <a:rPr lang="sk-SK" sz="4000" b="1" i="1" dirty="0" smtClean="0">
                <a:latin typeface="Jokerman" panose="04090605060D06020702" pitchFamily="82" charset="0"/>
              </a:rPr>
              <a:t>(úvaha)</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6" name="BlokTextu 5"/>
          <p:cNvSpPr txBox="1"/>
          <p:nvPr/>
        </p:nvSpPr>
        <p:spPr>
          <a:xfrm>
            <a:off x="266217" y="1493134"/>
            <a:ext cx="3459479" cy="4678204"/>
          </a:xfrm>
          <a:prstGeom prst="rect">
            <a:avLst/>
          </a:prstGeom>
          <a:noFill/>
        </p:spPr>
        <p:txBody>
          <a:bodyPr wrap="square" rtlCol="0">
            <a:spAutoFit/>
          </a:bodyPr>
          <a:lstStyle/>
          <a:p>
            <a:pPr algn="just"/>
            <a:r>
              <a:rPr lang="sk-SK" sz="2000" b="1" dirty="0">
                <a:latin typeface="Times New Roman" panose="02020603050405020304" pitchFamily="18" charset="0"/>
                <a:cs typeface="Times New Roman" panose="02020603050405020304" pitchFamily="18" charset="0"/>
              </a:rPr>
              <a:t>Kedy to skončí? Čo je vlastne pravda? Presadiť svoj vlastný názor alebo nie? Je </a:t>
            </a:r>
            <a:r>
              <a:rPr lang="sk-SK" sz="2000" b="1" dirty="0" err="1">
                <a:latin typeface="Times New Roman" panose="02020603050405020304" pitchFamily="18" charset="0"/>
                <a:cs typeface="Times New Roman" panose="02020603050405020304" pitchFamily="18" charset="0"/>
              </a:rPr>
              <a:t>koronavírus</a:t>
            </a:r>
            <a:r>
              <a:rPr lang="sk-SK" sz="2000" b="1" dirty="0">
                <a:latin typeface="Times New Roman" panose="02020603050405020304" pitchFamily="18" charset="0"/>
                <a:cs typeface="Times New Roman" panose="02020603050405020304" pitchFamily="18" charset="0"/>
              </a:rPr>
              <a:t> len biologická zbraň? </a:t>
            </a:r>
          </a:p>
          <a:p>
            <a:pPr algn="just"/>
            <a:r>
              <a:rPr lang="sk-SK" sz="2000" dirty="0">
                <a:latin typeface="Times New Roman" panose="02020603050405020304" pitchFamily="18" charset="0"/>
                <a:cs typeface="Times New Roman" panose="02020603050405020304" pitchFamily="18" charset="0"/>
              </a:rPr>
              <a:t>V posledné dni si tieto otázky pokladám dosť často. </a:t>
            </a:r>
            <a:r>
              <a:rPr lang="sk-SK" sz="2000" dirty="0" smtClean="0">
                <a:latin typeface="Times New Roman" panose="02020603050405020304" pitchFamily="18" charset="0"/>
                <a:cs typeface="Times New Roman" panose="02020603050405020304" pitchFamily="18" charset="0"/>
              </a:rPr>
              <a:t>bránou </a:t>
            </a:r>
            <a:r>
              <a:rPr lang="sk-SK" sz="2000" dirty="0">
                <a:latin typeface="Times New Roman" panose="02020603050405020304" pitchFamily="18" charset="0"/>
                <a:cs typeface="Times New Roman" panose="02020603050405020304" pitchFamily="18" charset="0"/>
              </a:rPr>
              <a:t>do budúcna</a:t>
            </a:r>
            <a:r>
              <a:rPr lang="sk-SK" sz="2000" dirty="0" smtClean="0">
                <a:latin typeface="Times New Roman" panose="02020603050405020304" pitchFamily="18" charset="0"/>
                <a:cs typeface="Times New Roman" panose="02020603050405020304" pitchFamily="18" charset="0"/>
              </a:rPr>
              <a:t>.</a:t>
            </a:r>
            <a:r>
              <a:rPr lang="sk-SK" dirty="0"/>
              <a:t> </a:t>
            </a:r>
            <a:r>
              <a:rPr lang="sk-SK" sz="2000" dirty="0">
                <a:latin typeface="Times New Roman" panose="02020603050405020304" pitchFamily="18" charset="0"/>
                <a:cs typeface="Times New Roman" panose="02020603050405020304" pitchFamily="18" charset="0"/>
              </a:rPr>
              <a:t>Názory a odpovede ľudí na tieto otázky sa však môžu diametrálne líšiť. </a:t>
            </a:r>
            <a:r>
              <a:rPr lang="sk-SK" sz="2000" dirty="0" err="1">
                <a:latin typeface="Times New Roman" panose="02020603050405020304" pitchFamily="18" charset="0"/>
                <a:cs typeface="Times New Roman" panose="02020603050405020304" pitchFamily="18" charset="0"/>
              </a:rPr>
              <a:t>Koronavírus</a:t>
            </a:r>
            <a:r>
              <a:rPr lang="sk-SK" sz="2000" dirty="0">
                <a:latin typeface="Times New Roman" panose="02020603050405020304" pitchFamily="18" charset="0"/>
                <a:cs typeface="Times New Roman" panose="02020603050405020304" pitchFamily="18" charset="0"/>
              </a:rPr>
              <a:t> mi zmenil život úplne od základov</a:t>
            </a:r>
            <a:r>
              <a:rPr lang="sk-SK" sz="2000" dirty="0" smtClean="0">
                <a:latin typeface="Times New Roman" panose="02020603050405020304" pitchFamily="18" charset="0"/>
                <a:cs typeface="Times New Roman" panose="02020603050405020304" pitchFamily="18" charset="0"/>
              </a:rPr>
              <a:t>.</a:t>
            </a:r>
            <a:r>
              <a:rPr lang="sk-SK" sz="2000" dirty="0">
                <a:latin typeface="Times New Roman" panose="02020603050405020304" pitchFamily="18" charset="0"/>
                <a:cs typeface="Times New Roman" panose="02020603050405020304" pitchFamily="18" charset="0"/>
              </a:rPr>
              <a:t> Či už v </a:t>
            </a:r>
            <a:r>
              <a:rPr lang="sk-SK" sz="2000" dirty="0" smtClean="0">
                <a:latin typeface="Times New Roman" panose="02020603050405020304" pitchFamily="18" charset="0"/>
                <a:cs typeface="Times New Roman" panose="02020603050405020304" pitchFamily="18" charset="0"/>
              </a:rPr>
              <a:t>súkromnom, </a:t>
            </a:r>
            <a:r>
              <a:rPr lang="sk-SK" sz="2000" dirty="0">
                <a:latin typeface="Times New Roman" panose="02020603050405020304" pitchFamily="18" charset="0"/>
                <a:cs typeface="Times New Roman" panose="02020603050405020304" pitchFamily="18" charset="0"/>
              </a:rPr>
              <a:t>alebo tom školskom živote. </a:t>
            </a:r>
          </a:p>
          <a:p>
            <a:endParaRPr lang="sk-SK" dirty="0"/>
          </a:p>
        </p:txBody>
      </p:sp>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697" y="1465764"/>
            <a:ext cx="3022344" cy="4069141"/>
          </a:xfrm>
          <a:prstGeom prst="rect">
            <a:avLst/>
          </a:prstGeom>
        </p:spPr>
      </p:pic>
      <p:sp>
        <p:nvSpPr>
          <p:cNvPr id="8" name="BlokTextu 7"/>
          <p:cNvSpPr txBox="1"/>
          <p:nvPr/>
        </p:nvSpPr>
        <p:spPr>
          <a:xfrm>
            <a:off x="266218" y="5660020"/>
            <a:ext cx="6296628" cy="3139321"/>
          </a:xfrm>
          <a:prstGeom prst="rect">
            <a:avLst/>
          </a:prstGeom>
          <a:noFill/>
        </p:spPr>
        <p:txBody>
          <a:bodyPr wrap="square" rtlCol="0">
            <a:spAutoFit/>
          </a:bodyPr>
          <a:lstStyle/>
          <a:p>
            <a:pPr algn="just"/>
            <a:r>
              <a:rPr lang="sk-SK" sz="2000" dirty="0" smtClean="0">
                <a:latin typeface="Times New Roman" panose="02020603050405020304" pitchFamily="18" charset="0"/>
                <a:cs typeface="Times New Roman" panose="02020603050405020304" pitchFamily="18" charset="0"/>
              </a:rPr>
              <a:t>Ako </a:t>
            </a:r>
            <a:r>
              <a:rPr lang="sk-SK" sz="2000" dirty="0">
                <a:latin typeface="Times New Roman" panose="02020603050405020304" pitchFamily="18" charset="0"/>
                <a:cs typeface="Times New Roman" panose="02020603050405020304" pitchFamily="18" charset="0"/>
              </a:rPr>
              <a:t>dlho to bude trvať? Kedy si znovu sadneme do školských lavíc? Kedy si budeme môcť lámať hlavy nad prípravou na prijímacie pohovory? Teraz to však nie je možné, pretože mám v hlave úplne iné myšlienky. A klamala by som, ak by som povedala, že nemám z toho všetkého aj zmätok. Plne si uvedomujem, že moje výsledky v škole, môj prospech a všetko, čo som sa naučila budem musieť raz prezentovať na strednej škole, ktorá bude mojou vstupnou bránou do budúcna.</a:t>
            </a:r>
          </a:p>
          <a:p>
            <a:endParaRPr lang="sk-SK" dirty="0"/>
          </a:p>
        </p:txBody>
      </p:sp>
    </p:spTree>
    <p:extLst>
      <p:ext uri="{BB962C8B-B14F-4D97-AF65-F5344CB8AC3E}">
        <p14:creationId xmlns:p14="http://schemas.microsoft.com/office/powerpoint/2010/main" val="2671308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405114" y="289367"/>
            <a:ext cx="6088283" cy="6832640"/>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Vieme my vôbec čo bude zajtra? Vieme, aké podmienky nám nakoniec stanovia stredné školy? Výber strednej školy je pre mňa naozaj dôležitý. Veľmi by som sa chcela opäť stretnúť s mojimi spolužiakmi. Zaspomínať s nimi na naše staré časy, zdieľať s nimi tie stresy pred dôležitými testami a rozprávať sa s nimi hoci aj o úplne banálnych veciach. Zúčastniť sa rôznych súťaží, aby som aspoň niečo málo zanechala na tejto skvelej škole. Škola nám ponúkala toľko skvelých možností ako presadiť svoj talent. No dnes už je to všetko inak. Všetko sa prerušilo. Nehovorím, že online výučba je zlá a nevyhovuje mi, no viac by mi vyhovoval skôr osobný kontakt so spolužiakmi a učiteľmi. Zažiť všetky tie veci ako ostatní deviataci pred nami. Tajne dúfam, že sa všetko čoskoro zmení, a že budem môcť spolu s mojimi spolužiakmi dobehnúť to, čo sme už zameškali. Ja osobne sa držím výroku známeho gréckeho filozofa Aristotela, ktorý nám vraví, že všetko sa deje z nejakého dôvodu, no a preto môžem s istotou povedať, že život počas tejto pandémie sa mi otočil ako uhlomer so 180°pri meraní uhlov s naším pánom učiteľom matematiky.</a:t>
            </a:r>
          </a:p>
          <a:p>
            <a:endParaRPr lang="sk-SK" dirty="0"/>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922" y="6414055"/>
            <a:ext cx="2288893" cy="2297869"/>
          </a:xfrm>
          <a:prstGeom prst="rect">
            <a:avLst/>
          </a:prstGeom>
        </p:spPr>
      </p:pic>
    </p:spTree>
    <p:extLst>
      <p:ext uri="{BB962C8B-B14F-4D97-AF65-F5344CB8AC3E}">
        <p14:creationId xmlns:p14="http://schemas.microsoft.com/office/powerpoint/2010/main" val="590971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encilSketch pressure="23"/>
                    </a14:imgEffect>
                  </a14:imgLayer>
                </a14:imgProps>
              </a:ext>
              <a:ext uri="{28A0092B-C50C-407E-A947-70E740481C1C}">
                <a14:useLocalDpi xmlns:a14="http://schemas.microsoft.com/office/drawing/2010/main" val="0"/>
              </a:ext>
            </a:extLst>
          </a:blip>
          <a:stretch>
            <a:fillRect/>
          </a:stretch>
        </p:blipFill>
        <p:spPr>
          <a:xfrm>
            <a:off x="0" y="-1"/>
            <a:ext cx="6858000" cy="4386805"/>
          </a:xfrm>
          <a:prstGeom prst="rect">
            <a:avLst/>
          </a:prstGeom>
        </p:spPr>
      </p:pic>
      <p:pic>
        <p:nvPicPr>
          <p:cNvPr id="3" name="Obrázok 2"/>
          <p:cNvPicPr>
            <a:picLocks noChangeAspect="1"/>
          </p:cNvPicPr>
          <p:nvPr/>
        </p:nvPicPr>
        <p:blipFill>
          <a:blip r:embed="rId4"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4386805"/>
            <a:ext cx="6858000" cy="4757196"/>
          </a:xfrm>
          <a:prstGeom prst="rect">
            <a:avLst/>
          </a:prstGeom>
        </p:spPr>
      </p:pic>
      <p:sp>
        <p:nvSpPr>
          <p:cNvPr id="4" name="BlokTextu 3"/>
          <p:cNvSpPr txBox="1"/>
          <p:nvPr/>
        </p:nvSpPr>
        <p:spPr>
          <a:xfrm>
            <a:off x="-72342" y="185197"/>
            <a:ext cx="7002684" cy="1600438"/>
          </a:xfrm>
          <a:prstGeom prst="rect">
            <a:avLst/>
          </a:prstGeom>
          <a:noFill/>
        </p:spPr>
        <p:txBody>
          <a:bodyPr wrap="square" rtlCol="0">
            <a:spAutoFit/>
          </a:bodyPr>
          <a:lstStyle/>
          <a:p>
            <a:pPr algn="ctr"/>
            <a:r>
              <a:rPr lang="sk-SK" sz="4000" b="1" i="1" dirty="0" smtClean="0">
                <a:latin typeface="Jokerman" panose="04090605060D06020702" pitchFamily="82" charset="0"/>
              </a:rPr>
              <a:t>Rozhovor s p. zástupkyňou D. </a:t>
            </a:r>
            <a:r>
              <a:rPr lang="sk-SK" sz="4000" b="1" i="1" dirty="0" err="1" smtClean="0">
                <a:latin typeface="Jokerman" panose="04090605060D06020702" pitchFamily="82" charset="0"/>
              </a:rPr>
              <a:t>Baksovou</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5" name="BlokTextu 4"/>
          <p:cNvSpPr txBox="1"/>
          <p:nvPr/>
        </p:nvSpPr>
        <p:spPr>
          <a:xfrm>
            <a:off x="208344" y="1400537"/>
            <a:ext cx="6342927" cy="6832640"/>
          </a:xfrm>
          <a:prstGeom prst="rect">
            <a:avLst/>
          </a:prstGeom>
          <a:noFill/>
        </p:spPr>
        <p:txBody>
          <a:bodyPr wrap="square" rtlCol="0">
            <a:spAutoFit/>
          </a:bodyPr>
          <a:lstStyle/>
          <a:p>
            <a:pPr lvl="0" algn="just"/>
            <a:r>
              <a:rPr lang="sk-SK" sz="2000" b="1" dirty="0" smtClean="0">
                <a:latin typeface="Times New Roman" panose="02020603050405020304" pitchFamily="18" charset="0"/>
                <a:cs typeface="Times New Roman" panose="02020603050405020304" pitchFamily="18" charset="0"/>
              </a:rPr>
              <a:t>1.) Môžete </a:t>
            </a:r>
            <a:r>
              <a:rPr lang="sk-SK" sz="2000" b="1" dirty="0">
                <a:latin typeface="Times New Roman" panose="02020603050405020304" pitchFamily="18" charset="0"/>
                <a:cs typeface="Times New Roman" panose="02020603050405020304" pitchFamily="18" charset="0"/>
              </a:rPr>
              <a:t>sa predstaviť a povedať nám niečo o sebe?</a:t>
            </a:r>
          </a:p>
          <a:p>
            <a:pPr algn="just"/>
            <a:r>
              <a:rPr lang="sk-SK" sz="2000" dirty="0">
                <a:latin typeface="Times New Roman" panose="02020603050405020304" pitchFamily="18" charset="0"/>
                <a:cs typeface="Times New Roman" panose="02020603050405020304" pitchFamily="18" charset="0"/>
              </a:rPr>
              <a:t>Na tejto škole už pracujem 22 rokov, som vydatá, mám tri dospelé deti a dve vnúčatá. Bývam vo Veľkej Lomnici, ale pochádzam z </a:t>
            </a:r>
            <a:r>
              <a:rPr lang="sk-SK" sz="2000" dirty="0" smtClean="0">
                <a:latin typeface="Times New Roman" panose="02020603050405020304" pitchFamily="18" charset="0"/>
                <a:cs typeface="Times New Roman" panose="02020603050405020304" pitchFamily="18" charset="0"/>
              </a:rPr>
              <a:t>Podolínca</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2.) Čo </a:t>
            </a:r>
            <a:r>
              <a:rPr lang="sk-SK" sz="2000" b="1" dirty="0">
                <a:latin typeface="Times New Roman" panose="02020603050405020304" pitchFamily="18" charset="0"/>
                <a:cs typeface="Times New Roman" panose="02020603050405020304" pitchFamily="18" charset="0"/>
              </a:rPr>
              <a:t>vás viedlo k tomu, aby ste boli učiteľkou?</a:t>
            </a:r>
          </a:p>
          <a:p>
            <a:pPr algn="just"/>
            <a:r>
              <a:rPr lang="sk-SK" sz="2000" dirty="0">
                <a:latin typeface="Times New Roman" panose="02020603050405020304" pitchFamily="18" charset="0"/>
                <a:cs typeface="Times New Roman" panose="02020603050405020304" pitchFamily="18" charset="0"/>
              </a:rPr>
              <a:t>Pochádzam z deviatich detí, a keďže som najmladšia, staršie sestry sa povydávali a naša rodina sa rozrastala. Stále som bola obklopená deťmi a veľmi ma to s nimi bavilo a mala som ich rada</a:t>
            </a:r>
            <a:r>
              <a:rPr lang="sk-SK" sz="2000" dirty="0" smtClean="0">
                <a:latin typeface="Times New Roman" panose="02020603050405020304" pitchFamily="18" charset="0"/>
                <a:cs typeface="Times New Roman" panose="02020603050405020304" pitchFamily="18" charset="0"/>
              </a:rPr>
              <a:t>.</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3.) Čo </a:t>
            </a:r>
            <a:r>
              <a:rPr lang="sk-SK" sz="2000" b="1" dirty="0">
                <a:latin typeface="Times New Roman" panose="02020603050405020304" pitchFamily="18" charset="0"/>
                <a:cs typeface="Times New Roman" panose="02020603050405020304" pitchFamily="18" charset="0"/>
              </a:rPr>
              <a:t>myslíte, že je najťažšie na povolaní učiteľa?</a:t>
            </a:r>
          </a:p>
          <a:p>
            <a:pPr algn="just"/>
            <a:r>
              <a:rPr lang="sk-SK" sz="2000" dirty="0">
                <a:latin typeface="Times New Roman" panose="02020603050405020304" pitchFamily="18" charset="0"/>
                <a:cs typeface="Times New Roman" panose="02020603050405020304" pitchFamily="18" charset="0"/>
              </a:rPr>
              <a:t>Pre mňa je najťažšie okrem vzdelania ich aj vychovávať, viesť ich k hodnotám, morálke, ľudskosti</a:t>
            </a:r>
            <a:r>
              <a:rPr lang="sk-SK" sz="2000" dirty="0" smtClean="0">
                <a:latin typeface="Times New Roman" panose="02020603050405020304" pitchFamily="18" charset="0"/>
                <a:cs typeface="Times New Roman" panose="02020603050405020304" pitchFamily="18" charset="0"/>
              </a:rPr>
              <a:t>.....</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4.) Ako </a:t>
            </a:r>
            <a:r>
              <a:rPr lang="sk-SK" sz="2000" b="1" dirty="0">
                <a:latin typeface="Times New Roman" panose="02020603050405020304" pitchFamily="18" charset="0"/>
                <a:cs typeface="Times New Roman" panose="02020603050405020304" pitchFamily="18" charset="0"/>
              </a:rPr>
              <a:t>si spomínate na školu vy</a:t>
            </a:r>
            <a:r>
              <a:rPr lang="sk-SK" sz="2000" b="1" dirty="0" smtClean="0">
                <a:latin typeface="Times New Roman" panose="02020603050405020304" pitchFamily="18" charset="0"/>
                <a:cs typeface="Times New Roman" panose="02020603050405020304" pitchFamily="18" charset="0"/>
              </a:rPr>
              <a:t>?</a:t>
            </a:r>
            <a:endParaRPr lang="sk-SK" sz="2000" b="1" dirty="0">
              <a:latin typeface="Times New Roman" panose="02020603050405020304" pitchFamily="18" charset="0"/>
              <a:cs typeface="Times New Roman" panose="02020603050405020304" pitchFamily="18" charset="0"/>
            </a:endParaRPr>
          </a:p>
          <a:p>
            <a:pPr algn="just"/>
            <a:r>
              <a:rPr lang="sk-SK" sz="2000" dirty="0">
                <a:latin typeface="Times New Roman" panose="02020603050405020304" pitchFamily="18" charset="0"/>
                <a:cs typeface="Times New Roman" panose="02020603050405020304" pitchFamily="18" charset="0"/>
              </a:rPr>
              <a:t>Ja sa nemôžem sťažovať, mali sme prísnych, náročných učiteľov /to som ocenila až na </a:t>
            </a:r>
            <a:r>
              <a:rPr lang="sk-SK" sz="2000" dirty="0" err="1">
                <a:latin typeface="Times New Roman" panose="02020603050405020304" pitchFamily="18" charset="0"/>
                <a:cs typeface="Times New Roman" panose="02020603050405020304" pitchFamily="18" charset="0"/>
              </a:rPr>
              <a:t>prijímačkách</a:t>
            </a:r>
            <a:r>
              <a:rPr lang="sk-SK" sz="2000" dirty="0">
                <a:latin typeface="Times New Roman" panose="02020603050405020304" pitchFamily="18" charset="0"/>
                <a:cs typeface="Times New Roman" panose="02020603050405020304" pitchFamily="18" charset="0"/>
              </a:rPr>
              <a:t> na gymnázium/, ale mala som šťastie na dobré kolektívy, vedeli sme si pomáhať, podržať sa, aj povystrájať...Máme aj stretnutia zo základnej školy, čo býva málokedy.</a:t>
            </a:r>
          </a:p>
          <a:p>
            <a:endParaRPr lang="sk-SK" dirty="0"/>
          </a:p>
        </p:txBody>
      </p:sp>
    </p:spTree>
    <p:extLst>
      <p:ext uri="{BB962C8B-B14F-4D97-AF65-F5344CB8AC3E}">
        <p14:creationId xmlns:p14="http://schemas.microsoft.com/office/powerpoint/2010/main" val="1122976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1"/>
            <a:ext cx="6858000" cy="4386805"/>
          </a:xfrm>
          <a:prstGeom prst="rect">
            <a:avLst/>
          </a:prstGeom>
        </p:spPr>
      </p:pic>
      <p:pic>
        <p:nvPicPr>
          <p:cNvPr id="3" name="Obrázok 2"/>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4386805"/>
            <a:ext cx="6858000" cy="4757196"/>
          </a:xfrm>
          <a:prstGeom prst="rect">
            <a:avLst/>
          </a:prstGeom>
        </p:spPr>
      </p:pic>
      <p:sp>
        <p:nvSpPr>
          <p:cNvPr id="5" name="BlokTextu 4"/>
          <p:cNvSpPr txBox="1"/>
          <p:nvPr/>
        </p:nvSpPr>
        <p:spPr>
          <a:xfrm>
            <a:off x="347241" y="277792"/>
            <a:ext cx="6146156" cy="8094524"/>
          </a:xfrm>
          <a:prstGeom prst="rect">
            <a:avLst/>
          </a:prstGeom>
          <a:noFill/>
        </p:spPr>
        <p:txBody>
          <a:bodyPr wrap="square" rtlCol="0">
            <a:spAutoFit/>
          </a:bodyPr>
          <a:lstStyle/>
          <a:p>
            <a:pPr lvl="0" algn="just"/>
            <a:r>
              <a:rPr lang="sk-SK" sz="2000" b="1" dirty="0" smtClean="0">
                <a:latin typeface="Times New Roman" panose="02020603050405020304" pitchFamily="18" charset="0"/>
                <a:cs typeface="Times New Roman" panose="02020603050405020304" pitchFamily="18" charset="0"/>
              </a:rPr>
              <a:t>5.) Aký </a:t>
            </a:r>
            <a:r>
              <a:rPr lang="sk-SK" sz="2000" b="1" dirty="0">
                <a:latin typeface="Times New Roman" panose="02020603050405020304" pitchFamily="18" charset="0"/>
                <a:cs typeface="Times New Roman" panose="02020603050405020304" pitchFamily="18" charset="0"/>
              </a:rPr>
              <a:t>bol Vás obľúbený predmet?</a:t>
            </a:r>
          </a:p>
          <a:p>
            <a:pPr algn="just"/>
            <a:r>
              <a:rPr lang="sk-SK" sz="2000" dirty="0">
                <a:latin typeface="Times New Roman" panose="02020603050405020304" pitchFamily="18" charset="0"/>
                <a:cs typeface="Times New Roman" panose="02020603050405020304" pitchFamily="18" charset="0"/>
              </a:rPr>
              <a:t>To mi asi neuveríte, ale matematika, lebo matematiku, keď žiak pochopil, nemusel sa </a:t>
            </a:r>
            <a:r>
              <a:rPr lang="sk-SK" sz="2000" dirty="0" err="1">
                <a:latin typeface="Times New Roman" panose="02020603050405020304" pitchFamily="18" charset="0"/>
                <a:cs typeface="Times New Roman" panose="02020603050405020304" pitchFamily="18" charset="0"/>
              </a:rPr>
              <a:t>bifliť</a:t>
            </a:r>
            <a:r>
              <a:rPr lang="sk-SK" sz="2000" dirty="0" smtClean="0">
                <a:latin typeface="Times New Roman" panose="02020603050405020304" pitchFamily="18" charset="0"/>
                <a:cs typeface="Times New Roman" panose="02020603050405020304" pitchFamily="18" charset="0"/>
              </a:rPr>
              <a:t>.</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6.) Komu </a:t>
            </a:r>
            <a:r>
              <a:rPr lang="sk-SK" sz="2000" b="1" dirty="0">
                <a:latin typeface="Times New Roman" panose="02020603050405020304" pitchFamily="18" charset="0"/>
                <a:cs typeface="Times New Roman" panose="02020603050405020304" pitchFamily="18" charset="0"/>
              </a:rPr>
              <a:t>alebo čomu sa venujete cez voľný čas?</a:t>
            </a:r>
          </a:p>
          <a:p>
            <a:pPr algn="just"/>
            <a:r>
              <a:rPr lang="sk-SK" sz="2000" dirty="0">
                <a:latin typeface="Times New Roman" panose="02020603050405020304" pitchFamily="18" charset="0"/>
                <a:cs typeface="Times New Roman" panose="02020603050405020304" pitchFamily="18" charset="0"/>
              </a:rPr>
              <a:t>Rada si prečítam dobrú knihu, relaxujem pri práci v záhrade, rada pozorujem na vychádzkach prírodu a dobíjajú ma svojou energiou a láskou vnúčatá</a:t>
            </a:r>
            <a:r>
              <a:rPr lang="sk-SK" sz="2000" dirty="0" smtClean="0">
                <a:latin typeface="Times New Roman" panose="02020603050405020304" pitchFamily="18" charset="0"/>
                <a:cs typeface="Times New Roman" panose="02020603050405020304" pitchFamily="18" charset="0"/>
              </a:rPr>
              <a:t>.</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7.) Aké </a:t>
            </a:r>
            <a:r>
              <a:rPr lang="sk-SK" sz="2000" b="1" dirty="0">
                <a:latin typeface="Times New Roman" panose="02020603050405020304" pitchFamily="18" charset="0"/>
                <a:cs typeface="Times New Roman" panose="02020603050405020304" pitchFamily="18" charset="0"/>
              </a:rPr>
              <a:t>je vaše obľúbené jedlo, rastlina, farba? </a:t>
            </a:r>
          </a:p>
          <a:p>
            <a:pPr algn="just"/>
            <a:r>
              <a:rPr lang="sk-SK" sz="2000" dirty="0">
                <a:latin typeface="Times New Roman" panose="02020603050405020304" pitchFamily="18" charset="0"/>
                <a:cs typeface="Times New Roman" panose="02020603050405020304" pitchFamily="18" charset="0"/>
              </a:rPr>
              <a:t>Moje obľúbené jedlo je každé, ktoré navarí niekto iný. Z rastlín je to ruža a snežienka a veľmi sa mi páčia farby jesene</a:t>
            </a:r>
            <a:r>
              <a:rPr lang="sk-SK" sz="2000" dirty="0" smtClean="0">
                <a:latin typeface="Times New Roman" panose="02020603050405020304" pitchFamily="18" charset="0"/>
                <a:cs typeface="Times New Roman" panose="02020603050405020304" pitchFamily="18" charset="0"/>
              </a:rPr>
              <a:t>.</a:t>
            </a:r>
          </a:p>
          <a:p>
            <a:pPr algn="just"/>
            <a:endParaRPr lang="sk-SK" sz="2000" dirty="0">
              <a:latin typeface="Times New Roman" panose="02020603050405020304" pitchFamily="18" charset="0"/>
              <a:cs typeface="Times New Roman" panose="02020603050405020304" pitchFamily="18" charset="0"/>
            </a:endParaRPr>
          </a:p>
          <a:p>
            <a:pPr lvl="0" algn="just"/>
            <a:r>
              <a:rPr lang="sk-SK" sz="2000" b="1" dirty="0" smtClean="0">
                <a:latin typeface="Times New Roman" panose="02020603050405020304" pitchFamily="18" charset="0"/>
                <a:cs typeface="Times New Roman" panose="02020603050405020304" pitchFamily="18" charset="0"/>
              </a:rPr>
              <a:t>8.) Ako </a:t>
            </a:r>
            <a:r>
              <a:rPr lang="sk-SK" sz="2000" b="1" dirty="0">
                <a:latin typeface="Times New Roman" panose="02020603050405020304" pitchFamily="18" charset="0"/>
                <a:cs typeface="Times New Roman" panose="02020603050405020304" pitchFamily="18" charset="0"/>
              </a:rPr>
              <a:t>sa vám  pôsobí na našej škole? </a:t>
            </a:r>
          </a:p>
          <a:p>
            <a:pPr algn="just"/>
            <a:r>
              <a:rPr lang="sk-SK" sz="2000" dirty="0">
                <a:latin typeface="Times New Roman" panose="02020603050405020304" pitchFamily="18" charset="0"/>
                <a:cs typeface="Times New Roman" panose="02020603050405020304" pitchFamily="18" charset="0"/>
              </a:rPr>
              <a:t>Na túto školu som prišla ako matka s tromi malými deťmi, takže mala som aj obavy ako to všetko zvládnem. Začala som učiť náboženskú výchovu, ktorá sa neklasifikuje, dovtedy som učila na prvom stupni, kde sa známkovalo, ale netrvalo to dlho a môj strach postupne ako som sa zoznamovala s úžasnými kolegami, s vedením upadal. Mám veľmi krásne spomienky na kolegov, ktorí už nie sú medzi nami alebo sú na dôchodku, ale aj na terajších kolegov, ktorí ma dokážu povzbudiť a pomôcť. A mám obrovskú radosť, keď stretnem bývalých žiakov a dozviem sa, že sa im darí.</a:t>
            </a:r>
          </a:p>
        </p:txBody>
      </p:sp>
    </p:spTree>
    <p:extLst>
      <p:ext uri="{BB962C8B-B14F-4D97-AF65-F5344CB8AC3E}">
        <p14:creationId xmlns:p14="http://schemas.microsoft.com/office/powerpoint/2010/main" val="5723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636608" y="590309"/>
            <a:ext cx="5717893" cy="2831544"/>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Rozhodli sme sa aspoň  novým číslom nášho školského časopisu potešiť Vašu myseľ a priniesť Vám trochu radosti a zábavy do Vašich každodenných  povinnosti. </a:t>
            </a:r>
          </a:p>
          <a:p>
            <a:pPr algn="just"/>
            <a:r>
              <a:rPr lang="sk-SK" sz="2000" dirty="0">
                <a:latin typeface="Times New Roman" panose="02020603050405020304" pitchFamily="18" charset="0"/>
                <a:cs typeface="Times New Roman" panose="02020603050405020304" pitchFamily="18" charset="0"/>
              </a:rPr>
              <a:t>Dúfame, že sa Vám bude dobré čítať, že mnoho naučíte, zabavíte i poučíte. </a:t>
            </a:r>
          </a:p>
          <a:p>
            <a:pPr algn="just"/>
            <a:r>
              <a:rPr lang="sk-SK" sz="2000" dirty="0">
                <a:latin typeface="Times New Roman" panose="02020603050405020304" pitchFamily="18" charset="0"/>
                <a:cs typeface="Times New Roman" panose="02020603050405020304" pitchFamily="18" charset="0"/>
              </a:rPr>
              <a:t> </a:t>
            </a:r>
          </a:p>
          <a:p>
            <a:pPr algn="r"/>
            <a:r>
              <a:rPr lang="sk-SK" sz="2000" dirty="0">
                <a:latin typeface="Times New Roman" panose="02020603050405020304" pitchFamily="18" charset="0"/>
                <a:cs typeface="Times New Roman" panose="02020603050405020304" pitchFamily="18" charset="0"/>
              </a:rPr>
              <a:t>Váš tím M&amp;M</a:t>
            </a:r>
          </a:p>
          <a:p>
            <a:endParaRPr lang="sk-SK" dirty="0"/>
          </a:p>
        </p:txBody>
      </p:sp>
      <p:pic>
        <p:nvPicPr>
          <p:cNvPr id="6" name="Obrázok 5" descr="Hodnotenia škôl - Fotoalbum - škola - žiaci"/>
          <p:cNvPicPr/>
          <p:nvPr/>
        </p:nvPicPr>
        <p:blipFill>
          <a:blip r:embed="rId2">
            <a:extLst>
              <a:ext uri="{28A0092B-C50C-407E-A947-70E740481C1C}">
                <a14:useLocalDpi xmlns:a14="http://schemas.microsoft.com/office/drawing/2010/main" val="0"/>
              </a:ext>
            </a:extLst>
          </a:blip>
          <a:srcRect/>
          <a:stretch>
            <a:fillRect/>
          </a:stretch>
        </p:blipFill>
        <p:spPr bwMode="auto">
          <a:xfrm>
            <a:off x="1975683" y="3141380"/>
            <a:ext cx="3039742" cy="1963055"/>
          </a:xfrm>
          <a:prstGeom prst="rect">
            <a:avLst/>
          </a:prstGeom>
          <a:noFill/>
          <a:ln>
            <a:noFill/>
          </a:ln>
        </p:spPr>
      </p:pic>
      <p:sp>
        <p:nvSpPr>
          <p:cNvPr id="3" name="BlokTextu 2"/>
          <p:cNvSpPr txBox="1"/>
          <p:nvPr/>
        </p:nvSpPr>
        <p:spPr>
          <a:xfrm>
            <a:off x="300942" y="5625296"/>
            <a:ext cx="6412374" cy="2523768"/>
          </a:xfrm>
          <a:prstGeom prst="rect">
            <a:avLst/>
          </a:prstGeom>
          <a:noFill/>
        </p:spPr>
        <p:txBody>
          <a:bodyPr wrap="square" rtlCol="0">
            <a:spAutoFit/>
          </a:bodyPr>
          <a:lstStyle/>
          <a:p>
            <a:pPr algn="ctr"/>
            <a:r>
              <a:rPr lang="sk-SK" sz="2000" i="1" dirty="0">
                <a:latin typeface="Times New Roman" panose="02020603050405020304" pitchFamily="18" charset="0"/>
                <a:cs typeface="Times New Roman" panose="02020603050405020304" pitchFamily="18" charset="0"/>
              </a:rPr>
              <a:t>„Komukoľvek </a:t>
            </a:r>
            <a:r>
              <a:rPr lang="sk-SK" sz="2000" i="1" dirty="0" smtClean="0">
                <a:latin typeface="Times New Roman" panose="02020603050405020304" pitchFamily="18" charset="0"/>
                <a:cs typeface="Times New Roman" panose="02020603050405020304" pitchFamily="18" charset="0"/>
              </a:rPr>
              <a:t>môžeš pomôcť, </a:t>
            </a:r>
            <a:r>
              <a:rPr lang="sk-SK" sz="2000" i="1" dirty="0">
                <a:latin typeface="Times New Roman" panose="02020603050405020304" pitchFamily="18" charset="0"/>
                <a:cs typeface="Times New Roman" panose="02020603050405020304" pitchFamily="18" charset="0"/>
              </a:rPr>
              <a:t>pomôž mu rád, i celému svetu! Už dávno sa hovorí, že slúžiť a pomáhať sú vlastnosti vznešených pováh.“</a:t>
            </a:r>
          </a:p>
          <a:p>
            <a:pPr algn="ctr"/>
            <a:r>
              <a:rPr lang="sk-SK" sz="2000" i="1" dirty="0">
                <a:latin typeface="Times New Roman" panose="02020603050405020304" pitchFamily="18" charset="0"/>
                <a:cs typeface="Times New Roman" panose="02020603050405020304" pitchFamily="18" charset="0"/>
              </a:rPr>
              <a:t>(Ján Amos Komenský) </a:t>
            </a:r>
          </a:p>
          <a:p>
            <a:r>
              <a:rPr lang="sk-SK" sz="2000" i="1" dirty="0">
                <a:latin typeface="Times New Roman" panose="02020603050405020304" pitchFamily="18" charset="0"/>
                <a:cs typeface="Times New Roman" panose="02020603050405020304" pitchFamily="18" charset="0"/>
              </a:rPr>
              <a:t> </a:t>
            </a:r>
          </a:p>
          <a:p>
            <a:r>
              <a:rPr lang="sk-SK" sz="2000" i="1" dirty="0">
                <a:latin typeface="Times New Roman" panose="02020603050405020304" pitchFamily="18" charset="0"/>
                <a:cs typeface="Times New Roman" panose="02020603050405020304" pitchFamily="18" charset="0"/>
              </a:rPr>
              <a:t> </a:t>
            </a:r>
          </a:p>
          <a:p>
            <a:pPr algn="ctr"/>
            <a:r>
              <a:rPr lang="sk-SK" sz="2000" b="1" i="1" dirty="0">
                <a:latin typeface="Times New Roman" panose="02020603050405020304" pitchFamily="18" charset="0"/>
                <a:cs typeface="Times New Roman" panose="02020603050405020304" pitchFamily="18" charset="0"/>
              </a:rPr>
              <a:t>Prajeme príjemné čítanie!</a:t>
            </a:r>
            <a:endParaRPr lang="sk-SK" sz="2000" i="1" dirty="0">
              <a:latin typeface="Times New Roman" panose="02020603050405020304" pitchFamily="18" charset="0"/>
              <a:cs typeface="Times New Roman" panose="02020603050405020304" pitchFamily="18" charset="0"/>
            </a:endParaRPr>
          </a:p>
          <a:p>
            <a:endParaRPr lang="sk-SK" dirty="0"/>
          </a:p>
        </p:txBody>
      </p:sp>
    </p:spTree>
    <p:extLst>
      <p:ext uri="{BB962C8B-B14F-4D97-AF65-F5344CB8AC3E}">
        <p14:creationId xmlns:p14="http://schemas.microsoft.com/office/powerpoint/2010/main" val="2717966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1"/>
            <a:ext cx="6858000" cy="4386805"/>
          </a:xfrm>
          <a:prstGeom prst="rect">
            <a:avLst/>
          </a:prstGeom>
        </p:spPr>
      </p:pic>
      <p:pic>
        <p:nvPicPr>
          <p:cNvPr id="3" name="Obrázok 2"/>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4386805"/>
            <a:ext cx="6858000" cy="4757196"/>
          </a:xfrm>
          <a:prstGeom prst="rect">
            <a:avLst/>
          </a:prstGeom>
        </p:spPr>
      </p:pic>
      <p:sp>
        <p:nvSpPr>
          <p:cNvPr id="4" name="BlokTextu 3"/>
          <p:cNvSpPr txBox="1"/>
          <p:nvPr/>
        </p:nvSpPr>
        <p:spPr>
          <a:xfrm>
            <a:off x="405114" y="370390"/>
            <a:ext cx="5984111" cy="7448193"/>
          </a:xfrm>
          <a:prstGeom prst="rect">
            <a:avLst/>
          </a:prstGeom>
          <a:noFill/>
        </p:spPr>
        <p:txBody>
          <a:bodyPr wrap="square" rtlCol="0">
            <a:spAutoFit/>
          </a:bodyPr>
          <a:lstStyle/>
          <a:p>
            <a:pPr lvl="0" algn="just"/>
            <a:r>
              <a:rPr lang="sk-SK" sz="2000" b="1" dirty="0" smtClean="0">
                <a:latin typeface="Times New Roman" panose="02020603050405020304" pitchFamily="18" charset="0"/>
                <a:cs typeface="Times New Roman" panose="02020603050405020304" pitchFamily="18" charset="0"/>
              </a:rPr>
              <a:t>9.) Ako </a:t>
            </a:r>
            <a:r>
              <a:rPr lang="sk-SK" sz="2000" b="1" dirty="0">
                <a:latin typeface="Times New Roman" panose="02020603050405020304" pitchFamily="18" charset="0"/>
                <a:cs typeface="Times New Roman" panose="02020603050405020304" pitchFamily="18" charset="0"/>
              </a:rPr>
              <a:t>slávite vianočné sviatky u vás doma? </a:t>
            </a:r>
          </a:p>
          <a:p>
            <a:pPr algn="just"/>
            <a:r>
              <a:rPr lang="sk-SK" sz="2000" dirty="0">
                <a:latin typeface="Times New Roman" panose="02020603050405020304" pitchFamily="18" charset="0"/>
                <a:cs typeface="Times New Roman" panose="02020603050405020304" pitchFamily="18" charset="0"/>
              </a:rPr>
              <a:t>Nuž, ja, čo som zažívala v mojej rodine, tak som si to preniesla do mojej. Máme prestretý veľký stôl, lebo my sme zatiaľ stále všetci spolu. Na začiatku prečíta mamka /teda ja/ z Biblie o narodení Ježiša, požehná sa modlitbou jedlo, potom otec dá požehnanie každému - na čelo krížik. Otec rozreže cesnak a každému malý kúsok podá, aby sme boli chránení od zlého, mamka podáva oblátky s medom, aby sme všetci dobrí boli a nasleduje večera: hubová smotanová polievka, zemiaky, ryba, kyslá kapusta, bryndzové pirohy, makové </a:t>
            </a:r>
            <a:r>
              <a:rPr lang="sk-SK" sz="2000" dirty="0" err="1">
                <a:latin typeface="Times New Roman" panose="02020603050405020304" pitchFamily="18" charset="0"/>
                <a:cs typeface="Times New Roman" panose="02020603050405020304" pitchFamily="18" charset="0"/>
              </a:rPr>
              <a:t>bobaľky</a:t>
            </a:r>
            <a:r>
              <a:rPr lang="sk-SK" sz="2000" dirty="0">
                <a:latin typeface="Times New Roman" panose="02020603050405020304" pitchFamily="18" charset="0"/>
                <a:cs typeface="Times New Roman" panose="02020603050405020304" pitchFamily="18" charset="0"/>
              </a:rPr>
              <a:t> všetko je pripravované len na masle-bez mäsa, koláčik a nakoniec otec rozreže jablko a dá každému kúsok. Poďakujeme Bohu za jedlo a rozprávame si ešte o tradíciách ako niekedy nikto nemohol odísť od stola, aby rodina ostala v rovnakom počte. Členovia rodiny ešte hádzali odzadu svoje topánky k dverám, ak topánka smerovala von znamenalo to, že člen rodiny pôjde preč – vydá sa, ožení....atď. A zvonček nám oznámi, že máme ísť k stromčeku - rozbaľovať darčeky. Ja potom večer v tichu ďakujem nebeskému Otcovi, že sme znovu mohli byť spolu a prežívať radosť aj z jeho najväčšieho daru – Ježiša Krista.</a:t>
            </a:r>
          </a:p>
          <a:p>
            <a:endParaRPr lang="sk-SK" dirty="0"/>
          </a:p>
        </p:txBody>
      </p:sp>
    </p:spTree>
    <p:extLst>
      <p:ext uri="{BB962C8B-B14F-4D97-AF65-F5344CB8AC3E}">
        <p14:creationId xmlns:p14="http://schemas.microsoft.com/office/powerpoint/2010/main" val="586493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1" y="231495"/>
            <a:ext cx="6759614" cy="1600438"/>
          </a:xfrm>
          <a:prstGeom prst="rect">
            <a:avLst/>
          </a:prstGeom>
          <a:noFill/>
        </p:spPr>
        <p:txBody>
          <a:bodyPr wrap="square" rtlCol="0">
            <a:spAutoFit/>
          </a:bodyPr>
          <a:lstStyle/>
          <a:p>
            <a:pPr algn="ctr"/>
            <a:r>
              <a:rPr lang="sk-SK" sz="4000" dirty="0" smtClean="0">
                <a:latin typeface="Jokerman" panose="04090605060D06020702" pitchFamily="82" charset="0"/>
              </a:rPr>
              <a:t>Aké boli Vianoce v minulosti?</a:t>
            </a:r>
            <a:endParaRPr lang="sk-SK" sz="4000" dirty="0">
              <a:latin typeface="Jokerman" panose="04090605060D06020702" pitchFamily="82" charset="0"/>
            </a:endParaRPr>
          </a:p>
          <a:p>
            <a:endParaRPr lang="sk-SK" dirty="0">
              <a:latin typeface="Jokerman" panose="04090605060D06020702" pitchFamily="82" charset="0"/>
            </a:endParaRPr>
          </a:p>
        </p:txBody>
      </p:sp>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65" y="1751549"/>
            <a:ext cx="3355101" cy="2160415"/>
          </a:xfrm>
          <a:prstGeom prst="rect">
            <a:avLst/>
          </a:prstGeom>
        </p:spPr>
      </p:pic>
      <p:sp>
        <p:nvSpPr>
          <p:cNvPr id="5" name="BlokTextu 4"/>
          <p:cNvSpPr txBox="1"/>
          <p:nvPr/>
        </p:nvSpPr>
        <p:spPr>
          <a:xfrm>
            <a:off x="312515" y="1747776"/>
            <a:ext cx="2812650" cy="224676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Symbolom slovenských Vianoc bol v minulosti betlehem. Táto tradícia pochádza zo 16. storočia. Zaviedli ju františkáni. Najprv boli betlehemy živé na námestiach, </a:t>
            </a:r>
            <a:r>
              <a:rPr lang="sk-SK" sz="2000" dirty="0" smtClean="0">
                <a:latin typeface="Times New Roman" panose="02020603050405020304" pitchFamily="18" charset="0"/>
                <a:cs typeface="Times New Roman" panose="02020603050405020304" pitchFamily="18" charset="0"/>
              </a:rPr>
              <a:t>no</a:t>
            </a:r>
            <a:endParaRPr lang="sk-SK" sz="2000" dirty="0">
              <a:latin typeface="Times New Roman" panose="02020603050405020304" pitchFamily="18" charset="0"/>
              <a:cs typeface="Times New Roman" panose="02020603050405020304" pitchFamily="18" charset="0"/>
            </a:endParaRPr>
          </a:p>
        </p:txBody>
      </p:sp>
      <p:sp>
        <p:nvSpPr>
          <p:cNvPr id="6" name="BlokTextu 5"/>
          <p:cNvSpPr txBox="1"/>
          <p:nvPr/>
        </p:nvSpPr>
        <p:spPr>
          <a:xfrm>
            <a:off x="312514" y="3911964"/>
            <a:ext cx="6167752" cy="3477875"/>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počas panovania Jozefa II. sa presťahovali do kostolov. </a:t>
            </a:r>
          </a:p>
          <a:p>
            <a:pPr algn="just"/>
            <a:r>
              <a:rPr lang="sk-SK" sz="2000" dirty="0" smtClean="0">
                <a:latin typeface="Times New Roman" panose="02020603050405020304" pitchFamily="18" charset="0"/>
                <a:cs typeface="Times New Roman" panose="02020603050405020304" pitchFamily="18" charset="0"/>
              </a:rPr>
              <a:t>Tradícia </a:t>
            </a:r>
            <a:r>
              <a:rPr lang="sk-SK" sz="2000" dirty="0">
                <a:latin typeface="Times New Roman" panose="02020603050405020304" pitchFamily="18" charset="0"/>
                <a:cs typeface="Times New Roman" panose="02020603050405020304" pitchFamily="18" charset="0"/>
              </a:rPr>
              <a:t>vianočných stromčekov sa u nás rozšírila až začiatkom 20. storočia. Samozrejme, v meštianskych a šľachtických rodinách sa stromček ako symbol Vianoc objavuje už v 17. storočí najmä u protestantov. V minulosti stromček visel zo stropu, darčeky boli skôr symbolické a Vianoce oveľa viac duchovné</a:t>
            </a:r>
            <a:r>
              <a:rPr lang="sk-SK" sz="2000" dirty="0" smtClean="0">
                <a:latin typeface="Times New Roman" panose="02020603050405020304" pitchFamily="18" charset="0"/>
                <a:cs typeface="Times New Roman" panose="02020603050405020304" pitchFamily="18" charset="0"/>
              </a:rPr>
              <a:t>.</a:t>
            </a:r>
            <a:r>
              <a:rPr lang="sk-SK" sz="2000" dirty="0" smtClean="0"/>
              <a:t> </a:t>
            </a:r>
            <a:r>
              <a:rPr lang="sk-SK" sz="2000" dirty="0">
                <a:latin typeface="Times New Roman" panose="02020603050405020304" pitchFamily="18" charset="0"/>
                <a:cs typeface="Times New Roman" panose="02020603050405020304" pitchFamily="18" charset="0"/>
              </a:rPr>
              <a:t>Darčeky boli pripomienkou narodenia Ježiška, Božieho syna, ktorý je považovaný za dar od Boha pre ľudstvo. Deti dostávali doma vyrábané darčeky, drevené hračky, mamkou ušité bábiky a pod. </a:t>
            </a:r>
          </a:p>
        </p:txBody>
      </p:sp>
    </p:spTree>
    <p:extLst>
      <p:ext uri="{BB962C8B-B14F-4D97-AF65-F5344CB8AC3E}">
        <p14:creationId xmlns:p14="http://schemas.microsoft.com/office/powerpoint/2010/main" val="3815901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509286" y="312516"/>
            <a:ext cx="6030410" cy="224676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Najdôležitejším darom pre rodinu v minulosti bolo byť spolu, tešiť sa z narodenia Božieho dieťaťa a prežívať sviatky pokoja a radosti. Prvý sviatok vianočný bol sviatok rodiny. Schádzala sa rodina, už skoro ráno chodili vinšovníci. My si dnes vinšujeme elektronicky. Na sviatok sv. Štefana bola po prvýkrát zábava, lebo celý advent bol pôst. </a:t>
            </a:r>
          </a:p>
        </p:txBody>
      </p:sp>
      <p:pic>
        <p:nvPicPr>
          <p:cNvPr id="4" name="Obrázok 3"/>
          <p:cNvPicPr>
            <a:picLocks noChangeAspect="1"/>
          </p:cNvPicPr>
          <p:nvPr/>
        </p:nvPicPr>
        <p:blipFill>
          <a:blip r:embed="rId3" cstate="print">
            <a:extLst>
              <a:ext uri="{BEBA8EAE-BF5A-486C-A8C5-ECC9F3942E4B}">
                <a14:imgProps xmlns:a14="http://schemas.microsoft.com/office/drawing/2010/main">
                  <a14:imgLayer r:embed="rId4">
                    <a14:imgEffect>
                      <a14:backgroundRemoval t="4510" b="97858" l="4000" r="97600">
                        <a14:foregroundMark x1="4133" y1="83202" x2="4133" y2="83202"/>
                        <a14:foregroundMark x1="97733" y1="84442" x2="97733" y2="84442"/>
                        <a14:foregroundMark x1="54400" y1="96054" x2="54400" y2="96054"/>
                        <a14:foregroundMark x1="33333" y1="97858" x2="33333" y2="97858"/>
                        <a14:foregroundMark x1="45867" y1="4510" x2="45867" y2="4510"/>
                      </a14:backgroundRemoval>
                    </a14:imgEffect>
                  </a14:imgLayer>
                </a14:imgProps>
              </a:ext>
              <a:ext uri="{28A0092B-C50C-407E-A947-70E740481C1C}">
                <a14:useLocalDpi xmlns:a14="http://schemas.microsoft.com/office/drawing/2010/main" val="0"/>
              </a:ext>
            </a:extLst>
          </a:blip>
          <a:stretch>
            <a:fillRect/>
          </a:stretch>
        </p:blipFill>
        <p:spPr>
          <a:xfrm>
            <a:off x="1669447" y="2491037"/>
            <a:ext cx="3519103" cy="4161925"/>
          </a:xfrm>
          <a:prstGeom prst="rect">
            <a:avLst/>
          </a:prstGeom>
        </p:spPr>
      </p:pic>
      <p:sp>
        <p:nvSpPr>
          <p:cNvPr id="5" name="BlokTextu 4"/>
          <p:cNvSpPr txBox="1"/>
          <p:nvPr/>
        </p:nvSpPr>
        <p:spPr>
          <a:xfrm>
            <a:off x="493769" y="6721210"/>
            <a:ext cx="5870461" cy="1938992"/>
          </a:xfrm>
          <a:prstGeom prst="rect">
            <a:avLst/>
          </a:prstGeom>
          <a:noFill/>
        </p:spPr>
        <p:txBody>
          <a:bodyPr wrap="square" rtlCol="0">
            <a:spAutoFit/>
          </a:bodyPr>
          <a:lstStyle/>
          <a:p>
            <a:pPr algn="just"/>
            <a:r>
              <a:rPr lang="sk-SK" sz="2000" dirty="0" smtClean="0">
                <a:latin typeface="Times New Roman" panose="02020603050405020304" pitchFamily="18" charset="0"/>
                <a:cs typeface="Times New Roman" panose="02020603050405020304" pitchFamily="18" charset="0"/>
              </a:rPr>
              <a:t>Stretávali </a:t>
            </a:r>
            <a:r>
              <a:rPr lang="sk-SK" sz="2000" dirty="0">
                <a:latin typeface="Times New Roman" panose="02020603050405020304" pitchFamily="18" charset="0"/>
                <a:cs typeface="Times New Roman" panose="02020603050405020304" pitchFamily="18" charset="0"/>
              </a:rPr>
              <a:t>sa susedia, ľudia sa tešili každej návšteve</a:t>
            </a:r>
            <a:r>
              <a:rPr lang="sk-SK" sz="2000" dirty="0" smtClean="0">
                <a:latin typeface="Times New Roman" panose="02020603050405020304" pitchFamily="18" charset="0"/>
                <a:cs typeface="Times New Roman" panose="02020603050405020304" pitchFamily="18" charset="0"/>
              </a:rPr>
              <a:t>.</a:t>
            </a:r>
            <a:r>
              <a:rPr lang="sk-SK" sz="2000" dirty="0"/>
              <a:t> </a:t>
            </a:r>
            <a:r>
              <a:rPr lang="sk-SK" sz="2000" dirty="0">
                <a:latin typeface="Times New Roman" panose="02020603050405020304" pitchFamily="18" charset="0"/>
                <a:cs typeface="Times New Roman" panose="02020603050405020304" pitchFamily="18" charset="0"/>
              </a:rPr>
              <a:t>Zvykom bolo, aby si celá dedina navzájom </a:t>
            </a:r>
            <a:r>
              <a:rPr lang="sk-SK" sz="2000" dirty="0" smtClean="0">
                <a:latin typeface="Times New Roman" panose="02020603050405020304" pitchFamily="18" charset="0"/>
                <a:cs typeface="Times New Roman" panose="02020603050405020304" pitchFamily="18" charset="0"/>
              </a:rPr>
              <a:t>povinšovala. </a:t>
            </a:r>
            <a:r>
              <a:rPr lang="sk-SK" sz="2000" dirty="0">
                <a:latin typeface="Times New Roman" panose="02020603050405020304" pitchFamily="18" charset="0"/>
                <a:cs typeface="Times New Roman" panose="02020603050405020304" pitchFamily="18" charset="0"/>
              </a:rPr>
              <a:t>Nikto, kto bol s niekým pohnevaný, by nemal </a:t>
            </a:r>
            <a:r>
              <a:rPr lang="sk-SK" sz="2000" dirty="0" smtClean="0">
                <a:latin typeface="Times New Roman" panose="02020603050405020304" pitchFamily="18" charset="0"/>
                <a:cs typeface="Times New Roman" panose="02020603050405020304" pitchFamily="18" charset="0"/>
              </a:rPr>
              <a:t>zasadnúť k vianočnému stolu. Dnes to moderná spoločnosť úplne ignoruje. </a:t>
            </a:r>
          </a:p>
          <a:p>
            <a:pPr algn="just"/>
            <a:endParaRPr lang="sk-SK" sz="2000" dirty="0">
              <a:latin typeface="Times New Roman" panose="02020603050405020304" pitchFamily="18" charset="0"/>
              <a:cs typeface="Times New Roman" panose="02020603050405020304" pitchFamily="18" charset="0"/>
            </a:endParaRPr>
          </a:p>
        </p:txBody>
      </p:sp>
      <p:sp>
        <p:nvSpPr>
          <p:cNvPr id="6" name="BlokTextu 5"/>
          <p:cNvSpPr txBox="1"/>
          <p:nvPr/>
        </p:nvSpPr>
        <p:spPr>
          <a:xfrm>
            <a:off x="5914663" y="7025832"/>
            <a:ext cx="6030410" cy="400110"/>
          </a:xfrm>
          <a:prstGeom prst="rect">
            <a:avLst/>
          </a:prstGeom>
          <a:noFill/>
        </p:spPr>
        <p:txBody>
          <a:bodyPr wrap="square" rtlCol="0">
            <a:spAutoFit/>
          </a:bodyPr>
          <a:lstStyle/>
          <a:p>
            <a:pPr algn="just"/>
            <a:endParaRPr lang="sk-SK"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826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451414" y="162047"/>
            <a:ext cx="5879938" cy="1600438"/>
          </a:xfrm>
          <a:prstGeom prst="rect">
            <a:avLst/>
          </a:prstGeom>
          <a:noFill/>
        </p:spPr>
        <p:txBody>
          <a:bodyPr wrap="square" rtlCol="0">
            <a:spAutoFit/>
          </a:bodyPr>
          <a:lstStyle/>
          <a:p>
            <a:pPr algn="ctr"/>
            <a:r>
              <a:rPr lang="sk-SK" sz="4000" dirty="0" smtClean="0">
                <a:latin typeface="Jokerman" panose="04090605060D06020702" pitchFamily="82" charset="0"/>
              </a:rPr>
              <a:t>Ako vyzeral štedrovečerný stôl?</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4" name="BlokTextu 3"/>
          <p:cNvSpPr txBox="1"/>
          <p:nvPr/>
        </p:nvSpPr>
        <p:spPr>
          <a:xfrm>
            <a:off x="289368" y="1458410"/>
            <a:ext cx="6204030" cy="317009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 prvom rade menu štedrej večere tvorili úplne obyčajné jedlá. Jedál sa varilo viac, pretože to bola symbolika – čím viac jedál bolo na stole, tým lepšie sa rodina mala, aj úroda nasledujúceho roka bola bohatá. Niekde sa počas večere podávali tri, niekde šesť a niekde dokonca až dvanásť jedál. Podľa rôznych regiónov na našom území sa podávala vianočná polievka, ryba, sladké pirohy, slané šúľance tzv. </a:t>
            </a:r>
            <a:r>
              <a:rPr lang="sk-SK" sz="2000" dirty="0" err="1">
                <a:latin typeface="Times New Roman" panose="02020603050405020304" pitchFamily="18" charset="0"/>
                <a:cs typeface="Times New Roman" panose="02020603050405020304" pitchFamily="18" charset="0"/>
              </a:rPr>
              <a:t>bobaľky</a:t>
            </a:r>
            <a:r>
              <a:rPr lang="sk-SK" sz="2000" dirty="0">
                <a:latin typeface="Times New Roman" panose="02020603050405020304" pitchFamily="18" charset="0"/>
                <a:cs typeface="Times New Roman" panose="02020603050405020304" pitchFamily="18" charset="0"/>
              </a:rPr>
              <a:t>, opekance, kysnuté koláče, oblátky s medom, cesnak, obilninové kaše, rozkrojené jabĺčko a nechýbal ani prípitok. </a:t>
            </a:r>
            <a:endParaRPr lang="sk-SK" sz="2000" dirty="0"/>
          </a:p>
        </p:txBody>
      </p:sp>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67" y="4628509"/>
            <a:ext cx="6041985" cy="3821010"/>
          </a:xfrm>
          <a:prstGeom prst="rect">
            <a:avLst/>
          </a:prstGeom>
        </p:spPr>
      </p:pic>
    </p:spTree>
    <p:extLst>
      <p:ext uri="{BB962C8B-B14F-4D97-AF65-F5344CB8AC3E}">
        <p14:creationId xmlns:p14="http://schemas.microsoft.com/office/powerpoint/2010/main" val="2778817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6" name="BlokTextu 5"/>
          <p:cNvSpPr txBox="1"/>
          <p:nvPr/>
        </p:nvSpPr>
        <p:spPr>
          <a:xfrm>
            <a:off x="567159" y="439838"/>
            <a:ext cx="5671595" cy="2215991"/>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Večera bola štedrá, ale ľudia sa neprejedali. Uvarili z každého toľko, aby každý člen rodiny dostal zo dve-tri lyžičky. Čo myslíte, neboli tieto tradičné Vianoce krajšie a pokojnejšie? </a:t>
            </a:r>
          </a:p>
          <a:p>
            <a:pPr algn="just"/>
            <a:r>
              <a:rPr lang="sk-SK" sz="2000" dirty="0">
                <a:latin typeface="Times New Roman" panose="02020603050405020304" pitchFamily="18" charset="0"/>
                <a:cs typeface="Times New Roman" panose="02020603050405020304" pitchFamily="18" charset="0"/>
              </a:rPr>
              <a:t>Na záver mi dovoľte, aby som vám zavinšovala v goralskom nárečí: </a:t>
            </a:r>
          </a:p>
          <a:p>
            <a:endParaRPr lang="sk-SK" dirty="0"/>
          </a:p>
        </p:txBody>
      </p:sp>
      <p:sp>
        <p:nvSpPr>
          <p:cNvPr id="7" name="BlokTextu 6"/>
          <p:cNvSpPr txBox="1"/>
          <p:nvPr/>
        </p:nvSpPr>
        <p:spPr>
          <a:xfrm>
            <a:off x="575840" y="2655829"/>
            <a:ext cx="5706319" cy="5355312"/>
          </a:xfrm>
          <a:prstGeom prst="rect">
            <a:avLst/>
          </a:prstGeom>
          <a:noFill/>
        </p:spPr>
        <p:txBody>
          <a:bodyPr wrap="square" rtlCol="0">
            <a:spAutoFit/>
          </a:bodyPr>
          <a:lstStyle/>
          <a:p>
            <a:pPr algn="ct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Vinsujym</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vum</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vinsujym</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zdrovje</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scenšče</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zeby</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šče</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še</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docekali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drugego</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cenščlivego</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roku.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Pŕi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scenšču</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pŕi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zdrovju</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pŕi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dobrym</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pokoju,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mnej</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gnivuf</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vjynksyj</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radošči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hojnejsyf</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urodnejsif</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rockuf</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jak my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doteros</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k-SK" sz="3600" i="1" dirty="0" err="1">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pŕezyli</a:t>
            </a:r>
            <a:r>
              <a:rPr lang="sk-SK" sz="3600" i="1"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sk-SK" sz="3600" dirty="0">
              <a:ln w="0"/>
              <a:effectLst>
                <a:glow rad="228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sk-SK" dirty="0"/>
          </a:p>
        </p:txBody>
      </p:sp>
    </p:spTree>
    <p:extLst>
      <p:ext uri="{BB962C8B-B14F-4D97-AF65-F5344CB8AC3E}">
        <p14:creationId xmlns:p14="http://schemas.microsoft.com/office/powerpoint/2010/main" val="3454697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5" name="BlokTextu 4"/>
          <p:cNvSpPr txBox="1"/>
          <p:nvPr/>
        </p:nvSpPr>
        <p:spPr>
          <a:xfrm>
            <a:off x="1" y="231495"/>
            <a:ext cx="6759614" cy="1600438"/>
          </a:xfrm>
          <a:prstGeom prst="rect">
            <a:avLst/>
          </a:prstGeom>
          <a:noFill/>
        </p:spPr>
        <p:txBody>
          <a:bodyPr wrap="square" rtlCol="0">
            <a:spAutoFit/>
          </a:bodyPr>
          <a:lstStyle/>
          <a:p>
            <a:pPr algn="ctr"/>
            <a:r>
              <a:rPr lang="sk-SK" sz="4000" dirty="0" smtClean="0">
                <a:latin typeface="Jokerman" panose="04090605060D06020702" pitchFamily="82" charset="0"/>
              </a:rPr>
              <a:t>Netradičný začiatok školského roka</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6" name="BlokTextu 5"/>
          <p:cNvSpPr txBox="1"/>
          <p:nvPr/>
        </p:nvSpPr>
        <p:spPr>
          <a:xfrm>
            <a:off x="219919" y="1608881"/>
            <a:ext cx="6412374" cy="132343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Vírus Covid-19 ovplyvnil mnoho oblasti života. Školy ako také museli prijať rozsiahle opatrenia, ktorými by zamedzili šíreniu tohto vírusu. Tradičný začiatok školského roka sa teda niesol v duchu týchto opatrení. </a:t>
            </a:r>
            <a:endParaRPr lang="sk-SK" sz="2000" dirty="0"/>
          </a:p>
        </p:txBody>
      </p:sp>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670" y="2651415"/>
            <a:ext cx="2742621" cy="2311804"/>
          </a:xfrm>
          <a:prstGeom prst="rect">
            <a:avLst/>
          </a:prstGeom>
        </p:spPr>
      </p:pic>
      <p:sp>
        <p:nvSpPr>
          <p:cNvPr id="8" name="BlokTextu 7"/>
          <p:cNvSpPr txBox="1"/>
          <p:nvPr/>
        </p:nvSpPr>
        <p:spPr>
          <a:xfrm>
            <a:off x="220494" y="2900837"/>
            <a:ext cx="3669176" cy="2246769"/>
          </a:xfrm>
          <a:prstGeom prst="rect">
            <a:avLst/>
          </a:prstGeom>
          <a:noFill/>
        </p:spPr>
        <p:txBody>
          <a:bodyPr wrap="square" rtlCol="0">
            <a:spAutoFit/>
          </a:bodyPr>
          <a:lstStyle/>
          <a:p>
            <a:pPr algn="just"/>
            <a:r>
              <a:rPr lang="sk-SK" sz="2000" dirty="0" smtClean="0">
                <a:latin typeface="Times New Roman" panose="02020603050405020304" pitchFamily="18" charset="0"/>
                <a:cs typeface="Times New Roman" panose="02020603050405020304" pitchFamily="18" charset="0"/>
              </a:rPr>
              <a:t>Kedysi veľk</a:t>
            </a:r>
            <a:r>
              <a:rPr lang="sk-SK" sz="2000" dirty="0">
                <a:latin typeface="Times New Roman" panose="02020603050405020304" pitchFamily="18" charset="0"/>
                <a:cs typeface="Times New Roman" panose="02020603050405020304" pitchFamily="18" charset="0"/>
              </a:rPr>
              <a:t>é</a:t>
            </a:r>
            <a:r>
              <a:rPr lang="sk-SK" sz="2000" dirty="0" smtClean="0">
                <a:latin typeface="Times New Roman" panose="02020603050405020304" pitchFamily="18" charset="0"/>
                <a:cs typeface="Times New Roman" panose="02020603050405020304" pitchFamily="18" charset="0"/>
              </a:rPr>
              <a:t> </a:t>
            </a:r>
            <a:r>
              <a:rPr lang="sk-SK" sz="2000" dirty="0">
                <a:latin typeface="Times New Roman" panose="02020603050405020304" pitchFamily="18" charset="0"/>
                <a:cs typeface="Times New Roman" panose="02020603050405020304" pitchFamily="18" charset="0"/>
              </a:rPr>
              <a:t>zhromaždenie žiakov prvého aj druhého stupňa, ktorí spoločne s vedením školy vítali prvákov, sa zmenilo. Zástupy žiakov na školskom dvore alebo telocvični sa tento rok nekonali. </a:t>
            </a:r>
          </a:p>
        </p:txBody>
      </p:sp>
      <p:sp>
        <p:nvSpPr>
          <p:cNvPr id="9" name="BlokTextu 8"/>
          <p:cNvSpPr txBox="1"/>
          <p:nvPr/>
        </p:nvSpPr>
        <p:spPr>
          <a:xfrm>
            <a:off x="219919" y="5157341"/>
            <a:ext cx="6412374" cy="1323439"/>
          </a:xfrm>
          <a:prstGeom prst="rect">
            <a:avLst/>
          </a:prstGeom>
          <a:noFill/>
        </p:spPr>
        <p:txBody>
          <a:bodyPr wrap="square" rtlCol="0">
            <a:spAutoFit/>
          </a:bodyPr>
          <a:lstStyle/>
          <a:p>
            <a:r>
              <a:rPr lang="sk-SK" sz="2000" dirty="0" smtClean="0">
                <a:latin typeface="Times New Roman" panose="02020603050405020304" pitchFamily="18" charset="0"/>
                <a:cs typeface="Times New Roman" panose="02020603050405020304" pitchFamily="18" charset="0"/>
              </a:rPr>
              <a:t>Namiesto </a:t>
            </a:r>
            <a:r>
              <a:rPr lang="sk-SK" sz="2000" dirty="0">
                <a:latin typeface="Times New Roman" panose="02020603050405020304" pitchFamily="18" charset="0"/>
                <a:cs typeface="Times New Roman" panose="02020603050405020304" pitchFamily="18" charset="0"/>
              </a:rPr>
              <a:t>toho sa žiaci vybrali do svojich tried. </a:t>
            </a:r>
            <a:r>
              <a:rPr lang="sk-SK" sz="2000" dirty="0" smtClean="0">
                <a:latin typeface="Times New Roman" panose="02020603050405020304" pitchFamily="18" charset="0"/>
                <a:cs typeface="Times New Roman" panose="02020603050405020304" pitchFamily="18" charset="0"/>
              </a:rPr>
              <a:t>Predtým, </a:t>
            </a:r>
            <a:r>
              <a:rPr lang="sk-SK" sz="2000" dirty="0">
                <a:latin typeface="Times New Roman" panose="02020603050405020304" pitchFamily="18" charset="0"/>
                <a:cs typeface="Times New Roman" panose="02020603050405020304" pitchFamily="18" charset="0"/>
              </a:rPr>
              <a:t>ale ešte museli prejsť vstupnou kontrolou. Meranie teploty a dezinfekcia rúk boli samozrejmosťou ako aj povinné nosenie rúška.</a:t>
            </a:r>
          </a:p>
        </p:txBody>
      </p:sp>
      <p:pic>
        <p:nvPicPr>
          <p:cNvPr id="10" name="Obrázo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1154" y="6216510"/>
            <a:ext cx="3680747" cy="2779768"/>
          </a:xfrm>
          <a:prstGeom prst="rect">
            <a:avLst/>
          </a:prstGeom>
        </p:spPr>
      </p:pic>
    </p:spTree>
    <p:extLst>
      <p:ext uri="{BB962C8B-B14F-4D97-AF65-F5344CB8AC3E}">
        <p14:creationId xmlns:p14="http://schemas.microsoft.com/office/powerpoint/2010/main" val="204248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416689" y="231494"/>
            <a:ext cx="6099858" cy="1292662"/>
          </a:xfrm>
          <a:prstGeom prst="rect">
            <a:avLst/>
          </a:prstGeom>
          <a:noFill/>
        </p:spPr>
        <p:txBody>
          <a:bodyPr wrap="square" rtlCol="0">
            <a:spAutoFit/>
          </a:bodyPr>
          <a:lstStyle/>
          <a:p>
            <a:pPr algn="just"/>
            <a:r>
              <a:rPr lang="sk-SK" sz="2000" dirty="0" smtClean="0">
                <a:latin typeface="Times New Roman" panose="02020603050405020304" pitchFamily="18" charset="0"/>
                <a:cs typeface="Times New Roman" panose="02020603050405020304" pitchFamily="18" charset="0"/>
              </a:rPr>
              <a:t>Prváčikovia, </a:t>
            </a:r>
            <a:r>
              <a:rPr lang="sk-SK" sz="2000" dirty="0">
                <a:latin typeface="Times New Roman" panose="02020603050405020304" pitchFamily="18" charset="0"/>
                <a:cs typeface="Times New Roman" panose="02020603050405020304" pitchFamily="18" charset="0"/>
              </a:rPr>
              <a:t>ale nemuseli byť </a:t>
            </a:r>
            <a:r>
              <a:rPr lang="sk-SK" sz="2000" dirty="0" smtClean="0">
                <a:latin typeface="Times New Roman" panose="02020603050405020304" pitchFamily="18" charset="0"/>
                <a:cs typeface="Times New Roman" panose="02020603050405020304" pitchFamily="18" charset="0"/>
              </a:rPr>
              <a:t>sklamaní. </a:t>
            </a:r>
            <a:r>
              <a:rPr lang="sk-SK" sz="2000" dirty="0">
                <a:latin typeface="Times New Roman" panose="02020603050405020304" pitchFamily="18" charset="0"/>
                <a:cs typeface="Times New Roman" panose="02020603050405020304" pitchFamily="18" charset="0"/>
              </a:rPr>
              <a:t>Do triedy, kde ich doviedli ich rodičia spolu s pani učiteľkami, prišlo aj vedenie školy, ktoré ich osobne privítalo na našej škole.</a:t>
            </a:r>
          </a:p>
          <a:p>
            <a:endParaRPr lang="sk-SK" dirty="0"/>
          </a:p>
        </p:txBody>
      </p:sp>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89" y="1337130"/>
            <a:ext cx="3613670" cy="2717945"/>
          </a:xfrm>
          <a:prstGeom prst="rect">
            <a:avLst/>
          </a:prstGeom>
        </p:spPr>
      </p:pic>
      <p:sp>
        <p:nvSpPr>
          <p:cNvPr id="5" name="BlokTextu 4"/>
          <p:cNvSpPr txBox="1"/>
          <p:nvPr/>
        </p:nvSpPr>
        <p:spPr>
          <a:xfrm>
            <a:off x="4092835" y="1337130"/>
            <a:ext cx="2361236" cy="3139321"/>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Na zvyšok žiakov už čakali </a:t>
            </a:r>
            <a:r>
              <a:rPr lang="sk-SK" sz="2000" dirty="0" smtClean="0">
                <a:latin typeface="Times New Roman" panose="02020603050405020304" pitchFamily="18" charset="0"/>
                <a:cs typeface="Times New Roman" panose="02020603050405020304" pitchFamily="18" charset="0"/>
              </a:rPr>
              <a:t>triedni </a:t>
            </a:r>
            <a:r>
              <a:rPr lang="sk-SK" sz="2000" dirty="0">
                <a:latin typeface="Times New Roman" panose="02020603050405020304" pitchFamily="18" charset="0"/>
                <a:cs typeface="Times New Roman" panose="02020603050405020304" pitchFamily="18" charset="0"/>
              </a:rPr>
              <a:t>učitelia. Každý bol rád, že po minulom roku, kedy sa muselo prejsť na distančnú formu vzdelávania, sme sa všetci uvideli opäť v škole.</a:t>
            </a:r>
          </a:p>
          <a:p>
            <a:endParaRPr lang="sk-SK" dirty="0"/>
          </a:p>
        </p:txBody>
      </p:sp>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517" y="4138282"/>
            <a:ext cx="3278554" cy="2461255"/>
          </a:xfrm>
          <a:prstGeom prst="rect">
            <a:avLst/>
          </a:prstGeom>
        </p:spPr>
      </p:pic>
      <p:sp>
        <p:nvSpPr>
          <p:cNvPr id="7" name="BlokTextu 6"/>
          <p:cNvSpPr txBox="1"/>
          <p:nvPr/>
        </p:nvSpPr>
        <p:spPr>
          <a:xfrm>
            <a:off x="416776" y="6763773"/>
            <a:ext cx="6037295" cy="2215991"/>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Začiatok roka, aj napriek opatreniam a obmedzeniam, mal svoje čaro. Mnoho z učiteľov a žiakov si rúško, ktoré zahaľovalo akékoľvek grimasy </a:t>
            </a:r>
            <a:r>
              <a:rPr lang="sk-SK" sz="2000" dirty="0" smtClean="0">
                <a:latin typeface="Times New Roman" panose="02020603050405020304" pitchFamily="18" charset="0"/>
                <a:cs typeface="Times New Roman" panose="02020603050405020304" pitchFamily="18" charset="0"/>
              </a:rPr>
              <a:t>vychutnávalo, </a:t>
            </a:r>
            <a:r>
              <a:rPr lang="sk-SK" sz="2000" dirty="0">
                <a:latin typeface="Times New Roman" panose="02020603050405020304" pitchFamily="18" charset="0"/>
                <a:cs typeface="Times New Roman" panose="02020603050405020304" pitchFamily="18" charset="0"/>
              </a:rPr>
              <a:t>aj keď bolo občas ťažké rozprávať a neomdlieť pri tom. Stálo to ale za to! Vyplaziť niekomu jazyk bez </a:t>
            </a:r>
            <a:r>
              <a:rPr lang="sk-SK" sz="2000" dirty="0" smtClean="0">
                <a:latin typeface="Times New Roman" panose="02020603050405020304" pitchFamily="18" charset="0"/>
                <a:cs typeface="Times New Roman" panose="02020603050405020304" pitchFamily="18" charset="0"/>
              </a:rPr>
              <a:t>toho, </a:t>
            </a:r>
            <a:r>
              <a:rPr lang="sk-SK" sz="2000" dirty="0">
                <a:latin typeface="Times New Roman" panose="02020603050405020304" pitchFamily="18" charset="0"/>
                <a:cs typeface="Times New Roman" panose="02020603050405020304" pitchFamily="18" charset="0"/>
              </a:rPr>
              <a:t>aby si to ten dotyčný </a:t>
            </a:r>
            <a:r>
              <a:rPr lang="sk-SK" sz="2000" dirty="0" smtClean="0">
                <a:latin typeface="Times New Roman" panose="02020603050405020304" pitchFamily="18" charset="0"/>
                <a:cs typeface="Times New Roman" panose="02020603050405020304" pitchFamily="18" charset="0"/>
              </a:rPr>
              <a:t>všimol, </a:t>
            </a:r>
            <a:r>
              <a:rPr lang="sk-SK" sz="2000" dirty="0">
                <a:latin typeface="Times New Roman" panose="02020603050405020304" pitchFamily="18" charset="0"/>
                <a:cs typeface="Times New Roman" panose="02020603050405020304" pitchFamily="18" charset="0"/>
              </a:rPr>
              <a:t>využil nie jeden žiak či učiteľ </a:t>
            </a:r>
            <a:r>
              <a:rPr lang="sk-SK" sz="2000" dirty="0">
                <a:latin typeface="Times New Roman" panose="02020603050405020304" pitchFamily="18" charset="0"/>
                <a:cs typeface="Times New Roman" panose="02020603050405020304" pitchFamily="18" charset="0"/>
                <a:sym typeface="Wingdings" panose="05000000000000000000" pitchFamily="2" charset="2"/>
              </a:rPr>
              <a:t></a:t>
            </a:r>
            <a:endParaRPr lang="sk-SK" sz="2000" dirty="0">
              <a:latin typeface="Times New Roman" panose="02020603050405020304" pitchFamily="18" charset="0"/>
              <a:cs typeface="Times New Roman" panose="02020603050405020304" pitchFamily="18" charset="0"/>
            </a:endParaRPr>
          </a:p>
          <a:p>
            <a:endParaRPr lang="sk-SK" dirty="0"/>
          </a:p>
        </p:txBody>
      </p:sp>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149" y="4476451"/>
            <a:ext cx="1891212" cy="1895655"/>
          </a:xfrm>
          <a:prstGeom prst="rect">
            <a:avLst/>
          </a:prstGeom>
        </p:spPr>
      </p:pic>
    </p:spTree>
    <p:extLst>
      <p:ext uri="{BB962C8B-B14F-4D97-AF65-F5344CB8AC3E}">
        <p14:creationId xmlns:p14="http://schemas.microsoft.com/office/powerpoint/2010/main" val="4173218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5400000">
            <a:off x="-1147611" y="1147610"/>
            <a:ext cx="9153219" cy="6858001"/>
          </a:xfrm>
          <a:prstGeom prst="rect">
            <a:avLst/>
          </a:prstGeom>
        </p:spPr>
      </p:pic>
      <p:sp>
        <p:nvSpPr>
          <p:cNvPr id="7" name="BlokTextu 6"/>
          <p:cNvSpPr txBox="1"/>
          <p:nvPr/>
        </p:nvSpPr>
        <p:spPr>
          <a:xfrm>
            <a:off x="578733" y="231495"/>
            <a:ext cx="6504973" cy="984885"/>
          </a:xfrm>
          <a:prstGeom prst="rect">
            <a:avLst/>
          </a:prstGeom>
          <a:noFill/>
        </p:spPr>
        <p:txBody>
          <a:bodyPr wrap="square" rtlCol="0">
            <a:spAutoFit/>
          </a:bodyPr>
          <a:lstStyle/>
          <a:p>
            <a:r>
              <a:rPr lang="sk-SK" sz="4000" dirty="0">
                <a:latin typeface="Jokerman" panose="04090605060D06020702" pitchFamily="82" charset="0"/>
              </a:rPr>
              <a:t>Distančné vzdelávanie</a:t>
            </a:r>
          </a:p>
          <a:p>
            <a:endParaRPr lang="sk-SK" dirty="0">
              <a:latin typeface="Jokerman" panose="04090605060D06020702" pitchFamily="82" charset="0"/>
            </a:endParaRPr>
          </a:p>
        </p:txBody>
      </p:sp>
      <p:sp>
        <p:nvSpPr>
          <p:cNvPr id="8" name="BlokTextu 7"/>
          <p:cNvSpPr txBox="1"/>
          <p:nvPr/>
        </p:nvSpPr>
        <p:spPr>
          <a:xfrm>
            <a:off x="150472" y="1211070"/>
            <a:ext cx="3549563" cy="2523768"/>
          </a:xfrm>
          <a:prstGeom prst="rect">
            <a:avLst/>
          </a:prstGeom>
          <a:noFill/>
        </p:spPr>
        <p:txBody>
          <a:bodyPr wrap="square" rtlCol="0">
            <a:spAutoFit/>
          </a:bodyPr>
          <a:lstStyle/>
          <a:p>
            <a:r>
              <a:rPr lang="sk-SK" sz="2000" dirty="0">
                <a:latin typeface="Times New Roman" panose="02020603050405020304" pitchFamily="18" charset="0"/>
                <a:cs typeface="Times New Roman" panose="02020603050405020304" pitchFamily="18" charset="0"/>
              </a:rPr>
              <a:t>23. októbra sa stalo to, čo nik </a:t>
            </a:r>
            <a:r>
              <a:rPr lang="sk-SK" sz="2000" dirty="0" smtClean="0">
                <a:latin typeface="Times New Roman" panose="02020603050405020304" pitchFamily="18" charset="0"/>
                <a:cs typeface="Times New Roman" panose="02020603050405020304" pitchFamily="18" charset="0"/>
              </a:rPr>
              <a:t>nechcel, </a:t>
            </a:r>
            <a:r>
              <a:rPr lang="sk-SK" sz="2000" dirty="0">
                <a:latin typeface="Times New Roman" panose="02020603050405020304" pitchFamily="18" charset="0"/>
                <a:cs typeface="Times New Roman" panose="02020603050405020304" pitchFamily="18" charset="0"/>
              </a:rPr>
              <a:t>no každý </a:t>
            </a:r>
            <a:r>
              <a:rPr lang="sk-SK" sz="2000" dirty="0" smtClean="0">
                <a:latin typeface="Times New Roman" panose="02020603050405020304" pitchFamily="18" charset="0"/>
                <a:cs typeface="Times New Roman" panose="02020603050405020304" pitchFamily="18" charset="0"/>
              </a:rPr>
              <a:t>s</a:t>
            </a:r>
            <a:r>
              <a:rPr lang="sk-SK" sz="2000" dirty="0">
                <a:latin typeface="Times New Roman" panose="02020603050405020304" pitchFamily="18" charset="0"/>
                <a:cs typeface="Times New Roman" panose="02020603050405020304" pitchFamily="18" charset="0"/>
              </a:rPr>
              <a:t> tým tak trochu rátal. Celé Slovensko prešlo na distančnú formu vzdelávania. Žiaci prvého </a:t>
            </a:r>
            <a:r>
              <a:rPr lang="sk-SK" sz="2000" dirty="0" smtClean="0">
                <a:latin typeface="Times New Roman" panose="02020603050405020304" pitchFamily="18" charset="0"/>
                <a:cs typeface="Times New Roman" panose="02020603050405020304" pitchFamily="18" charset="0"/>
              </a:rPr>
              <a:t>stupňa, ale </a:t>
            </a:r>
            <a:r>
              <a:rPr lang="sk-SK" sz="2000" dirty="0">
                <a:latin typeface="Times New Roman" panose="02020603050405020304" pitchFamily="18" charset="0"/>
                <a:cs typeface="Times New Roman" panose="02020603050405020304" pitchFamily="18" charset="0"/>
              </a:rPr>
              <a:t>pokračovali v klasickom vzdelávaní. </a:t>
            </a:r>
          </a:p>
          <a:p>
            <a:endParaRPr lang="sk-SK" dirty="0"/>
          </a:p>
        </p:txBody>
      </p:sp>
      <p:pic>
        <p:nvPicPr>
          <p:cNvPr id="9" name="Obrázok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5189" y1="80690" x2="70283" y2="88276"/>
                      </a14:backgroundRemoval>
                    </a14:imgEffect>
                  </a14:imgLayer>
                </a14:imgProps>
              </a:ext>
              <a:ext uri="{28A0092B-C50C-407E-A947-70E740481C1C}">
                <a14:useLocalDpi xmlns:a14="http://schemas.microsoft.com/office/drawing/2010/main" val="0"/>
              </a:ext>
            </a:extLst>
          </a:blip>
          <a:stretch>
            <a:fillRect/>
          </a:stretch>
        </p:blipFill>
        <p:spPr>
          <a:xfrm>
            <a:off x="3371298" y="1211070"/>
            <a:ext cx="3109745" cy="2130552"/>
          </a:xfrm>
          <a:prstGeom prst="rect">
            <a:avLst/>
          </a:prstGeom>
        </p:spPr>
      </p:pic>
      <p:sp>
        <p:nvSpPr>
          <p:cNvPr id="10" name="BlokTextu 9"/>
          <p:cNvSpPr txBox="1"/>
          <p:nvPr/>
        </p:nvSpPr>
        <p:spPr>
          <a:xfrm>
            <a:off x="150472" y="3507190"/>
            <a:ext cx="6001834" cy="1938992"/>
          </a:xfrm>
          <a:custGeom>
            <a:avLst/>
            <a:gdLst>
              <a:gd name="connsiteX0" fmla="*/ 0 w 6099858"/>
              <a:gd name="connsiteY0" fmla="*/ 2668191 h 5336381"/>
              <a:gd name="connsiteX1" fmla="*/ 882691 w 6099858"/>
              <a:gd name="connsiteY1" fmla="*/ 1 h 5336381"/>
              <a:gd name="connsiteX2" fmla="*/ 5217167 w 6099858"/>
              <a:gd name="connsiteY2" fmla="*/ 1 h 5336381"/>
              <a:gd name="connsiteX3" fmla="*/ 6099858 w 6099858"/>
              <a:gd name="connsiteY3" fmla="*/ 2668191 h 5336381"/>
              <a:gd name="connsiteX4" fmla="*/ 5217167 w 6099858"/>
              <a:gd name="connsiteY4" fmla="*/ 5336380 h 5336381"/>
              <a:gd name="connsiteX5" fmla="*/ 882691 w 6099858"/>
              <a:gd name="connsiteY5" fmla="*/ 5336380 h 5336381"/>
              <a:gd name="connsiteX6" fmla="*/ 0 w 6099858"/>
              <a:gd name="connsiteY6" fmla="*/ 2668191 h 5336381"/>
              <a:gd name="connsiteX0" fmla="*/ 0 w 6177866"/>
              <a:gd name="connsiteY0" fmla="*/ 2668190 h 5359528"/>
              <a:gd name="connsiteX1" fmla="*/ 882691 w 6177866"/>
              <a:gd name="connsiteY1" fmla="*/ 0 h 5359528"/>
              <a:gd name="connsiteX2" fmla="*/ 5217167 w 6177866"/>
              <a:gd name="connsiteY2" fmla="*/ 0 h 5359528"/>
              <a:gd name="connsiteX3" fmla="*/ 6099858 w 6177866"/>
              <a:gd name="connsiteY3" fmla="*/ 2668190 h 5359528"/>
              <a:gd name="connsiteX4" fmla="*/ 6177866 w 6177866"/>
              <a:gd name="connsiteY4" fmla="*/ 5359528 h 5359528"/>
              <a:gd name="connsiteX5" fmla="*/ 882691 w 6177866"/>
              <a:gd name="connsiteY5" fmla="*/ 5336379 h 5359528"/>
              <a:gd name="connsiteX6" fmla="*/ 0 w 6177866"/>
              <a:gd name="connsiteY6" fmla="*/ 2668190 h 5359528"/>
              <a:gd name="connsiteX0" fmla="*/ 0 w 6177866"/>
              <a:gd name="connsiteY0" fmla="*/ 2668190 h 5359528"/>
              <a:gd name="connsiteX1" fmla="*/ 882691 w 6177866"/>
              <a:gd name="connsiteY1" fmla="*/ 0 h 5359528"/>
              <a:gd name="connsiteX2" fmla="*/ 5217167 w 6177866"/>
              <a:gd name="connsiteY2" fmla="*/ 0 h 5359528"/>
              <a:gd name="connsiteX3" fmla="*/ 6099858 w 6177866"/>
              <a:gd name="connsiteY3" fmla="*/ 2668190 h 5359528"/>
              <a:gd name="connsiteX4" fmla="*/ 6177866 w 6177866"/>
              <a:gd name="connsiteY4" fmla="*/ 5359528 h 5359528"/>
              <a:gd name="connsiteX5" fmla="*/ 4019430 w 6177866"/>
              <a:gd name="connsiteY5" fmla="*/ 2627903 h 5359528"/>
              <a:gd name="connsiteX6" fmla="*/ 0 w 6177866"/>
              <a:gd name="connsiteY6" fmla="*/ 2668190 h 5359528"/>
              <a:gd name="connsiteX0" fmla="*/ 0 w 6177866"/>
              <a:gd name="connsiteY0" fmla="*/ 2668190 h 5417402"/>
              <a:gd name="connsiteX1" fmla="*/ 882691 w 6177866"/>
              <a:gd name="connsiteY1" fmla="*/ 0 h 5417402"/>
              <a:gd name="connsiteX2" fmla="*/ 5217167 w 6177866"/>
              <a:gd name="connsiteY2" fmla="*/ 0 h 5417402"/>
              <a:gd name="connsiteX3" fmla="*/ 6099858 w 6177866"/>
              <a:gd name="connsiteY3" fmla="*/ 2668190 h 5417402"/>
              <a:gd name="connsiteX4" fmla="*/ 6177866 w 6177866"/>
              <a:gd name="connsiteY4" fmla="*/ 5359528 h 5417402"/>
              <a:gd name="connsiteX5" fmla="*/ 4054154 w 6177866"/>
              <a:gd name="connsiteY5" fmla="*/ 5417402 h 5417402"/>
              <a:gd name="connsiteX6" fmla="*/ 0 w 6177866"/>
              <a:gd name="connsiteY6" fmla="*/ 2668190 h 5417402"/>
              <a:gd name="connsiteX0" fmla="*/ 3492540 w 5295175"/>
              <a:gd name="connsiteY0" fmla="*/ 2668190 h 5417402"/>
              <a:gd name="connsiteX1" fmla="*/ 0 w 5295175"/>
              <a:gd name="connsiteY1" fmla="*/ 0 h 5417402"/>
              <a:gd name="connsiteX2" fmla="*/ 4334476 w 5295175"/>
              <a:gd name="connsiteY2" fmla="*/ 0 h 5417402"/>
              <a:gd name="connsiteX3" fmla="*/ 5217167 w 5295175"/>
              <a:gd name="connsiteY3" fmla="*/ 2668190 h 5417402"/>
              <a:gd name="connsiteX4" fmla="*/ 5295175 w 5295175"/>
              <a:gd name="connsiteY4" fmla="*/ 5359528 h 5417402"/>
              <a:gd name="connsiteX5" fmla="*/ 3171463 w 5295175"/>
              <a:gd name="connsiteY5" fmla="*/ 5417402 h 5417402"/>
              <a:gd name="connsiteX6" fmla="*/ 3492540 w 5295175"/>
              <a:gd name="connsiteY6" fmla="*/ 2668190 h 5417402"/>
              <a:gd name="connsiteX0" fmla="*/ 3492540 w 5295175"/>
              <a:gd name="connsiteY0" fmla="*/ 2668190 h 5417402"/>
              <a:gd name="connsiteX1" fmla="*/ 0 w 5295175"/>
              <a:gd name="connsiteY1" fmla="*/ 0 h 5417402"/>
              <a:gd name="connsiteX2" fmla="*/ 4334476 w 5295175"/>
              <a:gd name="connsiteY2" fmla="*/ 0 h 5417402"/>
              <a:gd name="connsiteX3" fmla="*/ 5217167 w 5295175"/>
              <a:gd name="connsiteY3" fmla="*/ 2668190 h 5417402"/>
              <a:gd name="connsiteX4" fmla="*/ 5295175 w 5295175"/>
              <a:gd name="connsiteY4" fmla="*/ 5359528 h 5417402"/>
              <a:gd name="connsiteX5" fmla="*/ 3171463 w 5295175"/>
              <a:gd name="connsiteY5" fmla="*/ 5417402 h 5417402"/>
              <a:gd name="connsiteX6" fmla="*/ 3492540 w 5295175"/>
              <a:gd name="connsiteY6" fmla="*/ 2668190 h 5417402"/>
              <a:gd name="connsiteX0" fmla="*/ 4349067 w 6151702"/>
              <a:gd name="connsiteY0" fmla="*/ 2668190 h 5417402"/>
              <a:gd name="connsiteX1" fmla="*/ 0 w 6151702"/>
              <a:gd name="connsiteY1" fmla="*/ 11575 h 5417402"/>
              <a:gd name="connsiteX2" fmla="*/ 5191003 w 6151702"/>
              <a:gd name="connsiteY2" fmla="*/ 0 h 5417402"/>
              <a:gd name="connsiteX3" fmla="*/ 6073694 w 6151702"/>
              <a:gd name="connsiteY3" fmla="*/ 2668190 h 5417402"/>
              <a:gd name="connsiteX4" fmla="*/ 6151702 w 6151702"/>
              <a:gd name="connsiteY4" fmla="*/ 5359528 h 5417402"/>
              <a:gd name="connsiteX5" fmla="*/ 4027990 w 6151702"/>
              <a:gd name="connsiteY5" fmla="*/ 5417402 h 5417402"/>
              <a:gd name="connsiteX6" fmla="*/ 4349067 w 6151702"/>
              <a:gd name="connsiteY6" fmla="*/ 2668190 h 5417402"/>
              <a:gd name="connsiteX0" fmla="*/ 4349067 w 6151702"/>
              <a:gd name="connsiteY0" fmla="*/ 2668190 h 5417402"/>
              <a:gd name="connsiteX1" fmla="*/ 0 w 6151702"/>
              <a:gd name="connsiteY1" fmla="*/ 11575 h 5417402"/>
              <a:gd name="connsiteX2" fmla="*/ 5191003 w 6151702"/>
              <a:gd name="connsiteY2" fmla="*/ 0 h 5417402"/>
              <a:gd name="connsiteX3" fmla="*/ 6073694 w 6151702"/>
              <a:gd name="connsiteY3" fmla="*/ 2668190 h 5417402"/>
              <a:gd name="connsiteX4" fmla="*/ 6151702 w 6151702"/>
              <a:gd name="connsiteY4" fmla="*/ 5359528 h 5417402"/>
              <a:gd name="connsiteX5" fmla="*/ 4027990 w 6151702"/>
              <a:gd name="connsiteY5" fmla="*/ 5417402 h 5417402"/>
              <a:gd name="connsiteX6" fmla="*/ 4349067 w 6151702"/>
              <a:gd name="connsiteY6" fmla="*/ 2668190 h 5417402"/>
              <a:gd name="connsiteX0" fmla="*/ 4349067 w 6151702"/>
              <a:gd name="connsiteY0" fmla="*/ 2749213 h 5498425"/>
              <a:gd name="connsiteX1" fmla="*/ 0 w 6151702"/>
              <a:gd name="connsiteY1" fmla="*/ 92598 h 5498425"/>
              <a:gd name="connsiteX2" fmla="*/ 6140127 w 6151702"/>
              <a:gd name="connsiteY2" fmla="*/ 0 h 5498425"/>
              <a:gd name="connsiteX3" fmla="*/ 6073694 w 6151702"/>
              <a:gd name="connsiteY3" fmla="*/ 2749213 h 5498425"/>
              <a:gd name="connsiteX4" fmla="*/ 6151702 w 6151702"/>
              <a:gd name="connsiteY4" fmla="*/ 5440551 h 5498425"/>
              <a:gd name="connsiteX5" fmla="*/ 4027990 w 6151702"/>
              <a:gd name="connsiteY5" fmla="*/ 5498425 h 5498425"/>
              <a:gd name="connsiteX6" fmla="*/ 4349067 w 6151702"/>
              <a:gd name="connsiteY6" fmla="*/ 2749213 h 5498425"/>
              <a:gd name="connsiteX0" fmla="*/ 3666161 w 6151702"/>
              <a:gd name="connsiteY0" fmla="*/ 2795512 h 5498425"/>
              <a:gd name="connsiteX1" fmla="*/ 0 w 6151702"/>
              <a:gd name="connsiteY1" fmla="*/ 92598 h 5498425"/>
              <a:gd name="connsiteX2" fmla="*/ 6140127 w 6151702"/>
              <a:gd name="connsiteY2" fmla="*/ 0 h 5498425"/>
              <a:gd name="connsiteX3" fmla="*/ 6073694 w 6151702"/>
              <a:gd name="connsiteY3" fmla="*/ 2749213 h 5498425"/>
              <a:gd name="connsiteX4" fmla="*/ 6151702 w 6151702"/>
              <a:gd name="connsiteY4" fmla="*/ 5440551 h 5498425"/>
              <a:gd name="connsiteX5" fmla="*/ 4027990 w 6151702"/>
              <a:gd name="connsiteY5" fmla="*/ 5498425 h 5498425"/>
              <a:gd name="connsiteX6" fmla="*/ 3666161 w 6151702"/>
              <a:gd name="connsiteY6" fmla="*/ 2795512 h 5498425"/>
              <a:gd name="connsiteX0" fmla="*/ 3955528 w 6151702"/>
              <a:gd name="connsiteY0" fmla="*/ 1881112 h 5498425"/>
              <a:gd name="connsiteX1" fmla="*/ 0 w 6151702"/>
              <a:gd name="connsiteY1" fmla="*/ 92598 h 5498425"/>
              <a:gd name="connsiteX2" fmla="*/ 6140127 w 6151702"/>
              <a:gd name="connsiteY2" fmla="*/ 0 h 5498425"/>
              <a:gd name="connsiteX3" fmla="*/ 6073694 w 6151702"/>
              <a:gd name="connsiteY3" fmla="*/ 2749213 h 5498425"/>
              <a:gd name="connsiteX4" fmla="*/ 6151702 w 6151702"/>
              <a:gd name="connsiteY4" fmla="*/ 5440551 h 5498425"/>
              <a:gd name="connsiteX5" fmla="*/ 4027990 w 6151702"/>
              <a:gd name="connsiteY5" fmla="*/ 5498425 h 5498425"/>
              <a:gd name="connsiteX6" fmla="*/ 3955528 w 6151702"/>
              <a:gd name="connsiteY6" fmla="*/ 1881112 h 5498425"/>
              <a:gd name="connsiteX0" fmla="*/ 3897655 w 6151702"/>
              <a:gd name="connsiteY0" fmla="*/ 1580170 h 5498425"/>
              <a:gd name="connsiteX1" fmla="*/ 0 w 6151702"/>
              <a:gd name="connsiteY1" fmla="*/ 92598 h 5498425"/>
              <a:gd name="connsiteX2" fmla="*/ 6140127 w 6151702"/>
              <a:gd name="connsiteY2" fmla="*/ 0 h 5498425"/>
              <a:gd name="connsiteX3" fmla="*/ 6073694 w 6151702"/>
              <a:gd name="connsiteY3" fmla="*/ 2749213 h 5498425"/>
              <a:gd name="connsiteX4" fmla="*/ 6151702 w 6151702"/>
              <a:gd name="connsiteY4" fmla="*/ 5440551 h 5498425"/>
              <a:gd name="connsiteX5" fmla="*/ 4027990 w 6151702"/>
              <a:gd name="connsiteY5" fmla="*/ 5498425 h 5498425"/>
              <a:gd name="connsiteX6" fmla="*/ 3897655 w 6151702"/>
              <a:gd name="connsiteY6" fmla="*/ 1580170 h 54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702" h="5498425">
                <a:moveTo>
                  <a:pt x="3897655" y="1580170"/>
                </a:moveTo>
                <a:cubicBezTo>
                  <a:pt x="221769" y="1570449"/>
                  <a:pt x="64585" y="2799220"/>
                  <a:pt x="0" y="92598"/>
                </a:cubicBezTo>
                <a:lnTo>
                  <a:pt x="6140127" y="0"/>
                </a:lnTo>
                <a:lnTo>
                  <a:pt x="6073694" y="2749213"/>
                </a:lnTo>
                <a:lnTo>
                  <a:pt x="6151702" y="5440551"/>
                </a:lnTo>
                <a:lnTo>
                  <a:pt x="4027990" y="5498425"/>
                </a:lnTo>
                <a:lnTo>
                  <a:pt x="3897655" y="1580170"/>
                </a:lnTo>
                <a:close/>
              </a:path>
            </a:pathLst>
          </a:custGeom>
          <a:noFill/>
        </p:spPr>
        <p:txBody>
          <a:bodyPr wrap="square" rtlCol="0">
            <a:spAutoFit/>
          </a:bodyPr>
          <a:lstStyle/>
          <a:p>
            <a:pPr algn="just"/>
            <a:r>
              <a:rPr lang="sk-SK" sz="2000" dirty="0" smtClean="0">
                <a:latin typeface="Times New Roman" panose="02020603050405020304" pitchFamily="18" charset="0"/>
                <a:cs typeface="Times New Roman" panose="02020603050405020304" pitchFamily="18" charset="0"/>
              </a:rPr>
              <a:t>Je </a:t>
            </a:r>
            <a:r>
              <a:rPr lang="sk-SK" sz="2000" dirty="0">
                <a:latin typeface="Times New Roman" panose="02020603050405020304" pitchFamily="18" charset="0"/>
                <a:cs typeface="Times New Roman" panose="02020603050405020304" pitchFamily="18" charset="0"/>
              </a:rPr>
              <a:t>to aspoň malá útecha pre učiteľky prvého </a:t>
            </a:r>
            <a:r>
              <a:rPr lang="sk-SK" sz="2000" dirty="0" smtClean="0">
                <a:latin typeface="Times New Roman" panose="02020603050405020304" pitchFamily="18" charset="0"/>
                <a:cs typeface="Times New Roman" panose="02020603050405020304" pitchFamily="18" charset="0"/>
              </a:rPr>
              <a:t>stupňa, </a:t>
            </a:r>
            <a:r>
              <a:rPr lang="sk-SK" sz="2000" dirty="0">
                <a:latin typeface="Times New Roman" panose="02020603050405020304" pitchFamily="18" charset="0"/>
                <a:cs typeface="Times New Roman" panose="02020603050405020304" pitchFamily="18" charset="0"/>
              </a:rPr>
              <a:t>ale aj samotných žiakov a ich rodičov. Prváčikovia, ktorí len nedávno nastúpili do školy, tak mohli pokračovať v získavaní nových </a:t>
            </a:r>
            <a:r>
              <a:rPr lang="sk-SK" sz="2000" dirty="0" smtClean="0">
                <a:latin typeface="Times New Roman" panose="02020603050405020304" pitchFamily="18" charset="0"/>
                <a:cs typeface="Times New Roman" panose="02020603050405020304" pitchFamily="18" charset="0"/>
              </a:rPr>
              <a:t>vedomosti, </a:t>
            </a:r>
            <a:r>
              <a:rPr lang="sk-SK" sz="2000" dirty="0">
                <a:latin typeface="Times New Roman" panose="02020603050405020304" pitchFamily="18" charset="0"/>
                <a:cs typeface="Times New Roman" panose="02020603050405020304" pitchFamily="18" charset="0"/>
              </a:rPr>
              <a:t>ale aj zážitkov z triedneho kolektívu.</a:t>
            </a:r>
          </a:p>
          <a:p>
            <a:pPr algn="just"/>
            <a:endParaRPr lang="sk-SK" sz="2000" dirty="0"/>
          </a:p>
        </p:txBody>
      </p:sp>
      <p:pic>
        <p:nvPicPr>
          <p:cNvPr id="11" name="Obrázok 10"/>
          <p:cNvPicPr>
            <a:picLocks noChangeAspect="1"/>
          </p:cNvPicPr>
          <p:nvPr/>
        </p:nvPicPr>
        <p:blipFill>
          <a:blip r:embed="rId5">
            <a:extLst>
              <a:ext uri="{BEBA8EAE-BF5A-486C-A8C5-ECC9F3942E4B}">
                <a14:imgProps xmlns:a14="http://schemas.microsoft.com/office/drawing/2010/main">
                  <a14:imgLayer r:embed="rId6">
                    <a14:imgEffect>
                      <a14:backgroundRemoval t="4211" b="97895" l="1765" r="97647">
                        <a14:foregroundMark x1="31765" y1="5263" x2="31765" y2="5263"/>
                        <a14:foregroundMark x1="83529" y1="69123" x2="83529" y2="69123"/>
                        <a14:foregroundMark x1="82353" y1="41053" x2="82353" y2="41053"/>
                        <a14:foregroundMark x1="65000" y1="46667" x2="65000" y2="46667"/>
                        <a14:foregroundMark x1="68824" y1="43158" x2="68824" y2="43158"/>
                        <a14:foregroundMark x1="67941" y1="38947" x2="67941" y2="38947"/>
                        <a14:foregroundMark x1="67941" y1="31930" x2="67941" y2="31930"/>
                        <a14:foregroundMark x1="61765" y1="16140" x2="61765" y2="16140"/>
                        <a14:foregroundMark x1="47059" y1="12982" x2="47059" y2="12982"/>
                        <a14:foregroundMark x1="81765" y1="84912" x2="81765" y2="84912"/>
                        <a14:foregroundMark x1="78824" y1="64561" x2="78824" y2="64561"/>
                        <a14:foregroundMark x1="80294" y1="60702" x2="80294" y2="60702"/>
                        <a14:foregroundMark x1="85588" y1="86316" x2="85588" y2="86316"/>
                        <a14:foregroundMark x1="69706" y1="70175" x2="69706" y2="70175"/>
                        <a14:foregroundMark x1="92353" y1="44561" x2="92353" y2="44561"/>
                        <a14:foregroundMark x1="20882" y1="94737" x2="20882" y2="94737"/>
                        <a14:foregroundMark x1="4118" y1="85263" x2="4118" y2="85263"/>
                        <a14:foregroundMark x1="15294" y1="16140" x2="15294" y2="16140"/>
                        <a14:foregroundMark x1="14118" y1="9825" x2="14118" y2="9825"/>
                        <a14:foregroundMark x1="1765" y1="27368" x2="1765" y2="27368"/>
                        <a14:foregroundMark x1="22941" y1="84561" x2="22941" y2="84561"/>
                        <a14:foregroundMark x1="97941" y1="30877" x2="97941" y2="30877"/>
                        <a14:foregroundMark x1="17059" y1="81404" x2="17059" y2="81404"/>
                        <a14:foregroundMark x1="22059" y1="64912" x2="22059" y2="64912"/>
                        <a14:foregroundMark x1="16765" y1="97895" x2="16765" y2="97895"/>
                      </a14:backgroundRemoval>
                    </a14:imgEffect>
                  </a14:imgLayer>
                </a14:imgProps>
              </a:ext>
              <a:ext uri="{28A0092B-C50C-407E-A947-70E740481C1C}">
                <a14:useLocalDpi xmlns:a14="http://schemas.microsoft.com/office/drawing/2010/main" val="0"/>
              </a:ext>
            </a:extLst>
          </a:blip>
          <a:stretch>
            <a:fillRect/>
          </a:stretch>
        </p:blipFill>
        <p:spPr>
          <a:xfrm>
            <a:off x="190498" y="5076850"/>
            <a:ext cx="3238500" cy="2714625"/>
          </a:xfrm>
          <a:prstGeom prst="rect">
            <a:avLst/>
          </a:prstGeom>
        </p:spPr>
      </p:pic>
      <p:sp>
        <p:nvSpPr>
          <p:cNvPr id="12" name="BlokTextu 11"/>
          <p:cNvSpPr txBox="1"/>
          <p:nvPr/>
        </p:nvSpPr>
        <p:spPr>
          <a:xfrm>
            <a:off x="3375558" y="5302248"/>
            <a:ext cx="2758935" cy="3170099"/>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Online výučba je náročná ako pre </a:t>
            </a:r>
            <a:r>
              <a:rPr lang="sk-SK" sz="2000" dirty="0" smtClean="0">
                <a:latin typeface="Times New Roman" panose="02020603050405020304" pitchFamily="18" charset="0"/>
                <a:cs typeface="Times New Roman" panose="02020603050405020304" pitchFamily="18" charset="0"/>
              </a:rPr>
              <a:t>žiakov, </a:t>
            </a:r>
            <a:r>
              <a:rPr lang="sk-SK" sz="2000" dirty="0">
                <a:latin typeface="Times New Roman" panose="02020603050405020304" pitchFamily="18" charset="0"/>
                <a:cs typeface="Times New Roman" panose="02020603050405020304" pitchFamily="18" charset="0"/>
              </a:rPr>
              <a:t>tak aj pre učiteľov. Stráviť celý deň za počítačom a venovať sa úlohám je náročné. Mnoho žiakov nemá prístup k </a:t>
            </a:r>
            <a:r>
              <a:rPr lang="sk-SK" sz="2000" dirty="0" smtClean="0">
                <a:latin typeface="Times New Roman" panose="02020603050405020304" pitchFamily="18" charset="0"/>
                <a:cs typeface="Times New Roman" panose="02020603050405020304" pitchFamily="18" charset="0"/>
              </a:rPr>
              <a:t>počítaču, </a:t>
            </a:r>
            <a:r>
              <a:rPr lang="sk-SK" sz="2000" dirty="0">
                <a:latin typeface="Times New Roman" panose="02020603050405020304" pitchFamily="18" charset="0"/>
                <a:cs typeface="Times New Roman" panose="02020603050405020304" pitchFamily="18" charset="0"/>
              </a:rPr>
              <a:t>a tak je pre nich výučba ešte komplikovanejšia. </a:t>
            </a:r>
            <a:endParaRPr lang="sk-SK" sz="2000" dirty="0"/>
          </a:p>
        </p:txBody>
      </p:sp>
    </p:spTree>
    <p:extLst>
      <p:ext uri="{BB962C8B-B14F-4D97-AF65-F5344CB8AC3E}">
        <p14:creationId xmlns:p14="http://schemas.microsoft.com/office/powerpoint/2010/main" val="4197589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5400000">
            <a:off x="-1147611" y="1147610"/>
            <a:ext cx="9153219" cy="6858001"/>
          </a:xfrm>
          <a:prstGeom prst="rect">
            <a:avLst/>
          </a:prstGeom>
        </p:spPr>
      </p:pic>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718" y="351098"/>
            <a:ext cx="2749535" cy="4463970"/>
          </a:xfrm>
          <a:prstGeom prst="rect">
            <a:avLst/>
          </a:prstGeom>
        </p:spPr>
      </p:pic>
      <p:sp>
        <p:nvSpPr>
          <p:cNvPr id="7" name="BlokTextu 6"/>
          <p:cNvSpPr txBox="1"/>
          <p:nvPr/>
        </p:nvSpPr>
        <p:spPr>
          <a:xfrm>
            <a:off x="361707" y="351098"/>
            <a:ext cx="3631011" cy="5970865"/>
          </a:xfrm>
          <a:prstGeom prst="rect">
            <a:avLst/>
          </a:prstGeom>
          <a:noFill/>
        </p:spPr>
        <p:txBody>
          <a:bodyPr wrap="square" rtlCol="0">
            <a:spAutoFit/>
          </a:bodyPr>
          <a:lstStyle/>
          <a:p>
            <a:r>
              <a:rPr lang="sk-SK" sz="2000" dirty="0" smtClean="0">
                <a:latin typeface="Times New Roman" panose="02020603050405020304" pitchFamily="18" charset="0"/>
                <a:cs typeface="Times New Roman" panose="02020603050405020304" pitchFamily="18" charset="0"/>
              </a:rPr>
              <a:t>Tí šťastnejší majú aspoň tablet alebo mobil, v ktorom sa pokúšajú lúštiť poznámky učiteľov. Nájdu sa aj takí, ktorí k ničomu takému nemajú prístup. Pre nich sú pripravené písomné materiály.</a:t>
            </a:r>
          </a:p>
          <a:p>
            <a:endParaRPr lang="sk-SK" sz="2000" dirty="0" smtClean="0">
              <a:latin typeface="Times New Roman" panose="02020603050405020304" pitchFamily="18" charset="0"/>
              <a:cs typeface="Times New Roman" panose="02020603050405020304" pitchFamily="18" charset="0"/>
            </a:endParaRPr>
          </a:p>
          <a:p>
            <a:r>
              <a:rPr lang="sk-SK" sz="2000" dirty="0" smtClean="0">
                <a:latin typeface="Times New Roman" panose="02020603050405020304" pitchFamily="18" charset="0"/>
                <a:cs typeface="Times New Roman" panose="02020603050405020304" pitchFamily="18" charset="0"/>
              </a:rPr>
              <a:t>Žiakom, </a:t>
            </a:r>
            <a:r>
              <a:rPr lang="sk-SK" sz="2000" dirty="0">
                <a:latin typeface="Times New Roman" panose="02020603050405020304" pitchFamily="18" charset="0"/>
                <a:cs typeface="Times New Roman" panose="02020603050405020304" pitchFamily="18" charset="0"/>
              </a:rPr>
              <a:t>ale aj učiteľom chýba aj sociálny kontakt. Online výučba sa len veľmi vzdialene približuje k osobnému kontaktu učiteľa a žiaka. Všeobecne platí, že sociálna sieť nemôže nahradiť klasicky rozhovor z očí do očí. Tak to je aj pri online forme výučby.</a:t>
            </a:r>
          </a:p>
          <a:p>
            <a:endParaRPr lang="sk-SK" sz="2400" dirty="0" smtClean="0">
              <a:latin typeface="Times New Roman" panose="02020603050405020304" pitchFamily="18" charset="0"/>
              <a:cs typeface="Times New Roman" panose="02020603050405020304" pitchFamily="18" charset="0"/>
            </a:endParaRPr>
          </a:p>
          <a:p>
            <a:endParaRPr lang="sk-SK" dirty="0"/>
          </a:p>
        </p:txBody>
      </p:sp>
      <p:sp>
        <p:nvSpPr>
          <p:cNvPr id="8" name="BlokTextu 7"/>
          <p:cNvSpPr txBox="1"/>
          <p:nvPr/>
        </p:nvSpPr>
        <p:spPr>
          <a:xfrm>
            <a:off x="361707" y="5506355"/>
            <a:ext cx="6308203" cy="1631216"/>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Žiaci sú síce v kontakte s učiteľom, no </a:t>
            </a:r>
            <a:r>
              <a:rPr lang="sk-SK" sz="2000" dirty="0" smtClean="0">
                <a:latin typeface="Times New Roman" panose="02020603050405020304" pitchFamily="18" charset="0"/>
                <a:cs typeface="Times New Roman" panose="02020603050405020304" pitchFamily="18" charset="0"/>
              </a:rPr>
              <a:t>každý, </a:t>
            </a:r>
            <a:r>
              <a:rPr lang="sk-SK" sz="2000" dirty="0">
                <a:latin typeface="Times New Roman" panose="02020603050405020304" pitchFamily="18" charset="0"/>
                <a:cs typeface="Times New Roman" panose="02020603050405020304" pitchFamily="18" charset="0"/>
              </a:rPr>
              <a:t>kto si to aspoň raz vyskúšal vie, že to nie je to pravé vzdelávanie. Odhliadnuc od toho, že je v online výučbe veľmi ťažké zabrániť podvádzaniu pri odpovedi či písomke, chýba tu aj osobná kontrola správnosti toho, čo si žiaci píšu do zošitov.</a:t>
            </a:r>
          </a:p>
        </p:txBody>
      </p:sp>
    </p:spTree>
    <p:extLst>
      <p:ext uri="{BB962C8B-B14F-4D97-AF65-F5344CB8AC3E}">
        <p14:creationId xmlns:p14="http://schemas.microsoft.com/office/powerpoint/2010/main" val="553065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5400000">
            <a:off x="-1147611" y="1147610"/>
            <a:ext cx="9153219" cy="6858001"/>
          </a:xfrm>
          <a:prstGeom prst="rect">
            <a:avLst/>
          </a:prstGeom>
        </p:spPr>
      </p:pic>
      <p:pic>
        <p:nvPicPr>
          <p:cNvPr id="4" name="Obrázok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6161" y="-111636"/>
            <a:ext cx="5045670" cy="2522835"/>
          </a:xfrm>
          <a:prstGeom prst="rect">
            <a:avLst/>
          </a:prstGeom>
        </p:spPr>
      </p:pic>
      <p:sp>
        <p:nvSpPr>
          <p:cNvPr id="6" name="BlokTextu 5"/>
          <p:cNvSpPr txBox="1"/>
          <p:nvPr/>
        </p:nvSpPr>
        <p:spPr>
          <a:xfrm>
            <a:off x="205448" y="2299562"/>
            <a:ext cx="6447099" cy="1631216"/>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Povedzme si </a:t>
            </a:r>
            <a:r>
              <a:rPr lang="sk-SK" sz="2000" dirty="0" smtClean="0">
                <a:latin typeface="Times New Roman" panose="02020603050405020304" pitchFamily="18" charset="0"/>
                <a:cs typeface="Times New Roman" panose="02020603050405020304" pitchFamily="18" charset="0"/>
              </a:rPr>
              <a:t>úprimne. Čím dlhšie sme doma, tým viac nám chýba sociálny kontakt. Stávame sa depresívnejšími, ospalšími a podráždenejšími. Preto nielen </a:t>
            </a:r>
            <a:r>
              <a:rPr lang="sk-SK" sz="2000" dirty="0">
                <a:latin typeface="Times New Roman" panose="02020603050405020304" pitchFamily="18" charset="0"/>
                <a:cs typeface="Times New Roman" panose="02020603050405020304" pitchFamily="18" charset="0"/>
              </a:rPr>
              <a:t>ja a redakcia časopisu, ale aj väčšina žiakov a učiteľov </a:t>
            </a:r>
            <a:r>
              <a:rPr lang="sk-SK" sz="2000" dirty="0" smtClean="0">
                <a:latin typeface="Times New Roman" panose="02020603050405020304" pitchFamily="18" charset="0"/>
                <a:cs typeface="Times New Roman" panose="02020603050405020304" pitchFamily="18" charset="0"/>
              </a:rPr>
              <a:t>dúfa </a:t>
            </a:r>
            <a:r>
              <a:rPr lang="sk-SK" sz="2000" dirty="0">
                <a:latin typeface="Times New Roman" panose="02020603050405020304" pitchFamily="18" charset="0"/>
                <a:cs typeface="Times New Roman" panose="02020603050405020304" pitchFamily="18" charset="0"/>
              </a:rPr>
              <a:t>v </a:t>
            </a:r>
            <a:r>
              <a:rPr lang="sk-SK" sz="2000" dirty="0" smtClean="0">
                <a:latin typeface="Times New Roman" panose="02020603050405020304" pitchFamily="18" charset="0"/>
                <a:cs typeface="Times New Roman" panose="02020603050405020304" pitchFamily="18" charset="0"/>
              </a:rPr>
              <a:t>skorý </a:t>
            </a:r>
            <a:r>
              <a:rPr lang="sk-SK" sz="2000" dirty="0">
                <a:latin typeface="Times New Roman" panose="02020603050405020304" pitchFamily="18" charset="0"/>
                <a:cs typeface="Times New Roman" panose="02020603050405020304" pitchFamily="18" charset="0"/>
              </a:rPr>
              <a:t>návrat do školy.</a:t>
            </a:r>
          </a:p>
        </p:txBody>
      </p:sp>
      <p:pic>
        <p:nvPicPr>
          <p:cNvPr id="7" name="Obrázok 6"/>
          <p:cNvPicPr>
            <a:picLocks noChangeAspect="1"/>
          </p:cNvPicPr>
          <p:nvPr/>
        </p:nvPicPr>
        <p:blipFill>
          <a:blip r:embed="rId5" cstate="print">
            <a:extLst>
              <a:ext uri="{BEBA8EAE-BF5A-486C-A8C5-ECC9F3942E4B}">
                <a14:imgProps xmlns:a14="http://schemas.microsoft.com/office/drawing/2010/main">
                  <a14:imgLayer r:embed="rId6">
                    <a14:imgEffect>
                      <a14:backgroundRemoval t="9934" b="96523" l="4896" r="90000">
                        <a14:foregroundMark x1="12917" y1="88742" x2="12917" y2="88742"/>
                        <a14:foregroundMark x1="14271" y1="54470" x2="14271" y2="54470"/>
                        <a14:foregroundMark x1="17500" y1="71854" x2="17500" y2="71854"/>
                        <a14:foregroundMark x1="36875" y1="36921" x2="36875" y2="36921"/>
                        <a14:foregroundMark x1="18125" y1="94536" x2="18125" y2="94536"/>
                        <a14:foregroundMark x1="33646" y1="55960" x2="33646" y2="55960"/>
                        <a14:foregroundMark x1="63646" y1="49834" x2="63646" y2="49834"/>
                        <a14:foregroundMark x1="73958" y1="50331" x2="73958" y2="50331"/>
                        <a14:foregroundMark x1="25208" y1="94536" x2="25208" y2="94536"/>
                        <a14:foregroundMark x1="23646" y1="92881" x2="23646" y2="92881"/>
                        <a14:foregroundMark x1="31979" y1="92881" x2="31979" y2="92881"/>
                      </a14:backgroundRemoval>
                    </a14:imgEffect>
                  </a14:imgLayer>
                </a14:imgProps>
              </a:ext>
              <a:ext uri="{28A0092B-C50C-407E-A947-70E740481C1C}">
                <a14:useLocalDpi xmlns:a14="http://schemas.microsoft.com/office/drawing/2010/main" val="0"/>
              </a:ext>
            </a:extLst>
          </a:blip>
          <a:stretch>
            <a:fillRect/>
          </a:stretch>
        </p:blipFill>
        <p:spPr>
          <a:xfrm>
            <a:off x="432444" y="3923817"/>
            <a:ext cx="5993105" cy="3770662"/>
          </a:xfrm>
          <a:prstGeom prst="rect">
            <a:avLst/>
          </a:prstGeom>
        </p:spPr>
      </p:pic>
    </p:spTree>
    <p:extLst>
      <p:ext uri="{BB962C8B-B14F-4D97-AF65-F5344CB8AC3E}">
        <p14:creationId xmlns:p14="http://schemas.microsoft.com/office/powerpoint/2010/main" val="2537317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BlokTextu 2"/>
          <p:cNvSpPr txBox="1"/>
          <p:nvPr/>
        </p:nvSpPr>
        <p:spPr>
          <a:xfrm>
            <a:off x="489030" y="173622"/>
            <a:ext cx="5879938" cy="1600438"/>
          </a:xfrm>
          <a:prstGeom prst="rect">
            <a:avLst/>
          </a:prstGeom>
          <a:noFill/>
        </p:spPr>
        <p:txBody>
          <a:bodyPr wrap="square" rtlCol="0">
            <a:spAutoFit/>
          </a:bodyPr>
          <a:lstStyle/>
          <a:p>
            <a:pPr algn="ctr"/>
            <a:r>
              <a:rPr lang="sk-SK" sz="4000" dirty="0" smtClean="0">
                <a:latin typeface="Jokerman" panose="04090605060D06020702" pitchFamily="82" charset="0"/>
              </a:rPr>
              <a:t>Deň vojnových veteránov 11.11.</a:t>
            </a:r>
            <a:endParaRPr lang="sk-SK" sz="4000" dirty="0">
              <a:latin typeface="Jokerman" panose="04090605060D06020702" pitchFamily="82" charset="0"/>
            </a:endParaRPr>
          </a:p>
          <a:p>
            <a:endParaRPr lang="sk-SK" dirty="0">
              <a:latin typeface="Jokerman" panose="04090605060D06020702" pitchFamily="82" charset="0"/>
            </a:endParaRPr>
          </a:p>
        </p:txBody>
      </p:sp>
      <p:sp>
        <p:nvSpPr>
          <p:cNvPr id="4" name="BlokTextu 3"/>
          <p:cNvSpPr txBox="1"/>
          <p:nvPr/>
        </p:nvSpPr>
        <p:spPr>
          <a:xfrm>
            <a:off x="300942" y="1493134"/>
            <a:ext cx="6285053" cy="5016758"/>
          </a:xfrm>
          <a:prstGeom prst="rect">
            <a:avLst/>
          </a:prstGeom>
          <a:noFill/>
        </p:spPr>
        <p:txBody>
          <a:bodyPr wrap="square" rtlCol="0">
            <a:spAutoFit/>
          </a:bodyPr>
          <a:lstStyle/>
          <a:p>
            <a:pPr algn="just"/>
            <a:r>
              <a:rPr lang="sk-SK" sz="2000" dirty="0">
                <a:latin typeface="Times New Roman" panose="02020603050405020304" pitchFamily="18" charset="0"/>
                <a:cs typeface="Times New Roman" panose="02020603050405020304" pitchFamily="18" charset="0"/>
              </a:rPr>
              <a:t>Deň vojnových veteránov alebo Deň veteránov, alebo aj Deň červených makov je pamätný deň venovaný pamiatke vojnových veteránov. Pripomína sa celosvetovo 11. novembra. Prečo práve tento dátum? Čím je taký významný ? V tento deň, v roku 1918, presne o 11. hodine a 11. minúte padli posledné výstrely symbolickej salvy, ktorými sa oficiálne skončila 1. svetová vojna. Vo vlakovom vozni pri severofrancúzskom meste </a:t>
            </a:r>
            <a:r>
              <a:rPr lang="sk-SK" sz="2000" dirty="0" err="1">
                <a:latin typeface="Times New Roman" panose="02020603050405020304" pitchFamily="18" charset="0"/>
                <a:cs typeface="Times New Roman" panose="02020603050405020304" pitchFamily="18" charset="0"/>
              </a:rPr>
              <a:t>Compiègne</a:t>
            </a:r>
            <a:r>
              <a:rPr lang="sk-SK" sz="2000" dirty="0">
                <a:latin typeface="Times New Roman" panose="02020603050405020304" pitchFamily="18" charset="0"/>
                <a:cs typeface="Times New Roman" panose="02020603050405020304" pitchFamily="18" charset="0"/>
              </a:rPr>
              <a:t> bolo podpísané prímerie medzi Spojencami a Nemeckom, čím sa na západnom fronte ukončili boje dovtedy najničivejšieho vojnového konfliktu, ktorý si vtedy vyžiadal najviac obetí v dejinách ľudstvá.  Symbol červených vlčích makov prvýkrát použil vo svojej básni kanadský vojenský lekár John </a:t>
            </a:r>
            <a:r>
              <a:rPr lang="sk-SK" sz="2000" dirty="0" err="1">
                <a:latin typeface="Times New Roman" panose="02020603050405020304" pitchFamily="18" charset="0"/>
                <a:cs typeface="Times New Roman" panose="02020603050405020304" pitchFamily="18" charset="0"/>
              </a:rPr>
              <a:t>McCrae</a:t>
            </a:r>
            <a:r>
              <a:rPr lang="sk-SK" sz="2000" dirty="0">
                <a:latin typeface="Times New Roman" panose="02020603050405020304" pitchFamily="18" charset="0"/>
                <a:cs typeface="Times New Roman" panose="02020603050405020304" pitchFamily="18" charset="0"/>
              </a:rPr>
              <a:t>, ktorý veľmi citlivým spôsobom zachytil červené maky, ktoré sa vlnili pod poryvmi vánku na hroboch padlých vojakov</a:t>
            </a: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6367" y="6509892"/>
            <a:ext cx="3925264" cy="2618886"/>
          </a:xfrm>
          <a:prstGeom prst="rect">
            <a:avLst/>
          </a:prstGeom>
        </p:spPr>
      </p:pic>
    </p:spTree>
    <p:extLst>
      <p:ext uri="{BB962C8B-B14F-4D97-AF65-F5344CB8AC3E}">
        <p14:creationId xmlns:p14="http://schemas.microsoft.com/office/powerpoint/2010/main" val="5942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311189"/>
            <a:ext cx="6305550" cy="4619626"/>
          </a:xfrm>
          <a:prstGeom prst="rect">
            <a:avLst/>
          </a:prstGeom>
        </p:spPr>
      </p:pic>
      <p:sp>
        <p:nvSpPr>
          <p:cNvPr id="4" name="BlokTextu 3"/>
          <p:cNvSpPr txBox="1"/>
          <p:nvPr/>
        </p:nvSpPr>
        <p:spPr>
          <a:xfrm>
            <a:off x="276225" y="5242003"/>
            <a:ext cx="6305550" cy="2523768"/>
          </a:xfrm>
          <a:prstGeom prst="rect">
            <a:avLst/>
          </a:prstGeom>
          <a:noFill/>
        </p:spPr>
        <p:txBody>
          <a:bodyPr wrap="square" rtlCol="0">
            <a:spAutoFit/>
          </a:bodyPr>
          <a:lstStyle/>
          <a:p>
            <a:pPr algn="ctr"/>
            <a:r>
              <a:rPr lang="sk-SK" sz="2000" i="1" dirty="0">
                <a:latin typeface="Times New Roman" panose="02020603050405020304" pitchFamily="18" charset="0"/>
                <a:cs typeface="Times New Roman" panose="02020603050405020304" pitchFamily="18" charset="0"/>
              </a:rPr>
              <a:t>"Na poliach flámskych kvitnú maky divé,</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rad za radom lemujú biele kríže clivé.</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Tu ležíme.</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Na oblohe škovránky statočne svoju pieseň spievajú,</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hukotom zbraní pod nimi neprestajne rušenú.</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My už však nevstaneme a je to možno zdanie,</a:t>
            </a:r>
            <a:endParaRPr lang="sk-SK" sz="2000" dirty="0">
              <a:latin typeface="Times New Roman" panose="02020603050405020304" pitchFamily="18" charset="0"/>
              <a:cs typeface="Times New Roman" panose="02020603050405020304" pitchFamily="18" charset="0"/>
            </a:endParaRPr>
          </a:p>
          <a:p>
            <a:pPr algn="ctr"/>
            <a:r>
              <a:rPr lang="sk-SK" sz="2000" i="1" dirty="0">
                <a:latin typeface="Times New Roman" panose="02020603050405020304" pitchFamily="18" charset="0"/>
                <a:cs typeface="Times New Roman" panose="02020603050405020304" pitchFamily="18" charset="0"/>
              </a:rPr>
              <a:t>že včera ešte žili sme, milovali a boli    milovaní.“</a:t>
            </a:r>
            <a:endParaRPr lang="sk-SK" sz="2000" dirty="0">
              <a:latin typeface="Times New Roman" panose="02020603050405020304" pitchFamily="18" charset="0"/>
              <a:cs typeface="Times New Roman" panose="02020603050405020304" pitchFamily="18" charset="0"/>
            </a:endParaRPr>
          </a:p>
          <a:p>
            <a:endParaRPr lang="sk-SK" dirty="0"/>
          </a:p>
        </p:txBody>
      </p:sp>
    </p:spTree>
    <p:extLst>
      <p:ext uri="{BB962C8B-B14F-4D97-AF65-F5344CB8AC3E}">
        <p14:creationId xmlns:p14="http://schemas.microsoft.com/office/powerpoint/2010/main" val="1570595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balíka Office">
  <a:themeElements>
    <a:clrScheme name="Motív balíka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ív balík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balík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344</TotalTime>
  <Words>983</Words>
  <Application>Microsoft Office PowerPoint</Application>
  <PresentationFormat>Prezentácia na obrazovke (4:3)</PresentationFormat>
  <Paragraphs>104</Paragraphs>
  <Slides>24</Slides>
  <Notes>0</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24</vt:i4>
      </vt:variant>
    </vt:vector>
  </HeadingPairs>
  <TitlesOfParts>
    <vt:vector size="31" baseType="lpstr">
      <vt:lpstr>Arial</vt:lpstr>
      <vt:lpstr>Calibri</vt:lpstr>
      <vt:lpstr>Calibri Light</vt:lpstr>
      <vt:lpstr>Jokerman</vt:lpstr>
      <vt:lpstr>Times New Roman</vt:lpstr>
      <vt:lpstr>Wingdings</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m.warjan@gmail.com</dc:creator>
  <cp:lastModifiedBy>Zero2</cp:lastModifiedBy>
  <cp:revision>37</cp:revision>
  <dcterms:created xsi:type="dcterms:W3CDTF">2020-11-24T09:30:34Z</dcterms:created>
  <dcterms:modified xsi:type="dcterms:W3CDTF">2020-12-14T19:33:08Z</dcterms:modified>
</cp:coreProperties>
</file>