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3" r:id="rId5"/>
    <p:sldId id="264" r:id="rId6"/>
    <p:sldId id="265" r:id="rId7"/>
    <p:sldId id="262" r:id="rId8"/>
    <p:sldId id="261" r:id="rId9"/>
    <p:sldId id="267" r:id="rId10"/>
    <p:sldId id="266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3608-6DBC-4BDF-80FE-2C4D54F0D642}" type="datetimeFigureOut">
              <a:rPr lang="sk-SK" smtClean="0"/>
              <a:t>18. 5. 2021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EE4A-FADB-4DD9-83E2-8F19F4D0A9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8458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3608-6DBC-4BDF-80FE-2C4D54F0D642}" type="datetimeFigureOut">
              <a:rPr lang="sk-SK" smtClean="0"/>
              <a:t>18. 5. 2021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EE4A-FADB-4DD9-83E2-8F19F4D0A9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586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3608-6DBC-4BDF-80FE-2C4D54F0D642}" type="datetimeFigureOut">
              <a:rPr lang="sk-SK" smtClean="0"/>
              <a:t>18. 5. 2021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EE4A-FADB-4DD9-83E2-8F19F4D0A9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050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3608-6DBC-4BDF-80FE-2C4D54F0D642}" type="datetimeFigureOut">
              <a:rPr lang="sk-SK" smtClean="0"/>
              <a:t>18. 5. 2021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EE4A-FADB-4DD9-83E2-8F19F4D0A9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903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3608-6DBC-4BDF-80FE-2C4D54F0D642}" type="datetimeFigureOut">
              <a:rPr lang="sk-SK" smtClean="0"/>
              <a:t>18. 5. 2021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EE4A-FADB-4DD9-83E2-8F19F4D0A9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607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3608-6DBC-4BDF-80FE-2C4D54F0D642}" type="datetimeFigureOut">
              <a:rPr lang="sk-SK" smtClean="0"/>
              <a:t>18. 5. 2021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EE4A-FADB-4DD9-83E2-8F19F4D0A9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7534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3608-6DBC-4BDF-80FE-2C4D54F0D642}" type="datetimeFigureOut">
              <a:rPr lang="sk-SK" smtClean="0"/>
              <a:t>18. 5. 2021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EE4A-FADB-4DD9-83E2-8F19F4D0A9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0843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3608-6DBC-4BDF-80FE-2C4D54F0D642}" type="datetimeFigureOut">
              <a:rPr lang="sk-SK" smtClean="0"/>
              <a:t>18. 5. 2021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EE4A-FADB-4DD9-83E2-8F19F4D0A9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307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3608-6DBC-4BDF-80FE-2C4D54F0D642}" type="datetimeFigureOut">
              <a:rPr lang="sk-SK" smtClean="0"/>
              <a:t>18. 5. 2021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EE4A-FADB-4DD9-83E2-8F19F4D0A9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879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3608-6DBC-4BDF-80FE-2C4D54F0D642}" type="datetimeFigureOut">
              <a:rPr lang="sk-SK" smtClean="0"/>
              <a:t>18. 5. 2021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EE4A-FADB-4DD9-83E2-8F19F4D0A9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2342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3608-6DBC-4BDF-80FE-2C4D54F0D642}" type="datetimeFigureOut">
              <a:rPr lang="sk-SK" smtClean="0"/>
              <a:t>18. 5. 2021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EE4A-FADB-4DD9-83E2-8F19F4D0A9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0989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53608-6DBC-4BDF-80FE-2C4D54F0D642}" type="datetimeFigureOut">
              <a:rPr lang="sk-SK" smtClean="0"/>
              <a:t>18. 5. 2021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2EE4A-FADB-4DD9-83E2-8F19F4D0A9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3607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762795" y="102543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2481938" y="1533266"/>
            <a:ext cx="7158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hlinených tabuliek po kníhtlač</a:t>
            </a:r>
            <a:endParaRPr lang="sk-S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4532807" y="517603"/>
            <a:ext cx="3056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KNIHY</a:t>
            </a:r>
            <a:endParaRPr lang="sk-SK" sz="6000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16" y="2548929"/>
            <a:ext cx="5630087" cy="374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87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364377" y="457200"/>
            <a:ext cx="8151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Ľudstvo po objave kníhtlače</a:t>
            </a:r>
            <a:endParaRPr lang="sk-SK" sz="60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4441371" y="1472863"/>
            <a:ext cx="4598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informačná revolúcia</a:t>
            </a:r>
            <a:endParaRPr lang="sk-SK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4199707" y="2338252"/>
            <a:ext cx="5081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Rýchlejšia tlač kníh  </a:t>
            </a:r>
            <a:endParaRPr lang="sk-SK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2090057" y="3142086"/>
            <a:ext cx="8948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Knihy sa stali dostupnejšími pre široké vrstvy obyvateľstva</a:t>
            </a:r>
            <a:endParaRPr lang="sk-SK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090057" y="4499918"/>
            <a:ext cx="8660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Šírili sa nové myšlienky, stúpla vzdelanosť</a:t>
            </a:r>
            <a:endParaRPr lang="sk-SK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172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543301" y="394534"/>
            <a:ext cx="5342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Na začiatku boli...  </a:t>
            </a:r>
            <a:endParaRPr lang="sk-SK" sz="6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24" y="2119803"/>
            <a:ext cx="2808498" cy="4214662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59" y="1518905"/>
            <a:ext cx="3883885" cy="3883885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3543301" y="2050869"/>
            <a:ext cx="42976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začiatku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dejín po objave písma ľudia využívali na písanie prírodné zdroje ako drevo, kosti či hlinené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tabuľky.  </a:t>
            </a:r>
            <a:endParaRPr lang="sk-SK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756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913017" y="470263"/>
            <a:ext cx="6309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Papyrus</a:t>
            </a:r>
            <a:r>
              <a:rPr lang="sk-SK" sz="6000" dirty="0" smtClean="0">
                <a:latin typeface="Monotype Corsiva" panose="03010101010201010101" pitchFamily="66" charset="0"/>
              </a:rPr>
              <a:t> </a:t>
            </a:r>
            <a:r>
              <a:rPr lang="sk-SK" sz="6000" dirty="0" smtClean="0">
                <a:latin typeface="Monotype Corsiva" panose="03010101010201010101" pitchFamily="66" charset="0"/>
              </a:rPr>
              <a:t>- </a:t>
            </a:r>
            <a:r>
              <a:rPr lang="sk-SK" sz="6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Pergamen</a:t>
            </a:r>
            <a:endParaRPr lang="sk-SK" sz="6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284116" y="1645920"/>
            <a:ext cx="5257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v Egypte </a:t>
            </a:r>
            <a:r>
              <a:rPr lang="sk-SK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 používal papyrus a</a:t>
            </a:r>
            <a:r>
              <a:rPr lang="sk-SK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získaval sa vďaka </a:t>
            </a:r>
            <a:r>
              <a:rPr lang="sk-SK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rastline - </a:t>
            </a:r>
            <a:r>
              <a:rPr lang="sk-SK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šachor papyrusový. </a:t>
            </a:r>
            <a:endParaRPr lang="sk-SK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687" y="3204865"/>
            <a:ext cx="2873151" cy="2873151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5894613" y="1645920"/>
            <a:ext cx="54961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k-SK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stredovekej </a:t>
            </a:r>
            <a:r>
              <a:rPr lang="sk-SK" sz="2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Európe to bola suchá</a:t>
            </a:r>
            <a:r>
              <a:rPr lang="sk-SK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natenko spracovaná koža </a:t>
            </a:r>
            <a:r>
              <a:rPr lang="sk-SK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oslov, teliat, </a:t>
            </a:r>
            <a:r>
              <a:rPr lang="sk-SK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oviec alebo kôz, hladko obrúsená, </a:t>
            </a:r>
            <a:r>
              <a:rPr lang="sk-SK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nakriedovaná</a:t>
            </a:r>
            <a:r>
              <a:rPr lang="sk-SK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 vyhladená.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996" y="3204865"/>
            <a:ext cx="4139431" cy="31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3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0" y="1905172"/>
            <a:ext cx="5623561" cy="3789397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4892265" y="404949"/>
            <a:ext cx="284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60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Scriptóriá</a:t>
            </a:r>
            <a:endParaRPr lang="sk-SK" sz="60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6315892" y="2377472"/>
            <a:ext cx="558437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stredoveké kláštorné </a:t>
            </a:r>
            <a:r>
              <a:rPr lang="sk-SK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rukopisné</a:t>
            </a:r>
            <a:r>
              <a:rPr lang="sk-SK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dielňe</a:t>
            </a:r>
            <a:r>
              <a:rPr lang="sk-SK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kde mnísi odpisovali </a:t>
            </a:r>
            <a:r>
              <a:rPr lang="sk-SK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knihy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Denne prepísali okolo 6 strán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textu - mnohokrát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aj za cenu zničeného zdravia. </a:t>
            </a:r>
            <a:endParaRPr lang="sk-SK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60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984861" y="470263"/>
            <a:ext cx="6061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err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Manuscript</a:t>
            </a:r>
            <a:r>
              <a:rPr lang="sk-SK" sz="6000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- rukopis</a:t>
            </a:r>
            <a:endParaRPr lang="sk-SK" sz="6000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2460170" y="1485926"/>
            <a:ext cx="75024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rukou </a:t>
            </a:r>
            <a:r>
              <a:rPr lang="sk-S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písaná literárna pamiatka, najmä z obdobia pred vynájdením tlače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057" y="2686255"/>
            <a:ext cx="5280660" cy="35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05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500847" y="470262"/>
            <a:ext cx="6061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Johannes</a:t>
            </a:r>
            <a:r>
              <a:rPr lang="sk-SK" sz="6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sk-SK" sz="6000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Gutenberg</a:t>
            </a:r>
            <a:endParaRPr lang="sk-SK" sz="6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1638865"/>
            <a:ext cx="2913019" cy="4631882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4297680" y="2325188"/>
            <a:ext cx="70408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nemecký zlatník, vynálezca a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kníhtlačiar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ynálezca kníhtlače v Európe</a:t>
            </a:r>
            <a:endParaRPr lang="sk-SK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zdokonalil kníhtlačiarsky stroj s využitím lisu na víno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svojím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vynálezom spôsobil informačnú explóziu </a:t>
            </a:r>
            <a:endParaRPr lang="sk-SK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599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28" y="1039313"/>
            <a:ext cx="4762500" cy="485775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793" y="1691633"/>
            <a:ext cx="5342709" cy="355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46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514" y="1642680"/>
            <a:ext cx="6541878" cy="408867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234619" y="339634"/>
            <a:ext cx="6165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Gutenbergova</a:t>
            </a:r>
            <a:r>
              <a:rPr lang="sk-SK" sz="6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Biblia</a:t>
            </a:r>
            <a:endParaRPr lang="sk-SK" sz="60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2111213" y="5848920"/>
            <a:ext cx="841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smtClean="0">
                <a:latin typeface="Monotype Corsiva" panose="03010101010201010101" pitchFamily="66" charset="0"/>
              </a:rPr>
              <a:t>z roku 1455 uložená v knižnici v New Yorku </a:t>
            </a:r>
            <a:endParaRPr lang="sk-SK" sz="4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1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931920" y="365760"/>
            <a:ext cx="4023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Inkunábuly</a:t>
            </a:r>
            <a:endParaRPr lang="sk-SK" sz="6000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731520" y="2549323"/>
            <a:ext cx="10424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sú </a:t>
            </a:r>
            <a:r>
              <a:rPr lang="sk-SK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najstaršie tlačené knihy pochádzajúce z Európy, ktoré vznikli v období medzi vynálezom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kníhtlače a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konca </a:t>
            </a:r>
            <a:r>
              <a:rPr lang="sk-SK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storočia</a:t>
            </a:r>
            <a:endParaRPr lang="sk-SK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4742618" y="1528047"/>
            <a:ext cx="2401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k-SK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rvotlače</a:t>
            </a:r>
            <a:endParaRPr lang="sk-SK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04949" y="4163499"/>
            <a:ext cx="113516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400" b="1" dirty="0" smtClean="0">
                <a:solidFill>
                  <a:srgbClr val="FF0000"/>
                </a:solidFill>
                <a:latin typeface="+mj-lt"/>
              </a:rPr>
              <a:t>Najstaršia zachovaná kniha na území Slovenska je </a:t>
            </a:r>
            <a:r>
              <a:rPr lang="sk-SK" sz="3400" b="1" dirty="0" err="1" smtClean="0">
                <a:solidFill>
                  <a:srgbClr val="FF0000"/>
                </a:solidFill>
                <a:latin typeface="+mj-lt"/>
              </a:rPr>
              <a:t>Lutherov</a:t>
            </a:r>
            <a:r>
              <a:rPr lang="sk-SK" sz="3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sk-SK" sz="3400" b="1" dirty="0" smtClean="0">
                <a:solidFill>
                  <a:srgbClr val="FF0000"/>
                </a:solidFill>
                <a:latin typeface="+mj-lt"/>
              </a:rPr>
              <a:t>katechizmus </a:t>
            </a:r>
            <a:r>
              <a:rPr lang="sk-SK" sz="3400" b="1" dirty="0" smtClean="0">
                <a:solidFill>
                  <a:srgbClr val="FF0000"/>
                </a:solidFill>
                <a:latin typeface="+mj-lt"/>
              </a:rPr>
              <a:t>a pochádza z roku </a:t>
            </a:r>
            <a:r>
              <a:rPr lang="sk-SK" sz="3400" b="1" dirty="0" smtClean="0">
                <a:solidFill>
                  <a:srgbClr val="FF0000"/>
                </a:solidFill>
                <a:latin typeface="+mj-lt"/>
              </a:rPr>
              <a:t>1581. Bola </a:t>
            </a:r>
            <a:r>
              <a:rPr lang="sk-SK" sz="3400" b="1" dirty="0" smtClean="0">
                <a:solidFill>
                  <a:srgbClr val="FF0000"/>
                </a:solidFill>
                <a:latin typeface="+mj-lt"/>
              </a:rPr>
              <a:t>vydaná v Bardejove. </a:t>
            </a:r>
            <a:endParaRPr lang="sk-SK" sz="3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335350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222</Words>
  <Application>Microsoft Office PowerPoint</Application>
  <PresentationFormat>Vlastná</PresentationFormat>
  <Paragraphs>27</Paragraphs>
  <Slides>10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1" baseType="lpstr"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Spravca</dc:creator>
  <cp:lastModifiedBy>Ucitel</cp:lastModifiedBy>
  <cp:revision>22</cp:revision>
  <dcterms:created xsi:type="dcterms:W3CDTF">2021-05-10T18:27:17Z</dcterms:created>
  <dcterms:modified xsi:type="dcterms:W3CDTF">2021-05-18T16:52:55Z</dcterms:modified>
</cp:coreProperties>
</file>