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6" r:id="rId6"/>
    <p:sldId id="257" r:id="rId7"/>
    <p:sldId id="263" r:id="rId8"/>
    <p:sldId id="264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79" autoAdjust="0"/>
    <p:restoredTop sz="94660"/>
  </p:normalViewPr>
  <p:slideViewPr>
    <p:cSldViewPr snapToGrid="0">
      <p:cViewPr>
        <p:scale>
          <a:sx n="70" d="100"/>
          <a:sy n="70" d="100"/>
        </p:scale>
        <p:origin x="-30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9A68-A66D-4EDF-B27D-518DC93D705E}" type="datetimeFigureOut">
              <a:rPr lang="sk-SK" smtClean="0"/>
              <a:t>4. 5. 2021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85DC-3468-4B07-9BED-73A4D617F0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310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9A68-A66D-4EDF-B27D-518DC93D705E}" type="datetimeFigureOut">
              <a:rPr lang="sk-SK" smtClean="0"/>
              <a:t>4. 5. 2021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85DC-3468-4B07-9BED-73A4D617F0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542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9A68-A66D-4EDF-B27D-518DC93D705E}" type="datetimeFigureOut">
              <a:rPr lang="sk-SK" smtClean="0"/>
              <a:t>4. 5. 2021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85DC-3468-4B07-9BED-73A4D617F0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533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9A68-A66D-4EDF-B27D-518DC93D705E}" type="datetimeFigureOut">
              <a:rPr lang="sk-SK" smtClean="0"/>
              <a:t>4. 5. 2021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85DC-3468-4B07-9BED-73A4D617F0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478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9A68-A66D-4EDF-B27D-518DC93D705E}" type="datetimeFigureOut">
              <a:rPr lang="sk-SK" smtClean="0"/>
              <a:t>4. 5. 2021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85DC-3468-4B07-9BED-73A4D617F0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749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9A68-A66D-4EDF-B27D-518DC93D705E}" type="datetimeFigureOut">
              <a:rPr lang="sk-SK" smtClean="0"/>
              <a:t>4. 5. 2021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85DC-3468-4B07-9BED-73A4D617F0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46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9A68-A66D-4EDF-B27D-518DC93D705E}" type="datetimeFigureOut">
              <a:rPr lang="sk-SK" smtClean="0"/>
              <a:t>4. 5. 2021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85DC-3468-4B07-9BED-73A4D617F0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922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9A68-A66D-4EDF-B27D-518DC93D705E}" type="datetimeFigureOut">
              <a:rPr lang="sk-SK" smtClean="0"/>
              <a:t>4. 5. 2021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85DC-3468-4B07-9BED-73A4D617F0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140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9A68-A66D-4EDF-B27D-518DC93D705E}" type="datetimeFigureOut">
              <a:rPr lang="sk-SK" smtClean="0"/>
              <a:t>4. 5. 2021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85DC-3468-4B07-9BED-73A4D617F0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933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9A68-A66D-4EDF-B27D-518DC93D705E}" type="datetimeFigureOut">
              <a:rPr lang="sk-SK" smtClean="0"/>
              <a:t>4. 5. 2021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85DC-3468-4B07-9BED-73A4D617F0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787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9A68-A66D-4EDF-B27D-518DC93D705E}" type="datetimeFigureOut">
              <a:rPr lang="sk-SK" smtClean="0"/>
              <a:t>4. 5. 2021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685DC-3468-4B07-9BED-73A4D617F0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67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09A68-A66D-4EDF-B27D-518DC93D705E}" type="datetimeFigureOut">
              <a:rPr lang="sk-SK" smtClean="0"/>
              <a:t>4. 5. 2021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85DC-3468-4B07-9BED-73A4D617F0A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745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5991" y="539251"/>
            <a:ext cx="5841274" cy="1325563"/>
          </a:xfrm>
        </p:spPr>
        <p:txBody>
          <a:bodyPr>
            <a:normAutofit/>
          </a:bodyPr>
          <a:lstStyle/>
          <a:p>
            <a:pPr algn="ctr"/>
            <a:r>
              <a:rPr lang="sk-SK" altLang="sk-SK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O jazyku a písme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4" name="Zástupný objekt pre obsah 3"/>
          <p:cNvSpPr>
            <a:spLocks noGrp="1"/>
          </p:cNvSpPr>
          <p:nvPr>
            <p:ph idx="1"/>
          </p:nvPr>
        </p:nvSpPr>
        <p:spPr>
          <a:xfrm>
            <a:off x="968828" y="20346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altLang="sk-SK" sz="4000" b="1" dirty="0" smtClean="0">
                <a:latin typeface="Monotype Corsiva" panose="03010101010201010101" pitchFamily="66" charset="0"/>
              </a:rPr>
              <a:t>Obsah</a:t>
            </a:r>
          </a:p>
          <a:p>
            <a:pPr>
              <a:lnSpc>
                <a:spcPct val="80000"/>
              </a:lnSpc>
            </a:pPr>
            <a:r>
              <a:rPr lang="sk-SK" altLang="sk-SK" sz="3200" dirty="0">
                <a:latin typeface="Monotype Corsiva" panose="03010101010201010101" pitchFamily="66" charset="0"/>
              </a:rPr>
              <a:t>Jazyk a písmo</a:t>
            </a:r>
          </a:p>
          <a:p>
            <a:pPr>
              <a:lnSpc>
                <a:spcPct val="80000"/>
              </a:lnSpc>
            </a:pPr>
            <a:r>
              <a:rPr lang="sk-SK" altLang="sk-SK" sz="3200" dirty="0">
                <a:latin typeface="Monotype Corsiva" panose="03010101010201010101" pitchFamily="66" charset="0"/>
              </a:rPr>
              <a:t>Vznik jazyku a písma</a:t>
            </a:r>
          </a:p>
          <a:p>
            <a:pPr>
              <a:lnSpc>
                <a:spcPct val="80000"/>
              </a:lnSpc>
            </a:pPr>
            <a:r>
              <a:rPr lang="sk-SK" altLang="sk-SK" sz="3200" dirty="0" smtClean="0">
                <a:latin typeface="Monotype Corsiva" panose="03010101010201010101" pitchFamily="66" charset="0"/>
              </a:rPr>
              <a:t>Typy </a:t>
            </a:r>
            <a:r>
              <a:rPr lang="sk-SK" altLang="sk-SK" sz="3200" dirty="0">
                <a:latin typeface="Monotype Corsiva" panose="03010101010201010101" pitchFamily="66" charset="0"/>
              </a:rPr>
              <a:t>písma (objav písma</a:t>
            </a:r>
            <a:r>
              <a:rPr lang="sk-SK" altLang="sk-SK" sz="3200" dirty="0" smtClean="0">
                <a:latin typeface="Monotype Corsiva" panose="03010101010201010101" pitchFamily="66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sk-SK" altLang="sk-SK" sz="3200" dirty="0">
                <a:latin typeface="Monotype Corsiva" panose="03010101010201010101" pitchFamily="66" charset="0"/>
              </a:rPr>
              <a:t>Nepravé písmo (klinové, hieroglyfické)</a:t>
            </a:r>
          </a:p>
          <a:p>
            <a:pPr>
              <a:lnSpc>
                <a:spcPct val="80000"/>
              </a:lnSpc>
            </a:pPr>
            <a:r>
              <a:rPr lang="sk-SK" altLang="sk-SK" sz="3200" dirty="0">
                <a:latin typeface="Monotype Corsiva" panose="03010101010201010101" pitchFamily="66" charset="0"/>
              </a:rPr>
              <a:t>Pravé písmo (fenické, grécke, latinské</a:t>
            </a:r>
            <a:r>
              <a:rPr lang="sk-SK" altLang="sk-SK" sz="3200" dirty="0" smtClean="0">
                <a:latin typeface="Monotype Corsiva" panose="03010101010201010101" pitchFamily="66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sk-SK" altLang="sk-SK" sz="3200" dirty="0" smtClean="0">
                <a:latin typeface="Monotype Corsiva" panose="03010101010201010101" pitchFamily="66" charset="0"/>
              </a:rPr>
              <a:t>Hlaholika</a:t>
            </a:r>
          </a:p>
          <a:p>
            <a:pPr>
              <a:lnSpc>
                <a:spcPct val="80000"/>
              </a:lnSpc>
            </a:pPr>
            <a:r>
              <a:rPr lang="sk-SK" altLang="sk-SK" sz="3200" dirty="0" smtClean="0">
                <a:latin typeface="Monotype Corsiva" panose="03010101010201010101" pitchFamily="66" charset="0"/>
              </a:rPr>
              <a:t>Špeciálne druhy písma</a:t>
            </a:r>
            <a:endParaRPr lang="sk-SK" altLang="sk-SK" sz="3200" dirty="0">
              <a:latin typeface="Monotype Corsiva" panose="03010101010201010101" pitchFamily="66" charset="0"/>
            </a:endParaRPr>
          </a:p>
          <a:p>
            <a:pPr>
              <a:lnSpc>
                <a:spcPct val="80000"/>
              </a:lnSpc>
            </a:pPr>
            <a:endParaRPr lang="sk-SK" altLang="sk-SK" sz="4000" dirty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sk-SK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91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3" y="692381"/>
            <a:ext cx="7623528" cy="4454384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2224626" y="5368835"/>
            <a:ext cx="3252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u="sng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Hlaholika</a:t>
            </a:r>
            <a:endParaRPr lang="sk-SK" sz="6000" u="sng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8054600" y="2429690"/>
            <a:ext cx="3767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dirty="0">
                <a:latin typeface="Monotype Corsiva" panose="03010101010201010101" pitchFamily="66" charset="0"/>
              </a:rPr>
              <a:t>T</a:t>
            </a:r>
            <a:r>
              <a:rPr lang="sk-SK" sz="3000" dirty="0" smtClean="0">
                <a:latin typeface="Monotype Corsiva" panose="03010101010201010101" pitchFamily="66" charset="0"/>
              </a:rPr>
              <a:t>ento </a:t>
            </a:r>
            <a:r>
              <a:rPr lang="sk-SK" sz="3000" dirty="0" smtClean="0">
                <a:latin typeface="Monotype Corsiva" panose="03010101010201010101" pitchFamily="66" charset="0"/>
              </a:rPr>
              <a:t>špeciálny druh písma sa používal v období </a:t>
            </a:r>
            <a:r>
              <a:rPr lang="sk-SK" sz="3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Veľkej Moravy</a:t>
            </a:r>
            <a:r>
              <a:rPr lang="sk-SK" sz="3000" dirty="0" smtClean="0">
                <a:latin typeface="Monotype Corsiva" panose="03010101010201010101" pitchFamily="66" charset="0"/>
              </a:rPr>
              <a:t> a bol vytvorený </a:t>
            </a:r>
            <a:r>
              <a:rPr lang="sk-SK" sz="3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Konštantínom </a:t>
            </a:r>
            <a:r>
              <a:rPr lang="sk-SK" sz="3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Filozofom</a:t>
            </a:r>
            <a:r>
              <a:rPr lang="sk-SK" sz="3000" dirty="0">
                <a:latin typeface="Monotype Corsiva" panose="03010101010201010101" pitchFamily="66" charset="0"/>
              </a:rPr>
              <a:t> </a:t>
            </a:r>
            <a:r>
              <a:rPr lang="sk-SK" sz="3000" dirty="0" smtClean="0">
                <a:latin typeface="Monotype Corsiva" panose="03010101010201010101" pitchFamily="66" charset="0"/>
              </a:rPr>
              <a:t>z malých písmen </a:t>
            </a:r>
            <a:r>
              <a:rPr lang="sk-SK" sz="3000" smtClean="0">
                <a:latin typeface="Monotype Corsiva" panose="03010101010201010101" pitchFamily="66" charset="0"/>
              </a:rPr>
              <a:t>gréckej abecedy.</a:t>
            </a:r>
            <a:r>
              <a:rPr lang="sk-SK" sz="3000" smtClean="0">
                <a:latin typeface="Monotype Corsiva" panose="03010101010201010101" pitchFamily="66" charset="0"/>
              </a:rPr>
              <a:t> </a:t>
            </a:r>
            <a:endParaRPr lang="sk-SK" sz="3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77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750423" y="522515"/>
            <a:ext cx="8856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Bonus: Špeciálne druhy písma</a:t>
            </a:r>
            <a:endParaRPr lang="sk-SK" sz="6000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66" y="1925274"/>
            <a:ext cx="5200650" cy="2981325"/>
          </a:xfrm>
          <a:prstGeom prst="rect">
            <a:avLst/>
          </a:prstGeom>
        </p:spPr>
      </p:pic>
      <p:pic>
        <p:nvPicPr>
          <p:cNvPr id="2050" name="Picture 2" descr="Braillovo písmo sa dá zvládnuť za rok, problémom môžu byť brušká prstov -  VEDA NA DOS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731" y="3206931"/>
            <a:ext cx="5632177" cy="31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615439" y="5016696"/>
            <a:ext cx="28477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Morseova abeceda</a:t>
            </a:r>
            <a:endParaRPr lang="sk-SK" sz="30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020595" y="2652933"/>
            <a:ext cx="24296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Braillovo písmo</a:t>
            </a:r>
            <a:endParaRPr lang="sk-SK" sz="30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3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altLang="sk-SK" sz="48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Jazyk a písmo</a:t>
            </a:r>
            <a:endParaRPr lang="sk-SK" sz="4800" dirty="0">
              <a:solidFill>
                <a:srgbClr val="0070C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4466"/>
          </a:xfrm>
        </p:spPr>
        <p:txBody>
          <a:bodyPr/>
          <a:lstStyle/>
          <a:p>
            <a:pPr algn="just"/>
            <a:r>
              <a:rPr lang="sk-SK" altLang="sk-SK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Jazyk</a:t>
            </a:r>
            <a:r>
              <a:rPr lang="sk-SK" alt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označuje hovorenú reč, pomenovanie vzniklo podľa orgánu jazyka, bez ktorého by sme nevedeli hovoriť.</a:t>
            </a:r>
            <a:endParaRPr lang="sk-SK" altLang="sk-SK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altLang="sk-SK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Písmo</a:t>
            </a:r>
            <a:r>
              <a:rPr lang="sk-SK" alt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sk-SK" altLang="sk-SK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súbor písmen alebo znakov</a:t>
            </a:r>
            <a:r>
              <a:rPr lang="sk-SK" alt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ktorý slúži na grafické znázornenie hovoreného jazykového prejavu.</a:t>
            </a:r>
          </a:p>
          <a:p>
            <a:pPr algn="just"/>
            <a:r>
              <a:rPr lang="sk-SK" alt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Jazyk a písmo slúžia na komunikáciu, vyjadrovanie pocitov a dorozumievanie ľudí.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548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4034" y="365125"/>
            <a:ext cx="10099766" cy="1325563"/>
          </a:xfrm>
        </p:spPr>
        <p:txBody>
          <a:bodyPr/>
          <a:lstStyle/>
          <a:p>
            <a:pPr algn="ctr"/>
            <a:r>
              <a:rPr lang="sk-SK" altLang="sk-SK" b="1" u="sng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Vznik jazyku a písma</a:t>
            </a:r>
            <a:endParaRPr lang="sk-SK" u="sng" dirty="0">
              <a:solidFill>
                <a:srgbClr val="0070C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638692" cy="4640489"/>
          </a:xfrm>
        </p:spPr>
        <p:txBody>
          <a:bodyPr>
            <a:normAutofit/>
          </a:bodyPr>
          <a:lstStyle/>
          <a:p>
            <a:r>
              <a:rPr lang="sk-SK" dirty="0" smtClean="0"/>
              <a:t>Na začiatku vývoja človek nevedel </a:t>
            </a:r>
            <a:r>
              <a:rPr lang="sk-SK" dirty="0" smtClean="0"/>
              <a:t>hovoriť, dorozumieval </a:t>
            </a:r>
            <a:r>
              <a:rPr lang="sk-SK" dirty="0" smtClean="0"/>
              <a:t>sa: posunkami, gestami a mimikou, zvukmi a výkrikmi. </a:t>
            </a:r>
          </a:p>
          <a:p>
            <a:r>
              <a:rPr lang="sk-SK" dirty="0" smtClean="0"/>
              <a:t>Vývoj myslenia viedol k vytvoreniu hovorenej reči a neskôr k </a:t>
            </a:r>
            <a:r>
              <a:rPr lang="sk-SK" b="1" dirty="0" smtClean="0"/>
              <a:t>vynálezu písma. </a:t>
            </a:r>
          </a:p>
          <a:p>
            <a:r>
              <a:rPr lang="sk-SK" dirty="0" smtClean="0"/>
              <a:t>Hospodársky život si vyžadoval presnú organizáciu práce</a:t>
            </a:r>
            <a:r>
              <a:rPr lang="sk-SK" dirty="0" smtClean="0"/>
              <a:t>, zhotovovanie </a:t>
            </a:r>
            <a:r>
              <a:rPr lang="sk-SK" dirty="0" smtClean="0"/>
              <a:t>záznamov a evidencie. To bola pravdepodobne hlavná príčina vzniku písma. </a:t>
            </a:r>
          </a:p>
          <a:p>
            <a:r>
              <a:rPr lang="sk-SK" dirty="0" smtClean="0"/>
              <a:t>Veda, ktorá sa zaoberá vznikom, vývojom a štúdiom písma sa nazýva </a:t>
            </a:r>
            <a:r>
              <a:rPr lang="sk-SK" sz="3000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paleografia</a:t>
            </a:r>
            <a:r>
              <a:rPr lang="sk-SK" dirty="0" smtClean="0"/>
              <a:t> - názov je odvodený od gréckych slov </a:t>
            </a:r>
            <a:r>
              <a:rPr lang="sk-SK" dirty="0" err="1" smtClean="0">
                <a:solidFill>
                  <a:srgbClr val="FF0000"/>
                </a:solidFill>
              </a:rPr>
              <a:t>palaios</a:t>
            </a:r>
            <a:r>
              <a:rPr lang="sk-SK" dirty="0" smtClean="0"/>
              <a:t> = starý a </a:t>
            </a:r>
            <a:r>
              <a:rPr lang="sk-SK" dirty="0" err="1" smtClean="0">
                <a:solidFill>
                  <a:srgbClr val="FF0000"/>
                </a:solidFill>
              </a:rPr>
              <a:t>grafé</a:t>
            </a:r>
            <a:r>
              <a:rPr lang="sk-SK" dirty="0" smtClean="0"/>
              <a:t> = písmo.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7852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71750" y="369434"/>
            <a:ext cx="5266509" cy="949915"/>
          </a:xfrm>
        </p:spPr>
        <p:txBody>
          <a:bodyPr/>
          <a:lstStyle/>
          <a:p>
            <a:pPr algn="ctr"/>
            <a:r>
              <a:rPr lang="sk-SK" altLang="sk-SK" b="1" u="sng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Objav písma</a:t>
            </a:r>
            <a:endParaRPr lang="sk-SK" u="sng" dirty="0">
              <a:solidFill>
                <a:srgbClr val="0070C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51708" y="1487578"/>
            <a:ext cx="10513423" cy="16752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k-SK" dirty="0" smtClean="0">
                <a:latin typeface="Monotype Corsiva" panose="03010101010201010101" pitchFamily="66" charset="0"/>
              </a:rPr>
              <a:t>vynález písma sa pripisuje národu </a:t>
            </a:r>
            <a:r>
              <a:rPr lang="sk-SK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Sumerov</a:t>
            </a:r>
            <a:r>
              <a:rPr lang="sk-SK" dirty="0" smtClean="0">
                <a:latin typeface="Monotype Corsiva" panose="03010101010201010101" pitchFamily="66" charset="0"/>
              </a:rPr>
              <a:t>, ktorí žili v </a:t>
            </a:r>
            <a:r>
              <a:rPr lang="sk-SK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Mezopotámii</a:t>
            </a:r>
            <a:r>
              <a:rPr lang="sk-SK" dirty="0" smtClean="0">
                <a:latin typeface="Monotype Corsiva" panose="03010101010201010101" pitchFamily="66" charset="0"/>
              </a:rPr>
              <a:t> okolo roku </a:t>
            </a:r>
            <a:r>
              <a:rPr lang="sk-SK" dirty="0">
                <a:latin typeface="Monotype Corsiva" panose="03010101010201010101" pitchFamily="66" charset="0"/>
              </a:rPr>
              <a:t>5</a:t>
            </a:r>
            <a:r>
              <a:rPr lang="sk-SK" dirty="0" smtClean="0">
                <a:latin typeface="Monotype Corsiva" panose="03010101010201010101" pitchFamily="66" charset="0"/>
              </a:rPr>
              <a:t> </a:t>
            </a:r>
            <a:r>
              <a:rPr lang="sk-SK" dirty="0" smtClean="0">
                <a:latin typeface="Monotype Corsiva" panose="03010101010201010101" pitchFamily="66" charset="0"/>
              </a:rPr>
              <a:t>500 </a:t>
            </a:r>
            <a:r>
              <a:rPr lang="sk-SK" dirty="0" smtClean="0">
                <a:latin typeface="Monotype Corsiva" panose="03010101010201010101" pitchFamily="66" charset="0"/>
              </a:rPr>
              <a:t>pred K</a:t>
            </a:r>
            <a:r>
              <a:rPr lang="sk-SK" dirty="0" smtClean="0">
                <a:latin typeface="Monotype Corsiva" panose="03010101010201010101" pitchFamily="66" charset="0"/>
              </a:rPr>
              <a:t>ristom</a:t>
            </a:r>
            <a:endParaRPr lang="sk-SK" dirty="0" smtClean="0">
              <a:latin typeface="Monotype Corsiva" panose="03010101010201010101" pitchFamily="66" charset="0"/>
            </a:endParaRPr>
          </a:p>
          <a:p>
            <a:r>
              <a:rPr lang="sk-SK" dirty="0" smtClean="0">
                <a:latin typeface="Monotype Corsiva" panose="03010101010201010101" pitchFamily="66" charset="0"/>
              </a:rPr>
              <a:t>objavom písma sa končí obdobie </a:t>
            </a:r>
            <a:r>
              <a:rPr lang="sk-SK" dirty="0" smtClean="0">
                <a:latin typeface="Monotype Corsiva" panose="03010101010201010101" pitchFamily="66" charset="0"/>
              </a:rPr>
              <a:t>praveku </a:t>
            </a:r>
            <a:r>
              <a:rPr lang="sk-SK" dirty="0" smtClean="0">
                <a:latin typeface="Monotype Corsiva" panose="03010101010201010101" pitchFamily="66" charset="0"/>
              </a:rPr>
              <a:t>a začína sa obdobie </a:t>
            </a:r>
            <a:r>
              <a:rPr lang="sk-SK" dirty="0">
                <a:solidFill>
                  <a:srgbClr val="FF0000"/>
                </a:solidFill>
                <a:latin typeface="Monotype Corsiva" panose="03010101010201010101" pitchFamily="66" charset="0"/>
              </a:rPr>
              <a:t>s</a:t>
            </a:r>
            <a:r>
              <a:rPr lang="sk-SK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taroveku</a:t>
            </a:r>
            <a:r>
              <a:rPr lang="sk-SK" dirty="0" smtClean="0">
                <a:latin typeface="Monotype Corsiva" panose="03010101010201010101" pitchFamily="66" charset="0"/>
              </a:rPr>
              <a:t>. 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297" y="3331028"/>
            <a:ext cx="6916243" cy="305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7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3" y="1049608"/>
            <a:ext cx="5676890" cy="3992655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22513" y="5302885"/>
            <a:ext cx="5342710" cy="1325563"/>
          </a:xfrm>
        </p:spPr>
        <p:txBody>
          <a:bodyPr/>
          <a:lstStyle/>
          <a:p>
            <a:pPr algn="ctr"/>
            <a:r>
              <a:rPr lang="sk-SK" altLang="sk-SK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a) Klinové písmo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6096000" y="133256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Boli to znaky v podobe klinov a čiar, ktoré spolu tvorili slová.</a:t>
            </a:r>
          </a:p>
          <a:p>
            <a:r>
              <a:rPr lang="sk-SK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Sumeri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„písali“ klinové znaky tak, že do mäkkej hlinenej tabuľky odtláčali zahrotené trstinové steblo. </a:t>
            </a:r>
          </a:p>
          <a:p>
            <a:r>
              <a:rPr lang="sk-SK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Znak mal tvar klinu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odtiaľ pochádza aj jeho pomenovanie. </a:t>
            </a: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sk-SK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rozlúštenie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klinového písma sa postaral český vedec </a:t>
            </a:r>
            <a:r>
              <a:rPr lang="sk-SK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Hrozný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7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272143"/>
            <a:ext cx="3715022" cy="6166012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891350" y="469627"/>
            <a:ext cx="5826034" cy="1325563"/>
          </a:xfrm>
        </p:spPr>
        <p:txBody>
          <a:bodyPr>
            <a:normAutofit/>
          </a:bodyPr>
          <a:lstStyle/>
          <a:p>
            <a:pPr algn="ctr"/>
            <a:r>
              <a:rPr lang="sk-SK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b) </a:t>
            </a:r>
            <a:r>
              <a:rPr lang="sk-SK" b="1" i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Miriam Fixed" panose="020B0509050101010101" pitchFamily="49" charset="-79"/>
              </a:rPr>
              <a:t>Hieroglyfické</a:t>
            </a:r>
            <a:r>
              <a:rPr lang="sk-SK" b="1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písmo</a:t>
            </a:r>
            <a:endParaRPr lang="sk-SK" b="1" i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5812974" y="2397762"/>
            <a:ext cx="54863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Bolo to 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obrázkové písmo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posvätné písmo starých Egypťanov vyryté do kameňa alebo napísané atramentom na papyruse, či farbami na stenách chrámov a pyramíd.</a:t>
            </a: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Rozlúštil ho francúzsky vedec </a:t>
            </a:r>
            <a:r>
              <a:rPr lang="sk-SK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sk-SK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Champollion</a:t>
            </a:r>
            <a:r>
              <a:rPr lang="sk-SK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k-SK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3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6056" y="464048"/>
            <a:ext cx="5057503" cy="1325563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c) Fenické </a:t>
            </a:r>
            <a:r>
              <a:rPr lang="sk-SK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písmo</a:t>
            </a:r>
            <a:endParaRPr lang="sk-SK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9" y="1933302"/>
            <a:ext cx="7094924" cy="4062550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7660687" y="2518007"/>
            <a:ext cx="41612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>
                <a:latin typeface="Monotype Corsiva" panose="03010101010201010101" pitchFamily="66" charset="0"/>
              </a:rPr>
              <a:t>Z fenického písma vznikla väčšina známych abecedných sústav. </a:t>
            </a:r>
          </a:p>
          <a:p>
            <a:r>
              <a:rPr lang="sk-SK" sz="3200" dirty="0" smtClean="0">
                <a:latin typeface="Monotype Corsiva" panose="03010101010201010101" pitchFamily="66" charset="0"/>
              </a:rPr>
              <a:t>Fenické písmo sa písalo sprava doľava.</a:t>
            </a:r>
            <a:endParaRPr lang="sk-SK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60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>
                <a:solidFill>
                  <a:srgbClr val="0070C0"/>
                </a:solidFill>
              </a:rPr>
              <a:t>Grécka abeceda</a:t>
            </a:r>
            <a:endParaRPr lang="sk-SK" b="1" u="sng" dirty="0">
              <a:solidFill>
                <a:srgbClr val="0070C0"/>
              </a:solidFill>
            </a:endParaRPr>
          </a:p>
        </p:txBody>
      </p:sp>
      <p:sp>
        <p:nvSpPr>
          <p:cNvPr id="4" name="Zástupný objekt pre obsah 3"/>
          <p:cNvSpPr>
            <a:spLocks noGrp="1"/>
          </p:cNvSpPr>
          <p:nvPr>
            <p:ph idx="1"/>
          </p:nvPr>
        </p:nvSpPr>
        <p:spPr>
          <a:xfrm>
            <a:off x="7458891" y="2844528"/>
            <a:ext cx="4362995" cy="2654935"/>
          </a:xfrm>
        </p:spPr>
        <p:txBody>
          <a:bodyPr>
            <a:normAutofit/>
          </a:bodyPr>
          <a:lstStyle/>
          <a:p>
            <a:r>
              <a:rPr lang="sk-SK" sz="3600" dirty="0" smtClean="0"/>
              <a:t>na ktorom vyučovacom predmete ste sa stretli s gréckymi písmenami? </a:t>
            </a:r>
            <a:endParaRPr lang="sk-SK" sz="36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82573"/>
            <a:ext cx="6070577" cy="39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83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u="sng" dirty="0" smtClean="0">
                <a:solidFill>
                  <a:srgbClr val="0070C0"/>
                </a:solidFill>
              </a:rPr>
              <a:t>Latinčina</a:t>
            </a:r>
            <a:endParaRPr lang="sk-SK" b="1" u="sng" dirty="0">
              <a:solidFill>
                <a:srgbClr val="0070C0"/>
              </a:solidFill>
            </a:endParaRPr>
          </a:p>
        </p:txBody>
      </p:sp>
      <p:sp>
        <p:nvSpPr>
          <p:cNvPr id="5" name="Zástupný objekt pre obsah 4"/>
          <p:cNvSpPr>
            <a:spLocks noGrp="1"/>
          </p:cNvSpPr>
          <p:nvPr>
            <p:ph sz="half" idx="2"/>
          </p:nvPr>
        </p:nvSpPr>
        <p:spPr>
          <a:xfrm>
            <a:off x="7929152" y="1821317"/>
            <a:ext cx="3788230" cy="1438817"/>
          </a:xfrm>
        </p:spPr>
        <p:txBody>
          <a:bodyPr>
            <a:normAutofit/>
          </a:bodyPr>
          <a:lstStyle/>
          <a:p>
            <a:r>
              <a:rPr lang="sk-SK" sz="3200" dirty="0" smtClean="0"/>
              <a:t>Kto pri štúdiu ešte dodnes používa latinčinu?  </a:t>
            </a:r>
            <a:endParaRPr lang="sk-SK" sz="32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81" y="1821317"/>
            <a:ext cx="6667500" cy="4581525"/>
          </a:xfrm>
          <a:prstGeom prst="rect">
            <a:avLst/>
          </a:prstGeom>
        </p:spPr>
      </p:pic>
      <p:sp>
        <p:nvSpPr>
          <p:cNvPr id="6" name="Zástupný objekt pre obsah 4"/>
          <p:cNvSpPr>
            <a:spLocks noGrp="1"/>
          </p:cNvSpPr>
          <p:nvPr>
            <p:ph sz="half" idx="2"/>
          </p:nvPr>
        </p:nvSpPr>
        <p:spPr>
          <a:xfrm>
            <a:off x="7929152" y="4241415"/>
            <a:ext cx="3788230" cy="1493179"/>
          </a:xfrm>
        </p:spPr>
        <p:txBody>
          <a:bodyPr>
            <a:normAutofit/>
          </a:bodyPr>
          <a:lstStyle/>
          <a:p>
            <a:r>
              <a:rPr lang="sk-SK" sz="3200" dirty="0" smtClean="0"/>
              <a:t>Poznáte pamiatku na obrázku? Kde sa nachádza?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31030101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385</Words>
  <Application>Microsoft Office PowerPoint</Application>
  <PresentationFormat>Vlastná</PresentationFormat>
  <Paragraphs>42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balíka Office</vt:lpstr>
      <vt:lpstr>O jazyku a písme</vt:lpstr>
      <vt:lpstr>Jazyk a písmo</vt:lpstr>
      <vt:lpstr>Vznik jazyku a písma</vt:lpstr>
      <vt:lpstr>Objav písma</vt:lpstr>
      <vt:lpstr>a) Klinové písmo</vt:lpstr>
      <vt:lpstr>b) Hieroglyfické písmo</vt:lpstr>
      <vt:lpstr>c) Fenické písmo</vt:lpstr>
      <vt:lpstr>Grécka abeceda</vt:lpstr>
      <vt:lpstr>Latinčina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Klinové písmo</dc:title>
  <dc:creator>Spravca</dc:creator>
  <cp:lastModifiedBy>Ucitel</cp:lastModifiedBy>
  <cp:revision>13</cp:revision>
  <dcterms:created xsi:type="dcterms:W3CDTF">2020-09-07T18:01:35Z</dcterms:created>
  <dcterms:modified xsi:type="dcterms:W3CDTF">2021-05-04T19:47:30Z</dcterms:modified>
</cp:coreProperties>
</file>