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1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4" r:id="rId16"/>
    <p:sldId id="270" r:id="rId17"/>
    <p:sldId id="271" r:id="rId18"/>
    <p:sldId id="273" r:id="rId19"/>
    <p:sldId id="269" r:id="rId2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1" autoAdjust="0"/>
    <p:restoredTop sz="94434" autoAdjust="0"/>
  </p:normalViewPr>
  <p:slideViewPr>
    <p:cSldViewPr>
      <p:cViewPr varScale="1">
        <p:scale>
          <a:sx n="69" d="100"/>
          <a:sy n="69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06918-EC8B-484D-A4CC-EDA53D928CDC}" type="datetimeFigureOut">
              <a:rPr lang="sk-SK" smtClean="0"/>
              <a:t>17. 2. 2022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C0097-2538-44D7-A901-EE96D11F049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296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0097-2538-44D7-A901-EE96D11F049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839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378B-BCB4-4EB8-9608-A5FE831DE871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169A-B51A-4883-822A-A6A390E7E4A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F1CA-462C-489D-BE76-0D01DF06BA77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81D8A-4F94-4936-8D39-B0F24416A0B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64F1-8413-4A64-A692-5283E93E23D4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504D-50D7-43B9-B5CE-CF33F8C78BD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B54F-12BC-4A2A-9CCB-3605136B4DDB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5CD8-473C-4945-9D49-267ACC94BE1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F171-A231-4E3C-8CFD-450A2DD04D0E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A818-CB7A-46E9-A3D2-2E3F8F24971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C9FE-EB43-44AA-826C-522D2953CFC5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0854-A938-4798-8281-76C184AA38A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D092-F110-42F0-98D8-947249202369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FC32-AF08-42CF-A311-F15C87CF24F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2829-A880-4AF6-9654-BA827CCBB082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7DD0-4E03-4CA6-A8E6-EA5BF99297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3D5B-3DB8-43DC-BC67-0E8E778FBE8F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59B8-6AFB-460F-A377-9FD8D6C506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A2AE-EA57-4DB2-AFD2-A86B318A6D63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9B2E-841C-4102-B39E-A9623C163A3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3DB8-90F9-47C0-8E97-C04D1CA55D3B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C3CF-BB3C-4D78-970C-8D30CF71525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bg1"/>
            </a:gs>
            <a:gs pos="100000">
              <a:srgbClr val="E5E4A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288618-D877-446D-A994-462A2BF16902}" type="datetimeFigureOut">
              <a:rPr lang="sk-SK"/>
              <a:pPr>
                <a:defRPr/>
              </a:pPr>
              <a:t>17. 2. 2022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CA8483-3FD0-4107-85EF-C3D32CE510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</p:sldLayoutIdLst>
  <p:transition spd="slow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mdbgzuK2x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youtube.com/watch?v=H8BOGbyrCn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BgYJJSuSn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Internetfil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775" y="4508500"/>
            <a:ext cx="1243013" cy="1584325"/>
          </a:xfrm>
          <a:prstGeom prst="rect">
            <a:avLst/>
          </a:prstGeo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0" y="1916113"/>
            <a:ext cx="76803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4800" b="1" dirty="0"/>
              <a:t>Kultúrny rozlet Slovenska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74625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endParaRPr lang="sk-SK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0" name="Zástupný symbol obsahu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57825"/>
          </a:xfrm>
        </p:spPr>
        <p:txBody>
          <a:bodyPr/>
          <a:lstStyle/>
          <a:p>
            <a:pPr eaLnBrk="1" hangingPunct="1"/>
            <a:r>
              <a:rPr lang="sk-SK" dirty="0" smtClean="0">
                <a:latin typeface="Lucida Sans"/>
              </a:rPr>
              <a:t>Ľudovít Fulla</a:t>
            </a:r>
          </a:p>
        </p:txBody>
      </p:sp>
      <p:pic>
        <p:nvPicPr>
          <p:cNvPr id="4" name="Obrázok 3" descr="ludovit_fulla_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2000250"/>
            <a:ext cx="2557463" cy="321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ok 4" descr="f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2656"/>
            <a:ext cx="3008312" cy="4357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ok 5" descr="fullacyklame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88" y="3011488"/>
            <a:ext cx="2643187" cy="3621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3188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endParaRPr lang="sk-SK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4" name="Zástupný symbol obsahu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72137"/>
          </a:xfrm>
        </p:spPr>
        <p:txBody>
          <a:bodyPr/>
          <a:lstStyle/>
          <a:p>
            <a:pPr eaLnBrk="1" hangingPunct="1"/>
            <a:r>
              <a:rPr lang="sk-SK" dirty="0" smtClean="0">
                <a:latin typeface="Lucida Sans"/>
              </a:rPr>
              <a:t>Mikuláš </a:t>
            </a:r>
            <a:r>
              <a:rPr lang="sk-SK" dirty="0" err="1" smtClean="0">
                <a:latin typeface="Lucida Sans"/>
              </a:rPr>
              <a:t>Galanda</a:t>
            </a:r>
            <a:endParaRPr lang="sk-SK" smtClean="0">
              <a:latin typeface="Lucida Sans"/>
            </a:endParaRPr>
          </a:p>
        </p:txBody>
      </p:sp>
      <p:pic>
        <p:nvPicPr>
          <p:cNvPr id="4" name="Obrázok 3" descr="130px-Galand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3" y="1285860"/>
            <a:ext cx="2935527" cy="392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ok 4" descr="Gala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4664"/>
            <a:ext cx="3571900" cy="3003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Obrázok 5" descr="150px-Mother_Galan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143248"/>
            <a:ext cx="2786082" cy="3529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89000"/>
          </a:xfrm>
        </p:spPr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Lucida Sans" pitchFamily="34" charset="0"/>
              </a:rPr>
              <a:t>Architektúra </a:t>
            </a:r>
            <a:endParaRPr lang="sk-SK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4578" name="Zástupný symbol obsahu 2"/>
          <p:cNvSpPr>
            <a:spLocks noGrp="1"/>
          </p:cNvSpPr>
          <p:nvPr>
            <p:ph idx="1"/>
          </p:nvPr>
        </p:nvSpPr>
        <p:spPr>
          <a:xfrm>
            <a:off x="457200" y="1357313"/>
            <a:ext cx="5900738" cy="4814887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FF0000"/>
                </a:solidFill>
                <a:latin typeface="Lucida Sans"/>
              </a:rPr>
              <a:t>Fridrich Weinwurm </a:t>
            </a:r>
            <a:r>
              <a:rPr lang="sk-SK" smtClean="0">
                <a:latin typeface="Lucida Sans"/>
              </a:rPr>
              <a:t>– najznámejší slovenský architekt</a:t>
            </a:r>
          </a:p>
          <a:p>
            <a:pPr eaLnBrk="1" hangingPunct="1"/>
            <a:r>
              <a:rPr lang="sk-SK" smtClean="0">
                <a:latin typeface="Lucida Sans"/>
              </a:rPr>
              <a:t>Venoval sa bytovej architektúre</a:t>
            </a:r>
          </a:p>
        </p:txBody>
      </p:sp>
      <p:pic>
        <p:nvPicPr>
          <p:cNvPr id="4" name="Obrázok 3" descr="weinwu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39" y="1393043"/>
            <a:ext cx="3071817" cy="460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 descr="Vila-weinwu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01008"/>
            <a:ext cx="2571750" cy="306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292600"/>
            <a:ext cx="17557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Lucida Sans" pitchFamily="34" charset="0"/>
              </a:rPr>
              <a:t>Slovenský film</a:t>
            </a:r>
            <a:endParaRPr lang="sk-SK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5602" name="Zástupný symbol obsahu 2"/>
          <p:cNvSpPr>
            <a:spLocks noGrp="1"/>
          </p:cNvSpPr>
          <p:nvPr>
            <p:ph idx="1"/>
          </p:nvPr>
        </p:nvSpPr>
        <p:spPr>
          <a:xfrm>
            <a:off x="457200" y="1646238"/>
            <a:ext cx="5114925" cy="4525962"/>
          </a:xfrm>
        </p:spPr>
        <p:txBody>
          <a:bodyPr/>
          <a:lstStyle/>
          <a:p>
            <a:pPr algn="just" eaLnBrk="1" hangingPunct="1"/>
            <a:r>
              <a:rPr lang="sk-SK" sz="2800" dirty="0" smtClean="0">
                <a:latin typeface="Arial" pitchFamily="34" charset="0"/>
                <a:cs typeface="Arial" pitchFamily="34" charset="0"/>
              </a:rPr>
              <a:t>Autor prvého filmu: </a:t>
            </a: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Karol </a:t>
            </a:r>
            <a:r>
              <a:rPr lang="sk-SK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Plicka</a:t>
            </a:r>
            <a:r>
              <a:rPr lang="sk-SK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- dokumentárny film </a:t>
            </a: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„Zem spieva“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- film bol ocenený v zahraničí</a:t>
            </a:r>
          </a:p>
        </p:txBody>
      </p:sp>
      <p:pic>
        <p:nvPicPr>
          <p:cNvPr id="4" name="Obrázok 3" descr="new_plicka-port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911" y="1772816"/>
            <a:ext cx="3454089" cy="432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60438"/>
          </a:xfrm>
        </p:spPr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Lucida Sans" pitchFamily="34" charset="0"/>
              </a:rPr>
              <a:t>Prvý slovenský hraný film</a:t>
            </a:r>
            <a:endParaRPr lang="sk-SK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626" name="Zástupný symbol obsahu 2"/>
          <p:cNvSpPr>
            <a:spLocks noGrp="1"/>
          </p:cNvSpPr>
          <p:nvPr>
            <p:ph idx="1"/>
          </p:nvPr>
        </p:nvSpPr>
        <p:spPr>
          <a:xfrm>
            <a:off x="457200" y="1646238"/>
            <a:ext cx="5186363" cy="4525962"/>
          </a:xfrm>
        </p:spPr>
        <p:txBody>
          <a:bodyPr/>
          <a:lstStyle/>
          <a:p>
            <a:pPr eaLnBrk="1" hangingPunct="1"/>
            <a:r>
              <a:rPr lang="sk-SK" sz="2800" dirty="0" smtClean="0">
                <a:latin typeface="Arial" pitchFamily="34" charset="0"/>
                <a:cs typeface="Arial" pitchFamily="34" charset="0"/>
              </a:rPr>
              <a:t>Autor: režisér </a:t>
            </a: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Martin </a:t>
            </a:r>
            <a:r>
              <a:rPr lang="sk-SK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Frič</a:t>
            </a:r>
            <a:endParaRPr lang="sk-SK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sk-SK" sz="2800" dirty="0" smtClean="0">
                <a:latin typeface="Arial" pitchFamily="34" charset="0"/>
                <a:cs typeface="Arial" pitchFamily="34" charset="0"/>
              </a:rPr>
              <a:t>Hlavná úloha </a:t>
            </a: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Paľo Bielik</a:t>
            </a:r>
          </a:p>
          <a:p>
            <a:pPr eaLnBrk="1" hangingPunct="1"/>
            <a:r>
              <a:rPr lang="sk-SK" sz="2800" dirty="0" smtClean="0">
                <a:latin typeface="Arial" pitchFamily="34" charset="0"/>
                <a:cs typeface="Arial" pitchFamily="34" charset="0"/>
              </a:rPr>
              <a:t>Názov filmu: </a:t>
            </a:r>
            <a:r>
              <a:rPr lang="sk-SK" sz="2800" dirty="0" smtClean="0">
                <a:latin typeface="Arial" pitchFamily="34" charset="0"/>
                <a:cs typeface="Arial" pitchFamily="34" charset="0"/>
                <a:hlinkClick r:id="rId2"/>
              </a:rPr>
              <a:t>Jánošík</a:t>
            </a:r>
            <a:endParaRPr lang="sk-SK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martin fr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25" y="1428750"/>
            <a:ext cx="3300413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palo Bieli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933056"/>
            <a:ext cx="2635250" cy="25622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6629" name="Picture 6" descr="691179_palo-bielik-janos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84984"/>
            <a:ext cx="197802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ovná spojovacia šípka 7"/>
          <p:cNvCxnSpPr/>
          <p:nvPr/>
        </p:nvCxnSpPr>
        <p:spPr>
          <a:xfrm>
            <a:off x="4860032" y="1916832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4644008" y="2564904"/>
            <a:ext cx="0" cy="12961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1951428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1484784"/>
            <a:ext cx="3464783" cy="3168352"/>
          </a:xfrm>
          <a:prstGeom prst="rect">
            <a:avLst/>
          </a:prstGeom>
        </p:spPr>
      </p:pic>
      <p:pic>
        <p:nvPicPr>
          <p:cNvPr id="5" name="Obrázok 4" descr="such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7040" y="836712"/>
            <a:ext cx="2602931" cy="3429744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60914" y="5068634"/>
            <a:ext cx="3675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František Krištof Veselý</a:t>
            </a:r>
          </a:p>
          <a:p>
            <a:r>
              <a:rPr lang="sk-SK" sz="2400" dirty="0" smtClean="0"/>
              <a:t>spevák a herec</a:t>
            </a:r>
            <a:endParaRPr lang="sk-SK" sz="2400" dirty="0"/>
          </a:p>
        </p:txBody>
      </p:sp>
      <p:sp>
        <p:nvSpPr>
          <p:cNvPr id="3" name="BlokTextu 2"/>
          <p:cNvSpPr txBox="1"/>
          <p:nvPr/>
        </p:nvSpPr>
        <p:spPr>
          <a:xfrm>
            <a:off x="5148064" y="4468469"/>
            <a:ext cx="3626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Eugen Suchoň</a:t>
            </a:r>
          </a:p>
          <a:p>
            <a:r>
              <a:rPr lang="sk-SK" sz="2400" dirty="0" smtClean="0"/>
              <a:t>hudobný skladateľ</a:t>
            </a:r>
          </a:p>
          <a:p>
            <a:r>
              <a:rPr lang="sk-SK" sz="2400" dirty="0" smtClean="0"/>
              <a:t>zložil 1. slovenskú operu </a:t>
            </a:r>
          </a:p>
          <a:p>
            <a:r>
              <a:rPr lang="sk-SK" sz="2400" i="1" dirty="0" smtClean="0"/>
              <a:t>Krútňava</a:t>
            </a:r>
            <a:endParaRPr lang="sk-SK" sz="2400" i="1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03696"/>
          </a:xfr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Kultúrny rozlet Slovenska</a:t>
            </a:r>
            <a:endParaRPr lang="sk-SK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388" y="785813"/>
            <a:ext cx="8785225" cy="5929312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rgbClr val="FF0000"/>
                </a:solidFill>
              </a:rPr>
              <a:t>Matica slovenská </a:t>
            </a:r>
            <a:r>
              <a:rPr lang="sk-SK" dirty="0" smtClean="0"/>
              <a:t>– obnovená v roku </a:t>
            </a:r>
            <a:r>
              <a:rPr lang="sk-SK" dirty="0" smtClean="0">
                <a:solidFill>
                  <a:srgbClr val="FF0000"/>
                </a:solidFill>
              </a:rPr>
              <a:t>1919</a:t>
            </a:r>
            <a:r>
              <a:rPr lang="sk-SK" dirty="0" smtClean="0"/>
              <a:t>, vydávala knihy, zakladala knižnice, organizovala výstavy, prednášky, ...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Slovenské časopisy: </a:t>
            </a:r>
            <a:r>
              <a:rPr lang="sk-SK" dirty="0" smtClean="0">
                <a:solidFill>
                  <a:srgbClr val="FF0000"/>
                </a:solidFill>
              </a:rPr>
              <a:t>Slovenské pohľady, Elán, Prúdy, DAV, Kultúra, Slovenská reč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rgbClr val="FF0000"/>
                </a:solidFill>
              </a:rPr>
              <a:t>Umelecká beseda slovenská </a:t>
            </a:r>
            <a:r>
              <a:rPr lang="sk-SK" dirty="0" smtClean="0"/>
              <a:t>– spolok umelcov, Slovenskí spisovatelia: </a:t>
            </a:r>
            <a:r>
              <a:rPr lang="sk-SK" dirty="0" smtClean="0">
                <a:solidFill>
                  <a:srgbClr val="FF0000"/>
                </a:solidFill>
              </a:rPr>
              <a:t>J. Jesenský, Ľ. Ondrejov, J.G. Tajovský, F. </a:t>
            </a:r>
            <a:r>
              <a:rPr lang="sk-SK" dirty="0">
                <a:solidFill>
                  <a:srgbClr val="FF0000"/>
                </a:solidFill>
              </a:rPr>
              <a:t>Hečko, M. Urban, J.C. Hronský, </a:t>
            </a:r>
            <a:endParaRPr lang="sk-SK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solidFill>
                  <a:srgbClr val="FF0000"/>
                </a:solidFill>
              </a:rPr>
              <a:t>    Z. </a:t>
            </a:r>
            <a:r>
              <a:rPr lang="sk-SK" dirty="0" err="1" smtClean="0">
                <a:solidFill>
                  <a:srgbClr val="FF0000"/>
                </a:solidFill>
              </a:rPr>
              <a:t>Zguriška</a:t>
            </a:r>
            <a:r>
              <a:rPr lang="sk-SK" dirty="0" smtClean="0">
                <a:solidFill>
                  <a:srgbClr val="FF0000"/>
                </a:solidFill>
              </a:rPr>
              <a:t>, I. Stodola, B.S. </a:t>
            </a:r>
            <a:r>
              <a:rPr lang="sk-SK" dirty="0">
                <a:solidFill>
                  <a:srgbClr val="FF0000"/>
                </a:solidFill>
              </a:rPr>
              <a:t>Timrava, D. Chrobák, </a:t>
            </a:r>
            <a:endParaRPr lang="sk-SK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   F. Kráľ, L. Novomeský, E</a:t>
            </a:r>
            <a:r>
              <a:rPr lang="sk-SK" dirty="0">
                <a:solidFill>
                  <a:srgbClr val="FF0000"/>
                </a:solidFill>
              </a:rPr>
              <a:t>. </a:t>
            </a:r>
            <a:r>
              <a:rPr lang="sk-SK" dirty="0" err="1" smtClean="0">
                <a:solidFill>
                  <a:srgbClr val="FF0000"/>
                </a:solidFill>
              </a:rPr>
              <a:t>Bohúň</a:t>
            </a:r>
            <a:r>
              <a:rPr lang="sk-SK" dirty="0" smtClean="0">
                <a:solidFill>
                  <a:srgbClr val="FF0000"/>
                </a:solidFill>
              </a:rPr>
              <a:t>, J</a:t>
            </a:r>
            <a:r>
              <a:rPr lang="sk-SK" dirty="0">
                <a:solidFill>
                  <a:srgbClr val="FF0000"/>
                </a:solidFill>
              </a:rPr>
              <a:t>. </a:t>
            </a:r>
            <a:r>
              <a:rPr lang="sk-SK" dirty="0" smtClean="0">
                <a:solidFill>
                  <a:srgbClr val="FF0000"/>
                </a:solidFill>
              </a:rPr>
              <a:t>Smrek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>
                <a:solidFill>
                  <a:srgbClr val="FF0000"/>
                </a:solidFill>
              </a:rPr>
              <a:t> Slovenské národné divadlo </a:t>
            </a:r>
            <a:r>
              <a:rPr lang="sk-SK" dirty="0" smtClean="0"/>
              <a:t>– založené v roku 1920 (J. </a:t>
            </a:r>
            <a:r>
              <a:rPr lang="sk-SK" dirty="0" err="1" smtClean="0"/>
              <a:t>Borodáč</a:t>
            </a:r>
            <a:r>
              <a:rPr lang="sk-SK" dirty="0" smtClean="0"/>
              <a:t>, H. </a:t>
            </a:r>
            <a:r>
              <a:rPr lang="sk-SK" dirty="0" err="1" smtClean="0"/>
              <a:t>Meličková</a:t>
            </a:r>
            <a:r>
              <a:rPr lang="sk-SK" dirty="0" smtClean="0"/>
              <a:t>, A. </a:t>
            </a:r>
            <a:r>
              <a:rPr lang="sk-SK" dirty="0" err="1" smtClean="0"/>
              <a:t>Bagar</a:t>
            </a:r>
            <a:r>
              <a:rPr lang="sk-SK" dirty="0" smtClean="0"/>
              <a:t> ...)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388" y="549275"/>
            <a:ext cx="8640762" cy="55943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Slovenskí maliari: </a:t>
            </a:r>
            <a:r>
              <a:rPr lang="sk-SK" dirty="0" smtClean="0">
                <a:solidFill>
                  <a:srgbClr val="FF0000"/>
                </a:solidFill>
              </a:rPr>
              <a:t>Martin Benka, Miloš Alexander Bazovský, Ľudovít Fulla, Mikuláš </a:t>
            </a:r>
            <a:r>
              <a:rPr lang="sk-SK" dirty="0" err="1" smtClean="0">
                <a:solidFill>
                  <a:srgbClr val="FF0000"/>
                </a:solidFill>
              </a:rPr>
              <a:t>Galanda</a:t>
            </a:r>
            <a:r>
              <a:rPr lang="sk-SK" dirty="0" smtClean="0">
                <a:solidFill>
                  <a:srgbClr val="FF0000"/>
                </a:solidFill>
              </a:rPr>
              <a:t>, Cyprián Majerník, Janko </a:t>
            </a:r>
            <a:r>
              <a:rPr lang="sk-SK" dirty="0" err="1" smtClean="0">
                <a:solidFill>
                  <a:srgbClr val="FF0000"/>
                </a:solidFill>
              </a:rPr>
              <a:t>Alexy</a:t>
            </a:r>
            <a:endParaRPr lang="sk-SK" dirty="0" smtClean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Hudba:</a:t>
            </a:r>
            <a:r>
              <a:rPr lang="sk-SK" dirty="0" smtClean="0">
                <a:solidFill>
                  <a:srgbClr val="FF0000"/>
                </a:solidFill>
              </a:rPr>
              <a:t> M. a </a:t>
            </a:r>
            <a:r>
              <a:rPr lang="sk-SK" dirty="0" err="1" smtClean="0">
                <a:solidFill>
                  <a:srgbClr val="FF0000"/>
                </a:solidFill>
              </a:rPr>
              <a:t>A</a:t>
            </a:r>
            <a:r>
              <a:rPr lang="sk-SK" dirty="0" smtClean="0">
                <a:solidFill>
                  <a:srgbClr val="FF0000"/>
                </a:solidFill>
              </a:rPr>
              <a:t>. Moyzes, E. Suchoň, J. Ciker,</a:t>
            </a:r>
            <a:r>
              <a:rPr lang="sk-SK" sz="3000" dirty="0" smtClean="0">
                <a:solidFill>
                  <a:srgbClr val="FF0000"/>
                </a:solidFill>
              </a:rPr>
              <a:t> </a:t>
            </a:r>
            <a:endParaRPr lang="sk-SK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   M. S. Trnavský, G. </a:t>
            </a:r>
            <a:r>
              <a:rPr lang="sk-SK" dirty="0" smtClean="0">
                <a:solidFill>
                  <a:srgbClr val="FF0000"/>
                </a:solidFill>
                <a:hlinkClick r:id="rId2"/>
              </a:rPr>
              <a:t>Dusík</a:t>
            </a:r>
            <a:r>
              <a:rPr lang="sk-SK" dirty="0" smtClean="0">
                <a:solidFill>
                  <a:srgbClr val="FF0000"/>
                </a:solidFill>
              </a:rPr>
              <a:t>, </a:t>
            </a:r>
            <a:r>
              <a:rPr lang="sk-SK" dirty="0" smtClean="0">
                <a:solidFill>
                  <a:srgbClr val="0070C0"/>
                </a:solidFill>
              </a:rPr>
              <a:t>J. Blaho, F. K Veselý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Architektúra: </a:t>
            </a:r>
            <a:r>
              <a:rPr lang="sk-SK" dirty="0" smtClean="0">
                <a:solidFill>
                  <a:srgbClr val="FF0000"/>
                </a:solidFill>
              </a:rPr>
              <a:t>Fridrich </a:t>
            </a:r>
            <a:r>
              <a:rPr lang="sk-SK" dirty="0" err="1" smtClean="0">
                <a:solidFill>
                  <a:srgbClr val="FF0000"/>
                </a:solidFill>
              </a:rPr>
              <a:t>Weinwurm</a:t>
            </a:r>
            <a:r>
              <a:rPr lang="sk-SK" dirty="0" smtClean="0">
                <a:solidFill>
                  <a:srgbClr val="FF0000"/>
                </a:solidFill>
              </a:rPr>
              <a:t>, Dušan Jurkovič,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   J. </a:t>
            </a:r>
            <a:r>
              <a:rPr lang="sk-SK" dirty="0" err="1" smtClean="0">
                <a:solidFill>
                  <a:srgbClr val="FF0000"/>
                </a:solidFill>
              </a:rPr>
              <a:t>Harminc</a:t>
            </a:r>
            <a:r>
              <a:rPr lang="sk-SK" dirty="0" smtClean="0">
                <a:solidFill>
                  <a:srgbClr val="FF0000"/>
                </a:solidFill>
              </a:rPr>
              <a:t>, J. </a:t>
            </a:r>
            <a:r>
              <a:rPr lang="sk-SK" dirty="0" err="1" smtClean="0">
                <a:solidFill>
                  <a:srgbClr val="FF0000"/>
                </a:solidFill>
              </a:rPr>
              <a:t>Gončár</a:t>
            </a:r>
            <a:endParaRPr lang="sk-SK" dirty="0" smtClean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Prvý slovenský dokumentárny film </a:t>
            </a:r>
            <a:r>
              <a:rPr lang="sk-SK" dirty="0" smtClean="0">
                <a:solidFill>
                  <a:srgbClr val="FF0000"/>
                </a:solidFill>
              </a:rPr>
              <a:t>„Zem spieva“ </a:t>
            </a:r>
            <a:r>
              <a:rPr lang="sk-SK" dirty="0" smtClean="0"/>
              <a:t>(autor </a:t>
            </a:r>
            <a:r>
              <a:rPr lang="sk-SK" dirty="0" smtClean="0">
                <a:solidFill>
                  <a:srgbClr val="FF0000"/>
                </a:solidFill>
              </a:rPr>
              <a:t>Karol </a:t>
            </a:r>
            <a:r>
              <a:rPr lang="sk-SK" dirty="0" err="1" smtClean="0">
                <a:solidFill>
                  <a:srgbClr val="FF0000"/>
                </a:solidFill>
              </a:rPr>
              <a:t>Plicka</a:t>
            </a:r>
            <a:r>
              <a:rPr lang="sk-SK" dirty="0" smtClean="0"/>
              <a:t>), prvý slovenský hlavný film </a:t>
            </a:r>
            <a:r>
              <a:rPr lang="sk-SK" dirty="0" smtClean="0">
                <a:solidFill>
                  <a:srgbClr val="FF0000"/>
                </a:solidFill>
              </a:rPr>
              <a:t>„Jánošík“ </a:t>
            </a:r>
            <a:r>
              <a:rPr lang="sk-SK" dirty="0" smtClean="0"/>
              <a:t>(režisér </a:t>
            </a:r>
            <a:r>
              <a:rPr lang="sk-SK" dirty="0" smtClean="0">
                <a:solidFill>
                  <a:srgbClr val="FF0000"/>
                </a:solidFill>
              </a:rPr>
              <a:t>Martin </a:t>
            </a:r>
            <a:r>
              <a:rPr lang="sk-SK" dirty="0" err="1" smtClean="0">
                <a:solidFill>
                  <a:srgbClr val="FF0000"/>
                </a:solidFill>
              </a:rPr>
              <a:t>Frič</a:t>
            </a:r>
            <a:r>
              <a:rPr lang="sk-SK" dirty="0" smtClean="0"/>
              <a:t>, hlavná úloha </a:t>
            </a:r>
            <a:r>
              <a:rPr lang="sk-SK" dirty="0" smtClean="0">
                <a:solidFill>
                  <a:srgbClr val="FF0000"/>
                </a:solidFill>
              </a:rPr>
              <a:t>Paľo Bielik</a:t>
            </a:r>
            <a:r>
              <a:rPr lang="sk-SK" dirty="0" smtClean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Prvé rozhlasové vysielanie – v roku </a:t>
            </a:r>
            <a:r>
              <a:rPr lang="sk-SK" dirty="0" smtClean="0">
                <a:solidFill>
                  <a:srgbClr val="FF0000"/>
                </a:solidFill>
              </a:rPr>
              <a:t>1926 z Bratislavy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image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537075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imagesCADN7X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149725"/>
            <a:ext cx="38163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imagesCA35YB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125538"/>
            <a:ext cx="37338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258888" y="3284538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dirty="0"/>
              <a:t>hotel </a:t>
            </a:r>
            <a:r>
              <a:rPr lang="sk-SK" sz="2400" dirty="0" err="1"/>
              <a:t>Carlton</a:t>
            </a:r>
            <a:endParaRPr lang="sk-SK" sz="2400" dirty="0"/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435600" y="3284538"/>
            <a:ext cx="271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/>
              <a:t>internát Lafranconi</a:t>
            </a: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-504031" y="7317432"/>
            <a:ext cx="352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dirty="0"/>
              <a:t>budova starého rozhlasu</a:t>
            </a: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5219700" y="6400800"/>
            <a:ext cx="286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/>
              <a:t>bytové domy Unitas</a:t>
            </a:r>
          </a:p>
        </p:txBody>
      </p:sp>
      <p:pic>
        <p:nvPicPr>
          <p:cNvPr id="28680" name="Picture 12" descr="unit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716338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43288" y="274638"/>
            <a:ext cx="5243512" cy="1143000"/>
          </a:xfrm>
        </p:spPr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Lucida Sans" pitchFamily="34" charset="0"/>
              </a:rPr>
              <a:t>Rozhlas </a:t>
            </a:r>
            <a:endParaRPr lang="sk-SK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7650" name="Zástupný symbol obsahu 2"/>
          <p:cNvSpPr>
            <a:spLocks noGrp="1"/>
          </p:cNvSpPr>
          <p:nvPr>
            <p:ph idx="1"/>
          </p:nvPr>
        </p:nvSpPr>
        <p:spPr>
          <a:xfrm>
            <a:off x="323528" y="2787757"/>
            <a:ext cx="8424936" cy="3382094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Prvé vysielanie: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augusta 1926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sk-SK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Názov relácie: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„Haló, tu Bratislava“</a:t>
            </a: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Od roku </a:t>
            </a:r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1936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sa vďaka banskobystrickému vysielaču vysielanie rozšírilo po celom Slovensku.</a:t>
            </a:r>
          </a:p>
        </p:txBody>
      </p:sp>
      <p:pic>
        <p:nvPicPr>
          <p:cNvPr id="4" name="Obrázok 3" descr="ra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1"/>
            <a:ext cx="2871057" cy="2494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60438"/>
          </a:xfrm>
        </p:spPr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Lucida Sans" pitchFamily="34" charset="0"/>
              </a:rPr>
              <a:t>Matica slovenská</a:t>
            </a:r>
            <a:endParaRPr lang="sk-SK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Lucida Sans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38"/>
            <a:ext cx="8291264" cy="27860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>
                <a:latin typeface="Lucida Sans" pitchFamily="34" charset="0"/>
              </a:rPr>
              <a:t>Znovuotvorená v roku </a:t>
            </a:r>
            <a:r>
              <a:rPr lang="sk-SK" dirty="0" smtClean="0">
                <a:solidFill>
                  <a:srgbClr val="FF0000"/>
                </a:solidFill>
                <a:latin typeface="Lucida Sans" pitchFamily="34" charset="0"/>
              </a:rPr>
              <a:t>1919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>
                <a:latin typeface="Lucida Sans" pitchFamily="34" charset="0"/>
              </a:rPr>
              <a:t>Symbol národnej samobytnosti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>
                <a:latin typeface="Lucida Sans" pitchFamily="34" charset="0"/>
              </a:rPr>
              <a:t>Vydávala </a:t>
            </a:r>
            <a:r>
              <a:rPr lang="sk-SK" dirty="0" smtClean="0">
                <a:solidFill>
                  <a:srgbClr val="FF0000"/>
                </a:solidFill>
                <a:latin typeface="Lucida Sans" pitchFamily="34" charset="0"/>
              </a:rPr>
              <a:t>knihy, zakladala knižnice, organizovala ochotnícke divadlo, výstavy, prednášky, spevokoly, ...</a:t>
            </a:r>
            <a:endParaRPr lang="sk-SK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4" name="Obrázok 3" descr="1220956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8" y="3751263"/>
            <a:ext cx="5476875" cy="294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ok 4" descr="435px-Obal_Ma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88" y="3813175"/>
            <a:ext cx="2062162" cy="2838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60438"/>
          </a:xfrm>
        </p:spPr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Lucida Sans" pitchFamily="34" charset="0"/>
              </a:rPr>
              <a:t>Slovenské časopisy</a:t>
            </a:r>
            <a:endParaRPr lang="sk-SK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Lucida Sans" pitchFamily="34" charset="0"/>
            </a:endParaRPr>
          </a:p>
        </p:txBody>
      </p:sp>
      <p:sp>
        <p:nvSpPr>
          <p:cNvPr id="15362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latin typeface="Lucida Sans"/>
              </a:rPr>
              <a:t>Slovenské pohľady</a:t>
            </a:r>
          </a:p>
          <a:p>
            <a:pPr eaLnBrk="1" hangingPunct="1"/>
            <a:r>
              <a:rPr lang="sk-SK" dirty="0" smtClean="0">
                <a:latin typeface="Lucida Sans"/>
              </a:rPr>
              <a:t>Elán</a:t>
            </a:r>
          </a:p>
          <a:p>
            <a:pPr eaLnBrk="1" hangingPunct="1"/>
            <a:r>
              <a:rPr lang="sk-SK" dirty="0" smtClean="0">
                <a:latin typeface="Lucida Sans"/>
              </a:rPr>
              <a:t>Prúdy</a:t>
            </a:r>
          </a:p>
          <a:p>
            <a:pPr eaLnBrk="1" hangingPunct="1"/>
            <a:r>
              <a:rPr lang="sk-SK" dirty="0" smtClean="0">
                <a:latin typeface="Lucida Sans"/>
              </a:rPr>
              <a:t>Kultúra</a:t>
            </a:r>
          </a:p>
          <a:p>
            <a:pPr eaLnBrk="1" hangingPunct="1"/>
            <a:r>
              <a:rPr lang="sk-SK" dirty="0" smtClean="0">
                <a:latin typeface="Lucida Sans"/>
              </a:rPr>
              <a:t>DAV</a:t>
            </a:r>
          </a:p>
        </p:txBody>
      </p:sp>
      <p:pic>
        <p:nvPicPr>
          <p:cNvPr id="4" name="Obrázok 3" descr="slov.pohl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357297"/>
            <a:ext cx="2286016" cy="3291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Obrázok 4" descr="e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438399"/>
            <a:ext cx="2309824" cy="3431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ázok 5" descr="DAV_Eagle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4470" y="3643314"/>
            <a:ext cx="2365248" cy="3008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BlokTextu 1"/>
          <p:cNvSpPr txBox="1">
            <a:spLocks noChangeArrowheads="1"/>
          </p:cNvSpPr>
          <p:nvPr/>
        </p:nvSpPr>
        <p:spPr bwMode="auto">
          <a:xfrm>
            <a:off x="142875" y="500063"/>
            <a:ext cx="8358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3600" b="1" dirty="0"/>
              <a:t>VEDA</a:t>
            </a:r>
          </a:p>
        </p:txBody>
      </p:sp>
      <p:pic>
        <p:nvPicPr>
          <p:cNvPr id="16386" name="Picture 3" descr="SKOLA-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5256212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68538" y="6237288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b="1" dirty="0"/>
              <a:t>Univerzita Komenského r. 1919</a:t>
            </a:r>
            <a:endParaRPr lang="sk-SK" sz="2800" dirty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064250" y="1503363"/>
            <a:ext cx="2913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dirty="0"/>
              <a:t>r.1937 VŠ technická</a:t>
            </a:r>
          </a:p>
          <a:p>
            <a:r>
              <a:rPr lang="sk-SK" sz="2400" dirty="0"/>
              <a:t>Košice</a:t>
            </a:r>
          </a:p>
        </p:txBody>
      </p:sp>
      <p:pic>
        <p:nvPicPr>
          <p:cNvPr id="16390" name="Picture 6" descr="Uk-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29" y="1243013"/>
            <a:ext cx="5688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31875"/>
          </a:xfrm>
        </p:spPr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Lucida Sans" pitchFamily="34" charset="0"/>
              </a:rPr>
              <a:t>Umelecká beseda slovenská</a:t>
            </a:r>
            <a:endParaRPr lang="sk-SK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Lucida Sans" pitchFamily="34" charset="0"/>
            </a:endParaRPr>
          </a:p>
        </p:txBody>
      </p:sp>
      <p:sp>
        <p:nvSpPr>
          <p:cNvPr id="17410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>
                <a:latin typeface="Lucida Sans"/>
              </a:rPr>
              <a:t>Spolok umelcov</a:t>
            </a:r>
          </a:p>
          <a:p>
            <a:pPr eaLnBrk="1" hangingPunct="1"/>
            <a:r>
              <a:rPr lang="sk-SK" dirty="0" smtClean="0">
                <a:latin typeface="Lucida Sans"/>
              </a:rPr>
              <a:t>Jej predseda – prvý slovenský architekt </a:t>
            </a:r>
            <a:r>
              <a:rPr lang="sk-SK" dirty="0" smtClean="0">
                <a:solidFill>
                  <a:srgbClr val="FF0000"/>
                </a:solidFill>
                <a:latin typeface="Lucida Sans"/>
              </a:rPr>
              <a:t>Dušan Jurkovič </a:t>
            </a:r>
            <a:r>
              <a:rPr lang="sk-SK" dirty="0" smtClean="0">
                <a:latin typeface="Lucida Sans"/>
              </a:rPr>
              <a:t>– autor Štefánikovej mohyly</a:t>
            </a:r>
          </a:p>
        </p:txBody>
      </p:sp>
      <p:pic>
        <p:nvPicPr>
          <p:cNvPr id="4" name="Obrázok 3" descr="Dusan Jurkov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357562"/>
            <a:ext cx="2357454" cy="3378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bradlo_4.5.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873" y="3786190"/>
            <a:ext cx="4105845" cy="270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4000"/>
            <a:ext cx="8686800" cy="889000"/>
          </a:xfrm>
        </p:spPr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Lucida Sans" pitchFamily="34" charset="0"/>
              </a:rPr>
              <a:t>Úspešní slovenskí spisovatelia</a:t>
            </a:r>
            <a:endParaRPr lang="sk-SK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Lucida Sans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46238"/>
            <a:ext cx="4042792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k-SK" sz="2400" dirty="0" smtClean="0">
                <a:latin typeface="Lucida Sans" pitchFamily="34" charset="0"/>
              </a:rPr>
              <a:t>Básnik </a:t>
            </a:r>
            <a:r>
              <a:rPr lang="sk-SK" sz="2400" dirty="0" smtClean="0">
                <a:solidFill>
                  <a:srgbClr val="FF0000"/>
                </a:solidFill>
                <a:latin typeface="Lucida Sans" pitchFamily="34" charset="0"/>
              </a:rPr>
              <a:t>Ján Smrek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k-SK" sz="2400" dirty="0" smtClean="0">
              <a:latin typeface="Lucida Sans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k-SK" sz="2400" dirty="0" smtClean="0">
              <a:latin typeface="Lucida Sans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k-SK" sz="2400" dirty="0" smtClean="0">
                <a:latin typeface="Lucida Sans" pitchFamily="34" charset="0"/>
              </a:rPr>
              <a:t>Spisovateľ </a:t>
            </a:r>
            <a:r>
              <a:rPr lang="sk-SK" sz="2400" dirty="0" smtClean="0">
                <a:solidFill>
                  <a:srgbClr val="FF0000"/>
                </a:solidFill>
                <a:latin typeface="Lucida Sans" pitchFamily="34" charset="0"/>
              </a:rPr>
              <a:t>Milo Urban </a:t>
            </a:r>
            <a:r>
              <a:rPr lang="sk-SK" sz="2400" dirty="0" smtClean="0">
                <a:latin typeface="Lucida Sans" pitchFamily="34" charset="0"/>
              </a:rPr>
              <a:t>– autor prvého slovenského románu, preloženého do viacerých jazykov</a:t>
            </a:r>
            <a:endParaRPr lang="sk-SK" sz="2400" dirty="0">
              <a:latin typeface="Lucida Sans" pitchFamily="34" charset="0"/>
            </a:endParaRPr>
          </a:p>
        </p:txBody>
      </p:sp>
      <p:pic>
        <p:nvPicPr>
          <p:cNvPr id="4" name="Obrázok 3" descr="jan sm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11815"/>
            <a:ext cx="3000396" cy="2080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ok 4" descr="milo ur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45024"/>
            <a:ext cx="2001582" cy="2738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Obrázok 5" descr="zivy bi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789040"/>
            <a:ext cx="1513088" cy="2306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89000"/>
          </a:xfrm>
        </p:spPr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Lucida Sans" pitchFamily="34" charset="0"/>
              </a:rPr>
              <a:t>Slovenské národné divadlo</a:t>
            </a:r>
            <a:endParaRPr lang="sk-SK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Lucida Sans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50" y="1428750"/>
            <a:ext cx="5757863" cy="23574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>
                <a:latin typeface="Lucida Sans" pitchFamily="34" charset="0"/>
              </a:rPr>
              <a:t>Založené v roku </a:t>
            </a:r>
            <a:r>
              <a:rPr lang="sk-SK" dirty="0" smtClean="0">
                <a:solidFill>
                  <a:srgbClr val="FF0000"/>
                </a:solidFill>
                <a:latin typeface="Lucida Sans" pitchFamily="34" charset="0"/>
              </a:rPr>
              <a:t>1920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>
                <a:latin typeface="Lucida Sans" pitchFamily="34" charset="0"/>
              </a:rPr>
              <a:t>Vznikla pritom aj </a:t>
            </a:r>
            <a:r>
              <a:rPr lang="sk-SK" dirty="0" smtClean="0">
                <a:solidFill>
                  <a:srgbClr val="FF0000"/>
                </a:solidFill>
                <a:latin typeface="Lucida Sans" pitchFamily="34" charset="0"/>
              </a:rPr>
              <a:t>opera</a:t>
            </a:r>
            <a:r>
              <a:rPr lang="sk-SK" dirty="0" smtClean="0">
                <a:latin typeface="Lucida Sans" pitchFamily="34" charset="0"/>
              </a:rPr>
              <a:t> SND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k-SK" dirty="0" smtClean="0">
              <a:latin typeface="Lucida Sans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>
                <a:latin typeface="Lucida Sans" pitchFamily="34" charset="0"/>
              </a:rPr>
              <a:t>V roku </a:t>
            </a:r>
            <a:r>
              <a:rPr lang="sk-SK" dirty="0" smtClean="0">
                <a:solidFill>
                  <a:srgbClr val="FF0000"/>
                </a:solidFill>
                <a:latin typeface="Lucida Sans" pitchFamily="34" charset="0"/>
              </a:rPr>
              <a:t>1932</a:t>
            </a:r>
            <a:r>
              <a:rPr lang="sk-SK" dirty="0" smtClean="0">
                <a:latin typeface="Lucida Sans" pitchFamily="34" charset="0"/>
              </a:rPr>
              <a:t> bola založená </a:t>
            </a:r>
            <a:r>
              <a:rPr lang="sk-SK" dirty="0" smtClean="0">
                <a:solidFill>
                  <a:srgbClr val="FF0000"/>
                </a:solidFill>
                <a:latin typeface="Lucida Sans" pitchFamily="34" charset="0"/>
              </a:rPr>
              <a:t>činohra</a:t>
            </a:r>
            <a:endParaRPr lang="sk-SK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4" name="Obrázok 3" descr="Cinohra-bagar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48880"/>
            <a:ext cx="2399094" cy="3422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60" name="Picture 6" descr="imagesCADU151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716338"/>
            <a:ext cx="3887787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03188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endParaRPr lang="sk-SK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6" name="Zástupný symbol obsahu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815012"/>
          </a:xfrm>
        </p:spPr>
        <p:txBody>
          <a:bodyPr/>
          <a:lstStyle/>
          <a:p>
            <a:pPr eaLnBrk="1" hangingPunct="1"/>
            <a:r>
              <a:rPr lang="sk-SK" dirty="0" smtClean="0">
                <a:latin typeface="Lucida Sans"/>
              </a:rPr>
              <a:t>Miloš Alexander Bazovský</a:t>
            </a:r>
          </a:p>
        </p:txBody>
      </p:sp>
      <p:pic>
        <p:nvPicPr>
          <p:cNvPr id="4" name="Obrázok 3" descr="bazovsky_-_portret_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3339857" cy="43577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ázok 4" descr="Bazovsky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000108"/>
            <a:ext cx="380047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ázok 5" descr="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571876"/>
            <a:ext cx="4061412" cy="3051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74688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Lucida Sans" pitchFamily="34" charset="0"/>
              </a:rPr>
              <a:t>Výtvarné umenie</a:t>
            </a:r>
            <a:endParaRPr lang="sk-SK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0482" name="Zástupný symbol obsah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/>
            <a:r>
              <a:rPr lang="sk-SK" dirty="0" smtClean="0">
                <a:latin typeface="Lucida Sans"/>
              </a:rPr>
              <a:t>Martin Benka</a:t>
            </a:r>
          </a:p>
        </p:txBody>
      </p:sp>
      <p:pic>
        <p:nvPicPr>
          <p:cNvPr id="4" name="Obrázok 3" descr="be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2780724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 descr="ben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908720"/>
            <a:ext cx="4608512" cy="2496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 descr="Benka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861048"/>
            <a:ext cx="3876675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ok 6" descr="benk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7823" y="3573016"/>
            <a:ext cx="2016177" cy="2566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459</Words>
  <Application>Microsoft Office PowerPoint</Application>
  <PresentationFormat>Prezentácia na obrazovke (4:3)</PresentationFormat>
  <Paragraphs>74</Paragraphs>
  <Slides>19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Sans</vt:lpstr>
      <vt:lpstr>Wingdings 2</vt:lpstr>
      <vt:lpstr>Motív Office</vt:lpstr>
      <vt:lpstr>Prezentácia programu PowerPoint</vt:lpstr>
      <vt:lpstr>Matica slovenská</vt:lpstr>
      <vt:lpstr>Slovenské časopisy</vt:lpstr>
      <vt:lpstr>Prezentácia programu PowerPoint</vt:lpstr>
      <vt:lpstr>Umelecká beseda slovenská</vt:lpstr>
      <vt:lpstr>Úspešní slovenskí spisovatelia</vt:lpstr>
      <vt:lpstr>Slovenské národné divadlo</vt:lpstr>
      <vt:lpstr>Prezentácia programu PowerPoint</vt:lpstr>
      <vt:lpstr>Výtvarné umenie</vt:lpstr>
      <vt:lpstr>Prezentácia programu PowerPoint</vt:lpstr>
      <vt:lpstr>Prezentácia programu PowerPoint</vt:lpstr>
      <vt:lpstr>Architektúra </vt:lpstr>
      <vt:lpstr>Slovenský film</vt:lpstr>
      <vt:lpstr>Prvý slovenský hraný film</vt:lpstr>
      <vt:lpstr>Prezentácia programu PowerPoint</vt:lpstr>
      <vt:lpstr>Kultúrny rozlet Slovenska</vt:lpstr>
      <vt:lpstr>Prezentácia programu PowerPoint</vt:lpstr>
      <vt:lpstr>Prezentácia programu PowerPoint</vt:lpstr>
      <vt:lpstr>Rozhlas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KULTÚRNY ROZLET SLOVENSKA</dc:title>
  <dc:creator>ZŠ sv. Marka</dc:creator>
  <cp:lastModifiedBy>Ucitel</cp:lastModifiedBy>
  <cp:revision>37</cp:revision>
  <dcterms:created xsi:type="dcterms:W3CDTF">2009-12-03T21:36:14Z</dcterms:created>
  <dcterms:modified xsi:type="dcterms:W3CDTF">2022-02-17T12:01:27Z</dcterms:modified>
</cp:coreProperties>
</file>