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23"/>
  </p:notesMasterIdLst>
  <p:sldIdLst>
    <p:sldId id="256" r:id="rId2"/>
    <p:sldId id="315" r:id="rId3"/>
    <p:sldId id="277" r:id="rId4"/>
    <p:sldId id="303" r:id="rId5"/>
    <p:sldId id="304" r:id="rId6"/>
    <p:sldId id="313" r:id="rId7"/>
    <p:sldId id="308" r:id="rId8"/>
    <p:sldId id="307" r:id="rId9"/>
    <p:sldId id="316" r:id="rId10"/>
    <p:sldId id="317" r:id="rId11"/>
    <p:sldId id="318" r:id="rId12"/>
    <p:sldId id="309" r:id="rId13"/>
    <p:sldId id="310" r:id="rId14"/>
    <p:sldId id="260" r:id="rId15"/>
    <p:sldId id="265" r:id="rId16"/>
    <p:sldId id="266" r:id="rId17"/>
    <p:sldId id="293" r:id="rId18"/>
    <p:sldId id="268" r:id="rId19"/>
    <p:sldId id="294" r:id="rId20"/>
    <p:sldId id="319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2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357EF1A-DDC9-4B58-8B12-3F1507ECCD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F64C2F-8CBC-4D3D-AF26-EDA7EF5F22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8CBF09-9EFA-4AC1-94EF-9768DB8D188E}" type="datetimeFigureOut">
              <a:rPr lang="pl-PL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1D90A197-F594-4DAD-A6D9-F5E064898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41114A70-F6AF-490F-87FD-63A71BEAB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ACF344-44E3-404B-9444-C426AB178D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136DF52-6AA3-4A03-9013-69759153F7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B26B451-A151-4D53-BB00-9EC9BC9CE0C5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5EC3C-CD14-4058-9271-FB0390601C40}" type="slidenum">
              <a:rPr lang="pl-PL" altLang="en-US"/>
              <a:pPr/>
              <a:t>5</a:t>
            </a:fld>
            <a:endParaRPr lang="pl-P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9CEDD0E8-C547-4EB8-8445-8BED8B34D1FD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817883B-BB96-45B8-82BC-D2F65B3582C2}" type="slidenum">
              <a:rPr lang="pl-PL" altLang="en-US" smtClean="0"/>
              <a:pPr/>
              <a:t>‹#›</a:t>
            </a:fld>
            <a:endParaRPr lang="pl-PL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21077211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0A12D-B8A2-47A6-96AB-999E5B13C2BF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88A-692D-4AC4-9960-E6EC6708E92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0552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0A12D-B8A2-47A6-96AB-999E5B13C2BF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88A-692D-4AC4-9960-E6EC6708E92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84784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0A12D-B8A2-47A6-96AB-999E5B13C2BF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88A-692D-4AC4-9960-E6EC6708E92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91924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56654-8EE9-44F2-A22D-84868B9706EE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1029-90FF-4742-BC39-94B090BB4B1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549864807"/>
      </p:ext>
    </p:extLst>
  </p:cSld>
  <p:clrMapOvr>
    <a:masterClrMapping/>
  </p:clrMapOvr>
  <p:transition spd="slow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0A12D-B8A2-47A6-96AB-999E5B13C2BF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88A-692D-4AC4-9960-E6EC6708E92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60588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0A12D-B8A2-47A6-96AB-999E5B13C2BF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88A-692D-4AC4-9960-E6EC6708E92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6334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EDE4C-A062-403B-B3AE-1745C09A6D86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F49B-D287-484A-B856-8954154EA0A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743485769"/>
      </p:ext>
    </p:extLst>
  </p:cSld>
  <p:clrMapOvr>
    <a:masterClrMapping/>
  </p:clrMapOvr>
  <p:transition spd="slow"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BC2126-262E-4FE0-8B34-922FBE43B7FE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A2C1-DB00-4CD7-B6FB-23A7C0866B2D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67146433"/>
      </p:ext>
    </p:extLst>
  </p:cSld>
  <p:clrMapOvr>
    <a:masterClrMapping/>
  </p:clrMapOvr>
  <p:transition spd="slow"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78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A912248F-9437-4C2F-AE9A-1150E4662992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BF6CD5E-DC88-41B3-AB9D-B5F9F0C4026F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32575047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17AA52-EC9F-41BE-B8BD-2976969C8AB2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39F4AAA-C493-481D-BA1C-15CDA4227379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044359788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E3830-509D-4FA0-A400-70D06258D1C8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1525-A7BD-40FB-A333-55651C32CE3D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6434653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8100C-14CF-4AB6-9A32-7C83A04A9F47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2547-23B8-4D17-BF2C-0A891F918809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71894049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D9513-D3FD-4762-9B65-4A153A5BE302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0C49-EB50-473C-96E3-E70AE3A170EE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04307085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0C710-A9CB-45CA-B05C-6CC28FE667E3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40D-ADBF-4E36-9B02-555DA5EE81BF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763577687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719446-E488-4440-940C-94423E7CB5F7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B928-5122-4058-AF85-BCD194A0EB84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371559880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30AF5-6FC9-421A-9D1B-2238C1FE86CC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D11F1-0D4B-4CC1-9F23-2172882A6038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12422249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5E0A12D-B8A2-47A6-96AB-999E5B13C2BF}" type="datetimeFigureOut">
              <a:rPr lang="pl-PL" smtClean="0"/>
              <a:pPr>
                <a:defRPr/>
              </a:pPr>
              <a:t>08.05.2022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3BB88A-692D-4AC4-9960-E6EC6708E920}" type="slidenum">
              <a:rPr lang="pl-PL" altLang="en-US" smtClean="0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13684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  <p:sldLayoutId id="2147483931" r:id="rId18"/>
  </p:sldLayoutIdLst>
  <p:transition spd="slow">
    <p:blinds dir="vert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B473C70-6E9A-4832-9E85-A108642FE9B8}"/>
              </a:ext>
            </a:extLst>
          </p:cNvPr>
          <p:cNvSpPr txBox="1"/>
          <p:nvPr/>
        </p:nvSpPr>
        <p:spPr>
          <a:xfrm>
            <a:off x="575556" y="2780928"/>
            <a:ext cx="79928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pl-PL" altLang="en-US" sz="4800" b="1" dirty="0">
                <a:solidFill>
                  <a:srgbClr val="772B69"/>
                </a:solidFill>
              </a:rPr>
              <a:t>EGZAMIN ÓSMOKLASISTY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pl-PL" altLang="en-US" b="1" dirty="0">
              <a:solidFill>
                <a:srgbClr val="772B69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pl-PL" altLang="en-US" b="1" dirty="0">
              <a:solidFill>
                <a:srgbClr val="772B69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pl-PL" altLang="en-US" sz="2800" b="1" i="1" dirty="0">
                <a:solidFill>
                  <a:srgbClr val="772B69"/>
                </a:solidFill>
                <a:latin typeface="Arial Black" panose="020B0A04020102020204" pitchFamily="34" charset="0"/>
              </a:rPr>
              <a:t>24-26.05.2022 r.</a:t>
            </a:r>
            <a:r>
              <a:rPr lang="pl-PL" altLang="en-US" sz="2800" b="1" dirty="0">
                <a:solidFill>
                  <a:srgbClr val="772B69"/>
                </a:solidFill>
              </a:rPr>
              <a:t> 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pl-PL" altLang="en-US" sz="2800" b="1" dirty="0">
              <a:solidFill>
                <a:srgbClr val="772B69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pl-PL" altLang="en-US" sz="2800" b="1" dirty="0">
                <a:solidFill>
                  <a:srgbClr val="772B69"/>
                </a:solidFill>
              </a:rPr>
              <a:t>Informacje dla rodziców i uczniów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F87B21D-362D-4C04-9F96-E1CE7115062E}"/>
              </a:ext>
            </a:extLst>
          </p:cNvPr>
          <p:cNvSpPr/>
          <p:nvPr/>
        </p:nvSpPr>
        <p:spPr>
          <a:xfrm>
            <a:off x="1043608" y="1844824"/>
            <a:ext cx="7344816" cy="2954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defRPr/>
            </a:pPr>
            <a:endParaRPr lang="pl-PL" dirty="0"/>
          </a:p>
          <a:p>
            <a:pPr algn="ctr">
              <a:defRPr/>
            </a:pPr>
            <a:r>
              <a:rPr lang="pl-PL" sz="2400" b="1" dirty="0"/>
              <a:t>Przed rozpoczęciem egzaminu ósmoklasisty </a:t>
            </a:r>
          </a:p>
          <a:p>
            <a:pPr>
              <a:defRPr/>
            </a:pPr>
            <a:endParaRPr lang="pl-PL" b="1" dirty="0"/>
          </a:p>
          <a:p>
            <a:pPr>
              <a:defRPr/>
            </a:pPr>
            <a:r>
              <a:rPr lang="pl-PL" dirty="0"/>
              <a:t>Uczeń zamieszcza kod ucznia i numer PESEL (w przypadku braku numeru PESEL – serię i numer paszportu lub innego dokumentu potwierdzającego tożsamość) oraz przykleja naklejkę w wyznaczonych miejscach arkusza egzaminacyjnego (na stronie tytułowej zeszytu zadań egzaminacyjnych oraz na karcie odpowiedzi).</a:t>
            </a:r>
          </a:p>
          <a:p>
            <a:pPr>
              <a:defRPr/>
            </a:pPr>
            <a:endParaRPr lang="pl-PL" b="1" dirty="0"/>
          </a:p>
          <a:p>
            <a:pPr>
              <a:defRPr/>
            </a:pPr>
            <a:r>
              <a:rPr lang="pl-PL" b="1" dirty="0"/>
              <a:t>Uczeń nie podpisuje arkusza egzaminacyjnego imieniem i nazwiskiem!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0AF9898-B6BD-4192-902D-D438F82F3E61}"/>
              </a:ext>
            </a:extLst>
          </p:cNvPr>
          <p:cNvSpPr/>
          <p:nvPr/>
        </p:nvSpPr>
        <p:spPr>
          <a:xfrm>
            <a:off x="1043608" y="1534571"/>
            <a:ext cx="7632848" cy="37888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dirty="0">
                <a:latin typeface="+mn-lt"/>
              </a:rPr>
              <a:t>Po sprawdzeniu poprawności kodowania, przewodniczący zespołu nadzorującego zapisuje na tablicy, w widocznym miejscu, faktyczny czas rozpoczęcia i zakończenia pracy z danym arkuszem egzaminacyjnym.  </a:t>
            </a:r>
          </a:p>
          <a:p>
            <a:pPr algn="just">
              <a:lnSpc>
                <a:spcPct val="150000"/>
              </a:lnSpc>
              <a:defRPr/>
            </a:pPr>
            <a:endParaRPr lang="pl-PL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dirty="0">
                <a:latin typeface="+mn-lt"/>
              </a:rPr>
              <a:t>Nauczyciele mogą udzielać odpowiedzi na pytania zdających związane wyłącznie z kodowaniem arkusza oraz instrukcją dla zdającego.  </a:t>
            </a:r>
          </a:p>
          <a:p>
            <a:pPr algn="just">
              <a:lnSpc>
                <a:spcPct val="150000"/>
              </a:lnSpc>
              <a:defRPr/>
            </a:pPr>
            <a:endParaRPr lang="pl-PL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dirty="0">
                <a:latin typeface="+mn-lt"/>
              </a:rPr>
              <a:t>W czasie trwania egzaminu ósmoklasisty uczniom nie  udziela się żadnych wyjaśnień dotyczących zadań egzaminacyjnych, ani ich nie komentuje.  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pole tekstowe 2">
            <a:extLst>
              <a:ext uri="{FF2B5EF4-FFF2-40B4-BE49-F238E27FC236}">
                <a16:creationId xmlns:a16="http://schemas.microsoft.com/office/drawing/2014/main" id="{245D1C49-6CE4-4324-AD4D-1BB05C12A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700808"/>
            <a:ext cx="7921004" cy="3788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latin typeface="+mn-lt"/>
              </a:rPr>
              <a:t>Każdy zdający powinien mieć na egzaminie z każdego przedmiotu długopis (lub pióro) z czarnym tuszem (atramentem) przeznaczony do zapisywania rozwiązań (odpowiedzi). 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latin typeface="+mn-lt"/>
                <a:cs typeface="Arial" panose="020B0604020202020204" pitchFamily="34" charset="0"/>
              </a:rPr>
              <a:t>Niedozwolone jest korzystanie z długopisów zmazywalnych / ścieralnych.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latin typeface="+mn-lt"/>
              </a:rPr>
              <a:t>Dodatkowo na egzaminie z matematyki każdy zdający powinien mieć </a:t>
            </a:r>
            <a:r>
              <a:rPr lang="pl-PL" altLang="pl-PL" u="sng" dirty="0">
                <a:latin typeface="+mn-lt"/>
              </a:rPr>
              <a:t>linijkę</a:t>
            </a:r>
            <a:r>
              <a:rPr lang="pl-PL" altLang="pl-PL" dirty="0">
                <a:latin typeface="+mn-lt"/>
              </a:rPr>
              <a:t>. 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latin typeface="+mn-lt"/>
              </a:rPr>
              <a:t>Rysunki –jeżeli trzeba je wykonać – zdający wykonują długopisem (lub piórem) z czarnym tuszem (atramentem). 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u="sng" dirty="0">
                <a:latin typeface="+mn-lt"/>
              </a:rPr>
              <a:t>Nie wykonuje się rysunków ołówkiem</a:t>
            </a:r>
            <a:r>
              <a:rPr lang="pl-PL" altLang="pl-PL" dirty="0">
                <a:latin typeface="+mn-lt"/>
              </a:rPr>
              <a:t>. 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+mn-lt"/>
              </a:rPr>
              <a:t>Podczas egzaminu nie należy odrywać karty odpowiedzi.</a:t>
            </a:r>
            <a:endParaRPr lang="pl-PL" altLang="pl-PL" dirty="0">
              <a:latin typeface="+mn-lt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ole tekstowe 1">
            <a:extLst>
              <a:ext uri="{FF2B5EF4-FFF2-40B4-BE49-F238E27FC236}">
                <a16:creationId xmlns:a16="http://schemas.microsoft.com/office/drawing/2014/main" id="{D41E84D3-9C6F-4FEE-9F72-DE3AE1509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1268760"/>
            <a:ext cx="7056437" cy="4493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l-PL" altLang="pl-PL" sz="28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Osoby z chorobami przewlekłymi, chore </a:t>
            </a:r>
            <a:br>
              <a:rPr lang="pl-PL" altLang="pl-PL" sz="2400" dirty="0">
                <a:solidFill>
                  <a:schemeClr val="tx1"/>
                </a:solidFill>
              </a:rPr>
            </a:br>
            <a:r>
              <a:rPr lang="pl-PL" altLang="pl-PL" sz="2400" dirty="0">
                <a:solidFill>
                  <a:schemeClr val="tx1"/>
                </a:solidFill>
              </a:rPr>
              <a:t>lub niesprawne czasowo mogą korzystać </a:t>
            </a:r>
            <a:br>
              <a:rPr lang="pl-PL" altLang="pl-PL" sz="2400" dirty="0">
                <a:solidFill>
                  <a:schemeClr val="tx1"/>
                </a:solidFill>
              </a:rPr>
            </a:br>
            <a:r>
              <a:rPr lang="pl-PL" altLang="pl-PL" sz="2400" dirty="0">
                <a:solidFill>
                  <a:schemeClr val="tx1"/>
                </a:solidFill>
              </a:rPr>
              <a:t>z zaleconego przez lekarza sprzętu medycznego </a:t>
            </a:r>
            <a:br>
              <a:rPr lang="pl-PL" altLang="pl-PL" sz="2400" dirty="0">
                <a:solidFill>
                  <a:schemeClr val="tx1"/>
                </a:solidFill>
              </a:rPr>
            </a:br>
            <a:r>
              <a:rPr lang="pl-PL" altLang="pl-PL" sz="2400" dirty="0">
                <a:solidFill>
                  <a:schemeClr val="tx1"/>
                </a:solidFill>
              </a:rPr>
              <a:t>i leków koniecznych ze względu na chorobę.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l-PL" altLang="pl-PL" sz="24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Rodzice/Prawni opiekunowie ucznia chorującego na alergię albo inne schorzenie, którego objawami mogą być kaszel, katar lub łzawienie powinni poinformować wychowawcę o objawach przynajmniej z tygodniowym wyprzedzeniem.</a:t>
            </a:r>
            <a:endParaRPr lang="pl-PL" alt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l-PL" alt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2DD9F0-A072-4AA4-A3B8-565142179B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9632" y="892175"/>
            <a:ext cx="7239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n-lt"/>
              </a:rPr>
              <a:t>Na salę nie wolno wnosić</a:t>
            </a:r>
          </a:p>
        </p:txBody>
      </p:sp>
      <p:sp>
        <p:nvSpPr>
          <p:cNvPr id="23555" name="Symbol zastępczy zawartości 2">
            <a:extLst>
              <a:ext uri="{FF2B5EF4-FFF2-40B4-BE49-F238E27FC236}">
                <a16:creationId xmlns:a16="http://schemas.microsoft.com/office/drawing/2014/main" id="{17321468-74F4-4871-B5B3-708952466FE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77119" y="1916832"/>
            <a:ext cx="7021513" cy="42687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pl-PL" sz="2400" b="1" dirty="0"/>
              <a:t>żadnych urządzeń telekomunikacyjnych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np. telefonów komórkowych, odtwarzaczy mp3, zegarków typu smartwatch;</a:t>
            </a:r>
          </a:p>
          <a:p>
            <a:pPr eaLnBrk="1" hangingPunct="1">
              <a:defRPr/>
            </a:pPr>
            <a:r>
              <a:rPr lang="pl-PL" sz="2400" dirty="0"/>
              <a:t>siatek, toreb, plecaków (niezbędne przybory uczeń może wnieść  tylko w przezroczystej  koszulce foliowej)</a:t>
            </a:r>
          </a:p>
          <a:p>
            <a:pPr eaLnBrk="1" hangingPunct="1">
              <a:defRPr/>
            </a:pPr>
            <a:r>
              <a:rPr lang="pl-PL" sz="2400" dirty="0"/>
              <a:t>Złamanie  powyższej zasady będzie każdorazowo skutkować unieważnieniem egzaminu z danego przedmiotu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3FAF86-B327-48B7-8904-9CB2C8369C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05934" y="392637"/>
            <a:ext cx="6770688" cy="11969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W trakcie egzaminu</a:t>
            </a:r>
          </a:p>
        </p:txBody>
      </p:sp>
      <p:sp>
        <p:nvSpPr>
          <p:cNvPr id="28675" name="Symbol zastępczy zawartości 2">
            <a:extLst>
              <a:ext uri="{FF2B5EF4-FFF2-40B4-BE49-F238E27FC236}">
                <a16:creationId xmlns:a16="http://schemas.microsoft.com/office/drawing/2014/main" id="{15CB8F62-D134-48FD-AAF0-8B738081CB2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317288" y="1579563"/>
            <a:ext cx="6985000" cy="46085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buFont typeface="Symbol" panose="05050102010706020507" pitchFamily="18" charset="2"/>
              <a:buChar char="¨"/>
              <a:defRPr/>
            </a:pPr>
            <a:r>
              <a:rPr lang="pl-PL" altLang="en-US" sz="2000" dirty="0"/>
              <a:t>Uczeń pracuje samodzielnie.</a:t>
            </a:r>
          </a:p>
          <a:p>
            <a:pPr eaLnBrk="1" hangingPunct="1">
              <a:buFont typeface="Symbol" panose="05050102010706020507" pitchFamily="18" charset="2"/>
              <a:buChar char="¨"/>
              <a:defRPr/>
            </a:pPr>
            <a:r>
              <a:rPr lang="pl-PL" altLang="en-US" sz="2000" dirty="0"/>
              <a:t>Nie przeszkadza innym (w przypadku naruszenia tego punktu przewodniczący może przerwać pracę ucznia).</a:t>
            </a:r>
          </a:p>
          <a:p>
            <a:pPr eaLnBrk="1" hangingPunct="1">
              <a:buFont typeface="Symbol" panose="05050102010706020507" pitchFamily="18" charset="2"/>
              <a:buChar char="¨"/>
              <a:defRPr/>
            </a:pPr>
            <a:r>
              <a:rPr lang="pl-PL" altLang="en-US" sz="2000" dirty="0"/>
              <a:t>Uczeń nie opuszcza sali ani swojego miejsca do momentu zakończenia pracy </a:t>
            </a:r>
            <a:br>
              <a:rPr lang="pl-PL" altLang="en-US" sz="2000" dirty="0"/>
            </a:br>
            <a:r>
              <a:rPr lang="pl-PL" altLang="en-US" sz="2000" i="1" dirty="0"/>
              <a:t>(może opuścić  miejsce tylko w uzasadnionych przypadkach 	</a:t>
            </a:r>
            <a:br>
              <a:rPr lang="pl-PL" altLang="en-US" sz="2000" i="1" dirty="0"/>
            </a:br>
            <a:r>
              <a:rPr lang="pl-PL" altLang="en-US" sz="2000" i="1" dirty="0"/>
              <a:t>i za zgodą przewodniczącego).</a:t>
            </a:r>
          </a:p>
          <a:p>
            <a:pPr eaLnBrk="1" hangingPunct="1">
              <a:buFont typeface="Symbol" panose="05050102010706020507" pitchFamily="18" charset="2"/>
              <a:buChar char="¨"/>
              <a:defRPr/>
            </a:pPr>
            <a:r>
              <a:rPr lang="pl-PL" altLang="en-US" sz="2000" dirty="0"/>
              <a:t> Nie porozumiewa się z innymi i nie zadaje pytań, dotyczących egzaminu, nauczycielom.</a:t>
            </a:r>
          </a:p>
          <a:p>
            <a:pPr eaLnBrk="1" hangingPunct="1">
              <a:buFont typeface="Symbol" panose="05050102010706020507" pitchFamily="18" charset="2"/>
              <a:buChar char="¨"/>
              <a:defRPr/>
            </a:pPr>
            <a:r>
              <a:rPr lang="pl-PL" altLang="en-US" sz="2000" dirty="0"/>
              <a:t>Nie wypowiada uwag i komentarzy .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BDD70-4F89-4139-A25C-5D996030B9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3648" y="841375"/>
            <a:ext cx="695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praca z arkuszem</a:t>
            </a:r>
            <a:br>
              <a:rPr lang="pl-P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pl-P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rozwiązywanie zadań zamkniętych</a:t>
            </a: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1882E56E-A1BE-4D30-BE29-4FE7120D73B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03648" y="2276872"/>
            <a:ext cx="6624638" cy="3455987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¨"/>
              <a:defRPr/>
            </a:pPr>
            <a:r>
              <a:rPr lang="pl-PL" altLang="en-US" sz="2000" dirty="0"/>
              <a:t>Uczeń uważnie czyta treść kolejnych zadań zamkniętych </a:t>
            </a:r>
            <a:br>
              <a:rPr lang="pl-PL" altLang="en-US" sz="2000" dirty="0"/>
            </a:br>
            <a:r>
              <a:rPr lang="pl-PL" altLang="en-US" sz="2000" dirty="0"/>
              <a:t>i koduje wybrane odpowiedzi w odpowiednim miejscu tabeli na karcie odpowiedzi.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¨"/>
              <a:defRPr/>
            </a:pPr>
            <a:r>
              <a:rPr lang="pl-PL" altLang="en-US" sz="2000" b="1" u="sng" dirty="0">
                <a:solidFill>
                  <a:srgbClr val="FF0000"/>
                </a:solidFill>
              </a:rPr>
              <a:t>Uczniowie ze specjalnymi potrzebami edukacyjnymi </a:t>
            </a:r>
            <a:br>
              <a:rPr lang="pl-PL" altLang="en-US" sz="2000" b="1" u="sng" dirty="0">
                <a:solidFill>
                  <a:srgbClr val="FF0000"/>
                </a:solidFill>
              </a:rPr>
            </a:br>
            <a:r>
              <a:rPr lang="pl-PL" altLang="en-US" sz="2000" dirty="0"/>
              <a:t>nie przenoszą odpowiedzi na kartę odpowiedzi, zaznaczają je tylko w pracy znakiem </a:t>
            </a:r>
            <a:r>
              <a:rPr lang="pl-PL" altLang="en-US" sz="2000" b="1" dirty="0"/>
              <a:t>X</a:t>
            </a:r>
            <a:r>
              <a:rPr lang="pl-PL" altLang="en-US" sz="2000" dirty="0"/>
              <a:t>.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zawartości 2">
            <a:extLst>
              <a:ext uri="{FF2B5EF4-FFF2-40B4-BE49-F238E27FC236}">
                <a16:creationId xmlns:a16="http://schemas.microsoft.com/office/drawing/2014/main" id="{582991F8-530A-42E7-A1E0-B80DECE6D73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99592" y="429418"/>
            <a:ext cx="7991475" cy="5999163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buFont typeface="Symbol" panose="05050102010706020507" pitchFamily="18" charset="2"/>
              <a:buNone/>
              <a:defRPr/>
            </a:pPr>
            <a:r>
              <a:rPr lang="pl-PL" altLang="en-US" sz="2400" b="1" dirty="0"/>
              <a:t>W PRZYPADKU: </a:t>
            </a:r>
          </a:p>
          <a:p>
            <a:pPr eaLnBrk="1" hangingPunct="1">
              <a:lnSpc>
                <a:spcPct val="150000"/>
              </a:lnSpc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stwierdzenia niesamodzielnego rozwiązywania zadań, </a:t>
            </a:r>
          </a:p>
          <a:p>
            <a:pPr eaLnBrk="1" hangingPunct="1">
              <a:lnSpc>
                <a:spcPct val="150000"/>
              </a:lnSpc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wniesienia przez ucznia do sali urządzenia telekomunikacyjnego albo korzystania przez ucznia z urządzenia telekomunikacyjnego w sali egzaminacyjnej,</a:t>
            </a:r>
          </a:p>
          <a:p>
            <a:pPr eaLnBrk="1" hangingPunct="1">
              <a:lnSpc>
                <a:spcPct val="150000"/>
              </a:lnSpc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 zakłócania przez ucznia prawidłowego przebiegu egzaminu w sposób utrudniający pracę pozostałym uczniom,</a:t>
            </a: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r>
              <a:rPr lang="pl-PL" altLang="en-US" dirty="0"/>
              <a:t>nauczyciel </a:t>
            </a:r>
            <a:r>
              <a:rPr lang="pl-PL" altLang="en-US" dirty="0">
                <a:solidFill>
                  <a:srgbClr val="FF0000"/>
                </a:solidFill>
              </a:rPr>
              <a:t>przerywa danemu uczniowi pracę </a:t>
            </a:r>
            <a:r>
              <a:rPr lang="pl-PL" altLang="en-US" dirty="0"/>
              <a:t>z danym arkuszem egzaminacyjnym, unieważnia mu odpowiednią część egzaminu i nakazuje opuszczenie sali egzaminacyjnej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D8FB99-7F03-4671-A505-0E5798C502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75656" y="8975"/>
            <a:ext cx="6051550" cy="10810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n-lt"/>
              </a:rPr>
              <a:t>Zakończenie pracy</a:t>
            </a:r>
          </a:p>
        </p:txBody>
      </p:sp>
      <p:sp>
        <p:nvSpPr>
          <p:cNvPr id="32771" name="Symbol zastępczy zawartości 2">
            <a:extLst>
              <a:ext uri="{FF2B5EF4-FFF2-40B4-BE49-F238E27FC236}">
                <a16:creationId xmlns:a16="http://schemas.microsoft.com/office/drawing/2014/main" id="{6A1C2366-049A-4F5F-946C-C64401899FD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59568" y="946768"/>
            <a:ext cx="8424863" cy="5761037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Przed wyjściem z sali uczeń powinien sprawdzić, czy dobrze wpisał swój kod i numer PESEL oraz nakleił naklejkę w dwóch wyznaczonych miejscach, a także, czy wykonał wszystkie polecenia i zaznaczył odpowiedzi do zadań zamkniętych na karcie odpowiedzi.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Jeśli zdający ukończył pracę przed czasem, zgłasza to nauczycielowi </a:t>
            </a:r>
            <a:r>
              <a:rPr lang="pl-PL" altLang="en-US" b="1" u="sng" dirty="0"/>
              <a:t>przez podniesienie ręki.  Pozostaje na swoim miejscu </a:t>
            </a:r>
            <a:r>
              <a:rPr lang="pl-PL" altLang="en-US" dirty="0"/>
              <a:t>dopóki nie uzyska zgody na opuszczenie sali po uprzednim sprawdzeniu przez nauczyciela : 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altLang="en-US" sz="1800" dirty="0"/>
              <a:t> </a:t>
            </a:r>
            <a:r>
              <a:rPr lang="pl-PL" altLang="en-US" sz="1800" dirty="0">
                <a:solidFill>
                  <a:srgbClr val="0070C0"/>
                </a:solidFill>
              </a:rPr>
              <a:t>poprawności kodowania,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altLang="en-US" sz="1800" dirty="0">
                <a:solidFill>
                  <a:srgbClr val="0070C0"/>
                </a:solidFill>
              </a:rPr>
              <a:t>kompletności materiałów,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altLang="en-US" sz="1800" dirty="0">
                <a:solidFill>
                  <a:srgbClr val="0070C0"/>
                </a:solidFill>
              </a:rPr>
              <a:t>wypełnienia karty odpowiedzi</a:t>
            </a:r>
            <a:r>
              <a:rPr lang="pl-PL" altLang="en-US" sz="1800" dirty="0"/>
              <a:t>,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Podobnie po zakończeniu czasu uczniowie </a:t>
            </a:r>
            <a:r>
              <a:rPr lang="pl-PL" altLang="en-US" b="1" u="sng" dirty="0"/>
              <a:t>pozostają na miejscach </a:t>
            </a:r>
            <a:r>
              <a:rPr lang="pl-PL" altLang="en-US" dirty="0"/>
              <a:t>dopóki nie uzyskają zgody na opuszczenie sali .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ymbol zastępczy zawartości 2">
            <a:extLst>
              <a:ext uri="{FF2B5EF4-FFF2-40B4-BE49-F238E27FC236}">
                <a16:creationId xmlns:a16="http://schemas.microsoft.com/office/drawing/2014/main" id="{EFF02747-C277-41A1-B838-989D670D2A4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75656" y="1160462"/>
            <a:ext cx="7128792" cy="4537075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¨"/>
              <a:defRPr/>
            </a:pPr>
            <a:r>
              <a:rPr lang="pl-PL" altLang="en-US" dirty="0"/>
              <a:t>Po upływie czasu przeznaczonego na rozwiązywanie zadań uczniowie, którzy przenoszą odpowiedzi na kartę, mają 5 dodatkowych minut, żeby sprawdzić poprawność wykonania tej czynności. Ten czas </a:t>
            </a:r>
            <a:r>
              <a:rPr lang="pl-PL" altLang="en-US" b="1" u="sng" dirty="0"/>
              <a:t>nie może być wykorzystany </a:t>
            </a:r>
            <a:r>
              <a:rPr lang="pl-PL" altLang="en-US" dirty="0"/>
              <a:t>na rozwiązywanie zadań, a wyłącznie na weryfikację poprawności przeniesienia rozwiązań na kartę odpowiedzi. Po upływie 5 minut zdający kończą pracę z arkuszem egzaminacyjnym i stosują się do poleceń nauczyciela. 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 noChangeArrowheads="1"/>
          </p:cNvSpPr>
          <p:nvPr>
            <p:ph type="title"/>
          </p:nvPr>
        </p:nvSpPr>
        <p:spPr>
          <a:xfrm>
            <a:off x="899592" y="529310"/>
            <a:ext cx="6348413" cy="731838"/>
          </a:xfrm>
        </p:spPr>
        <p:txBody>
          <a:bodyPr/>
          <a:lstStyle/>
          <a:p>
            <a:pPr algn="ctr"/>
            <a:r>
              <a:rPr lang="pl-PL" b="1" dirty="0"/>
              <a:t>INFORMACJE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6F59F1-10EB-4B02-8059-A22C29594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2" y="1628800"/>
            <a:ext cx="8144757" cy="44721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szkoły należy przyjść o wyznaczonej godzinie.</a:t>
            </a:r>
          </a:p>
          <a:p>
            <a:pPr>
              <a:defRPr/>
            </a:pPr>
            <a:r>
              <a:rPr lang="pl-PL" altLang="en-US" dirty="0">
                <a:latin typeface="Arial" panose="020B0604020202020204" pitchFamily="34" charset="0"/>
                <a:cs typeface="Arial" panose="020B0604020202020204" pitchFamily="34" charset="0"/>
              </a:rPr>
              <a:t>W dniu egzaminu obowiązuje ubiór galowy -</a:t>
            </a: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 biała bluzka lub biała koszula, spodnie, sukienka lub spódnica w kolorze granatowym lub czarnym.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CE0CBB7-BF4C-1EF4-1B84-5832ABDC5D10}"/>
              </a:ext>
            </a:extLst>
          </p:cNvPr>
          <p:cNvSpPr txBox="1"/>
          <p:nvPr/>
        </p:nvSpPr>
        <p:spPr>
          <a:xfrm>
            <a:off x="1259632" y="980729"/>
            <a:ext cx="70567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1" dirty="0"/>
              <a:t>Ważne daty: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/>
              <a:t>1 lipca 2022r</a:t>
            </a:r>
            <a:r>
              <a:rPr lang="pl-PL" sz="2400" dirty="0"/>
              <a:t>. od godz. 10:00 zostaną udostępnione wyniki egzaminu ósmoklasisty w systemie informatycznym ZIU dostępnym pod adresem: www.wyniki.edu.pl. Uczniowie otrzymają login oraz hasło do logowania. Zdający mogą sprawdzić wyniki egzaminu z każdego przedmiotu, jak i wynik za rozwiązanie każdego zadania.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/>
              <a:t>do 7 lipca 2022r. </a:t>
            </a:r>
            <a:r>
              <a:rPr lang="pl-PL" sz="2400" dirty="0"/>
              <a:t>przekazane zostaną przez OKE do szkół zaświadczenia/informacje o szczegółowych wynikach egzaminu ósmoklasisty.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/>
              <a:t>8 lipca 2022r. </a:t>
            </a:r>
            <a:r>
              <a:rPr lang="pl-PL" sz="2400" dirty="0"/>
              <a:t>wydawane będą zaświadczenia/informacje o szczegółowych wynikach egzaminu ósmoklasisty.</a:t>
            </a:r>
          </a:p>
        </p:txBody>
      </p:sp>
    </p:spTree>
    <p:extLst>
      <p:ext uri="{BB962C8B-B14F-4D97-AF65-F5344CB8AC3E}">
        <p14:creationId xmlns:p14="http://schemas.microsoft.com/office/powerpoint/2010/main" val="801187025"/>
      </p:ext>
    </p:extLst>
  </p:cSld>
  <p:clrMapOvr>
    <a:masterClrMapping/>
  </p:clrMapOvr>
  <p:transition spd="slow"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468478-36E8-422A-8B24-963B9397FD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1600" y="836712"/>
            <a:ext cx="7499350" cy="2736850"/>
          </a:xfrm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15014F"/>
                </a:solidFill>
              </a:rPr>
              <a:t>Informacje o egzaminie </a:t>
            </a:r>
            <a:br>
              <a:rPr lang="pl-PL" dirty="0">
                <a:solidFill>
                  <a:srgbClr val="15014F"/>
                </a:solidFill>
              </a:rPr>
            </a:br>
            <a:br>
              <a:rPr lang="pl-PL" dirty="0">
                <a:solidFill>
                  <a:srgbClr val="15014F"/>
                </a:solidFill>
              </a:rPr>
            </a:br>
            <a:r>
              <a:rPr lang="pl-PL" dirty="0">
                <a:solidFill>
                  <a:srgbClr val="15014F"/>
                </a:solidFill>
              </a:rPr>
              <a:t> dostępne na stronach</a:t>
            </a:r>
            <a:endParaRPr lang="pl-PL" dirty="0">
              <a:solidFill>
                <a:srgbClr val="15014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Symbol zastępczy zawartości 2"/>
          <p:cNvSpPr>
            <a:spLocks noGrp="1" noChangeArrowheads="1"/>
          </p:cNvSpPr>
          <p:nvPr>
            <p:ph idx="4294967295"/>
          </p:nvPr>
        </p:nvSpPr>
        <p:spPr>
          <a:xfrm>
            <a:off x="755576" y="4149080"/>
            <a:ext cx="7499350" cy="1727200"/>
          </a:xfrm>
        </p:spPr>
        <p:txBody>
          <a:bodyPr>
            <a:normAutofit lnSpcReduction="10000"/>
          </a:bodyPr>
          <a:lstStyle/>
          <a:p>
            <a:pPr marL="365125" indent="-282575" algn="ctr" eaLnBrk="1" hangingPunct="1">
              <a:buFont typeface="Wingdings 2" pitchFamily="18" charset="2"/>
              <a:buNone/>
            </a:pPr>
            <a:r>
              <a:rPr lang="pl-PL" altLang="en-US" sz="4000" b="1" dirty="0"/>
              <a:t>www.oke.wroclaw.pl</a:t>
            </a:r>
            <a:endParaRPr lang="pl-PL" altLang="en-US" sz="4000" b="1" dirty="0">
              <a:solidFill>
                <a:srgbClr val="441B10"/>
              </a:solidFill>
              <a:latin typeface="Arial" charset="0"/>
              <a:cs typeface="Arial" charset="0"/>
            </a:endParaRPr>
          </a:p>
          <a:p>
            <a:pPr marL="365125" indent="-282575" algn="ctr" eaLnBrk="1" hangingPunct="1">
              <a:buFont typeface="Wingdings 2" pitchFamily="18" charset="2"/>
              <a:buNone/>
            </a:pPr>
            <a:r>
              <a:rPr lang="pl-PL" altLang="en-US" sz="4800" b="1" dirty="0">
                <a:solidFill>
                  <a:srgbClr val="441B10"/>
                </a:solidFill>
                <a:latin typeface="Arial" charset="0"/>
                <a:cs typeface="Arial" charset="0"/>
              </a:rPr>
              <a:t>www.cke.edu.pl</a:t>
            </a:r>
          </a:p>
          <a:p>
            <a:pPr marL="365125" indent="-282575" algn="ctr" eaLnBrk="1" hangingPunct="1">
              <a:buFont typeface="Wingdings 2" pitchFamily="18" charset="2"/>
              <a:buNone/>
            </a:pPr>
            <a:endParaRPr lang="pl-PL" altLang="en-US" sz="4800" b="1" dirty="0">
              <a:solidFill>
                <a:srgbClr val="441B1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ymbol zastępczy zawartości 2">
            <a:extLst>
              <a:ext uri="{FF2B5EF4-FFF2-40B4-BE49-F238E27FC236}">
                <a16:creationId xmlns:a16="http://schemas.microsoft.com/office/drawing/2014/main" id="{53EE2DD8-2210-4207-8723-EB138847867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539552" y="692696"/>
            <a:ext cx="8245475" cy="572611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 egzamin ósmoklasisty może przyjść wyłącznie osoba bez objawów chorobowych kompatybilnych z objawami COVID-19.  </a:t>
            </a:r>
          </a:p>
          <a:p>
            <a:pPr algn="just" eaLnBrk="1" hangingPunct="1">
              <a:defRPr/>
            </a:pP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Rodzic/Prawny opiekun nie może wejść z dzieckiem na teren szkoły, </a:t>
            </a:r>
            <a:b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 wyjątkiem sytuacji, kiedy uczeń wymaga pomocy np. w poruszaniu się. </a:t>
            </a:r>
          </a:p>
          <a:p>
            <a:pPr algn="just" eaLnBrk="1" hangingPunct="1"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Zdający powinni mieć przy sobie dokument stwierdzający tożsamość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(np. legitymację szkolną) i okazać go w razie potrzeby (np. przed wejściem na salę egzaminacyjną).</a:t>
            </a:r>
            <a:endParaRPr lang="pl-PL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sali egzaminacyjnej nie wolno wnosić zbędnych rzeczy, w tym książek, maskotek, telefonów komórkowych, urządzeń typu smartwatch.</a:t>
            </a:r>
          </a:p>
          <a:p>
            <a:pPr algn="just" eaLnBrk="1" hangingPunct="1">
              <a:defRPr/>
            </a:pP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Zdający korzysta tylko z własnych przyborów, a cudzoziemcy </a:t>
            </a:r>
            <a:b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 własnych słowników dwujęzycznych. </a:t>
            </a:r>
          </a:p>
          <a:p>
            <a:pPr algn="just" eaLnBrk="1" hangingPunct="1">
              <a:defRPr/>
            </a:pPr>
            <a:r>
              <a:rPr lang="pl-PL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Uczeń może wziąć ze sobą małą butelkę wody niegazowanej (stawia </a:t>
            </a:r>
            <a:br>
              <a:rPr lang="pl-PL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ją na podłodze przy stoliku, aby uniknąć zalania pracy).</a:t>
            </a:r>
          </a:p>
          <a:p>
            <a:pPr algn="just" eaLnBrk="1" hangingPunct="1">
              <a:defRPr/>
            </a:pPr>
            <a:r>
              <a:rPr lang="pl-PL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egzaminie próbnym każdy uczeń korzysta z własnych przyborów - uczniowie </a:t>
            </a:r>
            <a:r>
              <a:rPr lang="pl-PL" alt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mogą </a:t>
            </a:r>
            <a:r>
              <a:rPr lang="pl-PL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pożyczać przyborów od innych uczniów.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B686762-F17C-4893-AD4C-FF5C552E095A}"/>
              </a:ext>
            </a:extLst>
          </p:cNvPr>
          <p:cNvSpPr/>
          <p:nvPr/>
        </p:nvSpPr>
        <p:spPr>
          <a:xfrm>
            <a:off x="539552" y="1196752"/>
            <a:ext cx="8316416" cy="5262979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800" b="1" dirty="0"/>
          </a:p>
          <a:p>
            <a:pPr algn="ctr">
              <a:defRPr/>
            </a:pPr>
            <a:r>
              <a:rPr lang="pl-PL" sz="3200" b="1" dirty="0"/>
              <a:t>Harmonogram</a:t>
            </a:r>
            <a:br>
              <a:rPr lang="pl-PL" sz="3200" b="1" dirty="0"/>
            </a:br>
            <a:r>
              <a:rPr lang="pl-PL" sz="3200" b="1" dirty="0"/>
              <a:t>egzaminu ósmoklasisty</a:t>
            </a:r>
          </a:p>
          <a:p>
            <a:pPr algn="ctr">
              <a:defRPr/>
            </a:pPr>
            <a:r>
              <a:rPr lang="pl-PL" sz="2800" b="1" dirty="0"/>
              <a:t> </a:t>
            </a:r>
          </a:p>
          <a:p>
            <a:pPr algn="ctr">
              <a:defRPr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pl-PL" sz="2400" dirty="0"/>
              <a:t>24 maja 2022 r. (wtorek), godz. 9:00 – język polski</a:t>
            </a:r>
          </a:p>
          <a:p>
            <a:pPr>
              <a:defRPr/>
            </a:pP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pl-PL" sz="2400" dirty="0"/>
              <a:t>25 maja 2022 r. (środa), godz. 9:00 – matematyka</a:t>
            </a:r>
          </a:p>
          <a:p>
            <a:pPr>
              <a:defRPr/>
            </a:pP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pl-PL" sz="2400" dirty="0"/>
              <a:t>26 maja 2022 r. (czwartek), godz. 9:00 – języki obce nowożytne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6492F38-0501-48D1-B9BC-0271BC78F028}"/>
              </a:ext>
            </a:extLst>
          </p:cNvPr>
          <p:cNvSpPr/>
          <p:nvPr/>
        </p:nvSpPr>
        <p:spPr>
          <a:xfrm>
            <a:off x="1835696" y="811884"/>
            <a:ext cx="6048672" cy="52342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pl-PL" altLang="en-US" sz="2000" b="1" dirty="0"/>
          </a:p>
          <a:p>
            <a:pPr algn="ctr" eaLnBrk="1" hangingPunct="1">
              <a:defRPr/>
            </a:pPr>
            <a:r>
              <a:rPr lang="pl-PL" altLang="en-US" sz="2000" b="1" dirty="0"/>
              <a:t>Czas przeznaczony na rozwiązywanie zadań </a:t>
            </a:r>
          </a:p>
          <a:p>
            <a:pPr algn="ctr" eaLnBrk="1" hangingPunct="1">
              <a:defRPr/>
            </a:pPr>
            <a:r>
              <a:rPr lang="pl-PL" altLang="en-US" sz="2000" dirty="0"/>
              <a:t>liczy się od momentu zapisania na tablicy (planszy) </a:t>
            </a:r>
            <a:br>
              <a:rPr lang="pl-PL" altLang="en-US" sz="2000" dirty="0"/>
            </a:br>
            <a:r>
              <a:rPr lang="pl-PL" altLang="en-US" sz="2000" dirty="0"/>
              <a:t>godziny rozpoczęcia pracy i wynosi odpowiednio: </a:t>
            </a:r>
          </a:p>
          <a:p>
            <a:pPr lvl="2" eaLnBrk="1" hangingPunct="1">
              <a:lnSpc>
                <a:spcPct val="150000"/>
              </a:lnSpc>
              <a:defRPr/>
            </a:pPr>
            <a:endParaRPr lang="pl-PL" altLang="en-US" sz="2000" dirty="0"/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język polski – 120 minut 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matematyka – 100 minut 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język obcy nowożytny – 90 minut </a:t>
            </a:r>
          </a:p>
          <a:p>
            <a:pPr>
              <a:defRPr/>
            </a:pPr>
            <a:r>
              <a:rPr lang="pl-PL" sz="2000" dirty="0"/>
              <a:t> </a:t>
            </a:r>
          </a:p>
          <a:p>
            <a:pPr algn="ctr">
              <a:defRPr/>
            </a:pPr>
            <a:r>
              <a:rPr lang="pl-PL" sz="2000" b="1" dirty="0"/>
              <a:t>Dostosowania dla uczniów ze szczególnymi potrzebami edukacyjnymi </a:t>
            </a:r>
          </a:p>
          <a:p>
            <a:pPr>
              <a:defRPr/>
            </a:pPr>
            <a:endParaRPr lang="pl-PL" sz="2000" dirty="0"/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język polski –   180  minut 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 matematyka –  150 minut 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 język obcy nowożytny – 135 minut </a:t>
            </a:r>
          </a:p>
          <a:p>
            <a:pPr lvl="2">
              <a:defRPr/>
            </a:pPr>
            <a:endParaRPr lang="pl-PL" dirty="0"/>
          </a:p>
        </p:txBody>
      </p:sp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87BAD83-0BB1-44AE-9BFD-317D92A57712}"/>
              </a:ext>
            </a:extLst>
          </p:cNvPr>
          <p:cNvSpPr/>
          <p:nvPr/>
        </p:nvSpPr>
        <p:spPr>
          <a:xfrm>
            <a:off x="1043608" y="1988840"/>
            <a:ext cx="7488993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7200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Przed wejściem do wyznaczonej sali nauczyciel losuje nr stolika, przy którym uczeń będzie pracować,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Uczeń zajmuje miejsce przy wylosowanym stoliku,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Otrzymane arkusze należy zakodować: kod ucznia (symbol klasy) </a:t>
            </a:r>
            <a:br>
              <a:rPr lang="pl-PL" sz="2000" dirty="0">
                <a:latin typeface="+mj-lt"/>
              </a:rPr>
            </a:br>
            <a:r>
              <a:rPr lang="pl-PL" sz="2000" dirty="0">
                <a:latin typeface="+mj-lt"/>
              </a:rPr>
              <a:t>i nr w dzienniku (np. A01),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Uczeń ma obowiązek sprawdzić kompletność arkusza egzaminacyjnego,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Pracę można rozpocząć po otrzymaniu pozwolenia od nauczyciela,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Konieczności skorzystania z toalety należy zgłosić, poprzez podniesienie ręki,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Po zakończonym egzaminie należy przestrzegać zasad oddawania  arkuszy, podnieść rękę, odłożyć na bok zamknięty arkusz.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F69FE25-AB89-4FD9-8F3B-DB3F9720EDCF}"/>
              </a:ext>
            </a:extLst>
          </p:cNvPr>
          <p:cNvSpPr txBox="1"/>
          <p:nvPr/>
        </p:nvSpPr>
        <p:spPr>
          <a:xfrm>
            <a:off x="1475656" y="1258669"/>
            <a:ext cx="65524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latin typeface="Century" panose="02040604050505020304" pitchFamily="18" charset="0"/>
              </a:rPr>
              <a:t>INFORMACJE PODSTAWOWE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F82BEC49-B87A-4D94-B90B-277B3F6A1E25}"/>
              </a:ext>
            </a:extLst>
          </p:cNvPr>
          <p:cNvSpPr/>
          <p:nvPr/>
        </p:nvSpPr>
        <p:spPr>
          <a:xfrm>
            <a:off x="971972" y="2060848"/>
            <a:ext cx="748846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Poprawną odpowiedź zaznacza się długopisem lub piórem  </a:t>
            </a:r>
            <a:br>
              <a:rPr lang="pl-PL" sz="2000" dirty="0"/>
            </a:br>
            <a:r>
              <a:rPr lang="pl-PL" sz="2000" dirty="0"/>
              <a:t>z czarnym tuszem lub atramentem – zamalowuje się właściwy kwadrat. 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W przypadku pomyłki, należy błędną odpowiedź otoczyć kółkiem  </a:t>
            </a:r>
            <a:br>
              <a:rPr lang="pl-PL" sz="2000" dirty="0"/>
            </a:br>
            <a:r>
              <a:rPr lang="pl-PL" sz="2000" dirty="0"/>
              <a:t>i zaznaczyć poprawną, w przypadku kilkukrotnej poprawki można strzałką zaznaczyć poprawną odpowiedź i dopisać „poprawna odpowiedź”.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W przypadku pomyłki w numerze PESEL lub trzyznakowym kodzie ucznia należy przekreślić błąd i zapisać poprawne dane poniżej lub powyżej.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Nie należy przekraczać pola wypełniania pracy, nie można pisać na marginesach.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E614EC-1B15-4BCA-855D-0796F76F836B}"/>
              </a:ext>
            </a:extLst>
          </p:cNvPr>
          <p:cNvSpPr txBox="1"/>
          <p:nvPr/>
        </p:nvSpPr>
        <p:spPr>
          <a:xfrm>
            <a:off x="1259632" y="1268760"/>
            <a:ext cx="7200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/>
              <a:t>ZASADY ZAZNACZANIA ODPOWIEDZI 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1D0FB49-118A-4F9A-BF58-4745AB162BC7}"/>
              </a:ext>
            </a:extLst>
          </p:cNvPr>
          <p:cNvSpPr/>
          <p:nvPr/>
        </p:nvSpPr>
        <p:spPr>
          <a:xfrm>
            <a:off x="827584" y="1844824"/>
            <a:ext cx="8064127" cy="33590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Uczniowie  posiadający opinię / orzeczenie poradni psychologiczno-pedagogicznej lub zaświadczenie lekarskie </a:t>
            </a:r>
            <a:br>
              <a:rPr lang="pl-PL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pl-PL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 chorobie lub czasowej niesprawności oraz ci, którzy mają pozytywną opinię rady pedagogicznej, przystępują </a:t>
            </a:r>
            <a:br>
              <a:rPr lang="pl-PL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pl-PL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 egzaminu w warunkach i formie dostosowanych do ich dysfunkcji, w salach dla nich wyznaczonych.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794083A-5A57-4EEA-9451-D4B7FAEA6073}"/>
              </a:ext>
            </a:extLst>
          </p:cNvPr>
          <p:cNvSpPr/>
          <p:nvPr/>
        </p:nvSpPr>
        <p:spPr>
          <a:xfrm>
            <a:off x="899592" y="1052736"/>
            <a:ext cx="8065144" cy="50815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sz="2000" b="1" dirty="0"/>
              <a:t>Po rozdaniu arkuszy uczeń zostanie poinformowany przez nauczyciela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dirty="0"/>
              <a:t>o obowiązku zapoznania się, przed przystąpieniem do rozwiązywania zadań, </a:t>
            </a:r>
            <a:br>
              <a:rPr lang="pl-PL" dirty="0"/>
            </a:br>
            <a:r>
              <a:rPr lang="pl-PL" dirty="0"/>
              <a:t>z instrukcją zamieszczoną na pierwszej stronie arkusza egzaminacyjnego, </a:t>
            </a:r>
            <a:br>
              <a:rPr lang="pl-PL" dirty="0"/>
            </a:br>
            <a:r>
              <a:rPr lang="pl-PL" dirty="0"/>
              <a:t>a następnie poleca zdającym: 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dirty="0"/>
              <a:t>• sprawdzenie kompletności arkusza egzaminacyjnego, tj. czy arkusz egzaminacyjny zawiera zeszyt zadań egzaminacyjnych oraz kartę odpowiedzi,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dirty="0"/>
              <a:t>• sprawdzenie, czy zeszyt zadań egzaminacyjnych zawiera wszystkie kolejno ponumerowane strony,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dirty="0"/>
              <a:t>• sprawdzenie poprawności numeru PESEL,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dirty="0"/>
              <a:t>• Uczniowie zgłaszają przewodniczącemu zespołu nadzorującego braki  </a:t>
            </a:r>
            <a:br>
              <a:rPr lang="pl-PL" dirty="0"/>
            </a:br>
            <a:r>
              <a:rPr lang="pl-PL" dirty="0"/>
              <a:t>w arkuszu egzaminacyjnym i otrzymują nowy arkusz egzaminacyjny  </a:t>
            </a:r>
            <a:br>
              <a:rPr lang="pl-PL" dirty="0"/>
            </a:br>
            <a:r>
              <a:rPr lang="pl-PL" dirty="0"/>
              <a:t>z arkuszy rezerwowych. </a:t>
            </a:r>
          </a:p>
        </p:txBody>
      </p:sp>
    </p:spTree>
  </p:cSld>
  <p:clrMapOvr>
    <a:masterClrMapping/>
  </p:clrMapOvr>
  <p:transition spd="slow"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2130</TotalTime>
  <Words>1395</Words>
  <Application>Microsoft Office PowerPoint</Application>
  <PresentationFormat>Pokaz na ekranie (4:3)</PresentationFormat>
  <Paragraphs>116</Paragraphs>
  <Slides>21</Slides>
  <Notes>1</Notes>
  <HiddenSlides>4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Century</vt:lpstr>
      <vt:lpstr>Corbel</vt:lpstr>
      <vt:lpstr>Symbol</vt:lpstr>
      <vt:lpstr>Trebuchet MS</vt:lpstr>
      <vt:lpstr>Wingdings</vt:lpstr>
      <vt:lpstr>Wingdings 2</vt:lpstr>
      <vt:lpstr>Paralaksa</vt:lpstr>
      <vt:lpstr>Prezentacja programu PowerPoint</vt:lpstr>
      <vt:lpstr>INFORMACJE OGÓLNE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 salę nie wolno wnosić</vt:lpstr>
      <vt:lpstr>W trakcie egzaminu</vt:lpstr>
      <vt:lpstr>praca z arkuszem rozwiązywanie zadań zamkniętych</vt:lpstr>
      <vt:lpstr>Prezentacja programu PowerPoint</vt:lpstr>
      <vt:lpstr>Zakończenie pracy</vt:lpstr>
      <vt:lpstr>Prezentacja programu PowerPoint</vt:lpstr>
      <vt:lpstr>Prezentacja programu PowerPoint</vt:lpstr>
      <vt:lpstr>Informacje o egzaminie    dostępne na stronach</vt:lpstr>
    </vt:vector>
  </TitlesOfParts>
  <Company>Ministrerstwo Edukacji Narodowej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Basia P</dc:creator>
  <cp:lastModifiedBy>Basia P.</cp:lastModifiedBy>
  <cp:revision>194</cp:revision>
  <dcterms:created xsi:type="dcterms:W3CDTF">2009-02-28T17:42:40Z</dcterms:created>
  <dcterms:modified xsi:type="dcterms:W3CDTF">2022-05-08T15:21:50Z</dcterms:modified>
</cp:coreProperties>
</file>