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6" r:id="rId5"/>
    <p:sldId id="262" r:id="rId6"/>
    <p:sldId id="273" r:id="rId7"/>
    <p:sldId id="259" r:id="rId8"/>
    <p:sldId id="277" r:id="rId9"/>
    <p:sldId id="260" r:id="rId10"/>
    <p:sldId id="261" r:id="rId11"/>
    <p:sldId id="276" r:id="rId12"/>
    <p:sldId id="274" r:id="rId13"/>
    <p:sldId id="278" r:id="rId14"/>
    <p:sldId id="263" r:id="rId15"/>
    <p:sldId id="275" r:id="rId16"/>
    <p:sldId id="264" r:id="rId17"/>
    <p:sldId id="265" r:id="rId18"/>
    <p:sldId id="266" r:id="rId19"/>
    <p:sldId id="272" r:id="rId20"/>
    <p:sldId id="267" r:id="rId21"/>
    <p:sldId id="268" r:id="rId22"/>
    <p:sldId id="269" r:id="rId23"/>
    <p:sldId id="270" r:id="rId24"/>
    <p:sldId id="271" r:id="rId25"/>
    <p:sldId id="279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74" d="100"/>
          <a:sy n="74" d="100"/>
        </p:scale>
        <p:origin x="-102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ED59-3209-4D10-BDA3-C5724BB3227E}" type="datetimeFigureOut">
              <a:rPr lang="pl-PL" smtClean="0"/>
              <a:pPr/>
              <a:t>2020-11-29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0B71-C5BC-4C40-870C-528228A80E6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lsmedycyny.pl/koalicja-klimatyczna-jak-globalne-ocieplenie-wplywa-na-zdrowie-polakow-93232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115/33/825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klimada2.ios.gov.pl/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12" Type="http://schemas.openxmlformats.org/officeDocument/2006/relationships/hyperlink" Target="https://www.footprintnetwork.org/" TargetMode="External"/><Relationship Id="rId2" Type="http://schemas.openxmlformats.org/officeDocument/2006/relationships/hyperlink" Target="https://www.greenpeace.org/pola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wf.pl/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0" Type="http://schemas.openxmlformats.org/officeDocument/2006/relationships/hyperlink" Target="https://ulicaekologiczna.pl/" TargetMode="External"/><Relationship Id="rId4" Type="http://schemas.openxmlformats.org/officeDocument/2006/relationships/hyperlink" Target="https://www.ipcc.ch/" TargetMode="External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12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1.xml"/><Relationship Id="rId5" Type="http://schemas.openxmlformats.org/officeDocument/2006/relationships/slide" Target="slide11.xml"/><Relationship Id="rId10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pl.wikipedia.org/wiki/Emisja_zanieczyszcze%C5%8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pl.wikipedia.org/wiki/Smo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cieplosystemowe.p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mog.ekolublin.pl/pomiary/pm-25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zspnr1barlinek.edupag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Globalne_ociepleni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asi\Downloads\gistemp2017_celsius_4k_2160p30.mp4" TargetMode="External"/><Relationship Id="rId4" Type="http://schemas.openxmlformats.org/officeDocument/2006/relationships/hyperlink" Target="https://pl.wikipedia.org/wiki/Globalne_ociepleni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Klimat to inwestycja na której możemy zarobić - energety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72" y="0"/>
            <a:ext cx="12493253" cy="6858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03589" y="2967335"/>
            <a:ext cx="83368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Przyszłość naszego</a:t>
            </a:r>
            <a:r>
              <a:rPr lang="pl-PL" sz="5400" b="1" cap="none" spc="100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5400" b="1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klimatu?</a:t>
            </a:r>
            <a:endParaRPr lang="pl-PL" sz="5400" b="1" cap="none" spc="100" dirty="0" smtClean="0">
              <a:ln w="19050">
                <a:solidFill>
                  <a:schemeClr val="accent1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5400" b="1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Należy tylko do nas…</a:t>
            </a:r>
            <a:endParaRPr lang="pl-PL" sz="5400" b="1" dirty="0">
              <a:ln w="19050">
                <a:solidFill>
                  <a:schemeClr val="accent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14942" y="5357826"/>
            <a:ext cx="392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Ekobohaterzy</a:t>
            </a:r>
            <a:r>
              <a:rPr lang="pl-P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ZSiPO</a:t>
            </a:r>
            <a:r>
              <a:rPr lang="pl-P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w Barlinku </a:t>
            </a:r>
            <a:r>
              <a:rPr lang="pl-P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 pitchFamily="2" charset="2"/>
              </a:rPr>
              <a:t></a:t>
            </a:r>
            <a:endParaRPr lang="pl-PL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zy nadciśnienie tętnicze może być przyczyną bólu głowy? - Choroby -  Polki.p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00662" y="4125497"/>
            <a:ext cx="3643338" cy="2732503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52"/>
            <a:ext cx="8229600" cy="642942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Coraz częściej występujące fale upałów czy gwałtowne zjawiska pogodowe, wywołane przez globalne ocieplenie, nie pozostają bez wpływu na nasze zdrowie – co wykazali w raporcie Koalicja Klimatyczna i </a:t>
            </a:r>
            <a:r>
              <a:rPr lang="pl-PL" dirty="0" err="1" smtClean="0"/>
              <a:t>Heal</a:t>
            </a:r>
            <a:r>
              <a:rPr lang="pl-PL" dirty="0" smtClean="0"/>
              <a:t> Polska. Przykładowo, wzrost temperatury powietrza jest szczególnie groźny dla chorujących na niewydolność układu krążenia: liczba zgonów z powodu tego schorzenia zwiększyła się w latach 1960-1990 ze 100 do ponad 550 na 100 tysięcy mieszkańców.</a:t>
            </a:r>
          </a:p>
          <a:p>
            <a:pPr>
              <a:buNone/>
            </a:pPr>
            <a:r>
              <a:rPr lang="pl-PL" dirty="0" smtClean="0">
                <a:hlinkClick r:id="rId3"/>
              </a:rPr>
              <a:t>https://pulsmedycyny.pl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Program Files (x86)\Microsoft Office\MEDIA\CAGCAT10\j029774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336" y="3053803"/>
            <a:ext cx="3997664" cy="380419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Główne czynniki wpływające na zmianę klimatu: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>
              <a:buNone/>
            </a:pPr>
            <a:r>
              <a:rPr lang="pl-PL" dirty="0" smtClean="0"/>
              <a:t>- 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Erupcje wulkanów</a:t>
            </a:r>
          </a:p>
          <a:p>
            <a:pPr>
              <a:buNone/>
            </a:pPr>
            <a:r>
              <a:rPr lang="pl-PL" dirty="0" smtClean="0"/>
              <a:t>- 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Pożary lasów</a:t>
            </a:r>
          </a:p>
          <a:p>
            <a:pPr>
              <a:buNone/>
            </a:pPr>
            <a:r>
              <a:rPr lang="pl-PL" dirty="0" smtClean="0"/>
              <a:t>- 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Działanie promieniowania słonecznego</a:t>
            </a:r>
          </a:p>
          <a:p>
            <a:pPr>
              <a:buNone/>
            </a:pPr>
            <a:r>
              <a:rPr lang="pl-PL" dirty="0" smtClean="0"/>
              <a:t>- </a:t>
            </a:r>
            <a:r>
              <a:rPr lang="pl-PL" dirty="0" smtClean="0">
                <a:solidFill>
                  <a:schemeClr val="accent2"/>
                </a:solidFill>
              </a:rPr>
              <a:t>Spaliny samochodów</a:t>
            </a:r>
          </a:p>
          <a:p>
            <a:pPr>
              <a:buNone/>
            </a:pPr>
            <a:r>
              <a:rPr lang="pl-PL" dirty="0" smtClean="0"/>
              <a:t>- </a:t>
            </a:r>
            <a:r>
              <a:rPr lang="pl-PL" dirty="0" smtClean="0">
                <a:solidFill>
                  <a:schemeClr val="accent2"/>
                </a:solidFill>
              </a:rPr>
              <a:t>Co</a:t>
            </a:r>
            <a:r>
              <a:rPr lang="hy-AM" dirty="0" smtClean="0">
                <a:solidFill>
                  <a:schemeClr val="accent2"/>
                </a:solidFill>
              </a:rPr>
              <a:t>շ</a:t>
            </a:r>
            <a:r>
              <a:rPr lang="pl-PL" dirty="0" smtClean="0">
                <a:solidFill>
                  <a:schemeClr val="accent2"/>
                </a:solidFill>
              </a:rPr>
              <a:t> z fabryk</a:t>
            </a:r>
          </a:p>
          <a:p>
            <a:pPr>
              <a:buNone/>
            </a:pPr>
            <a:r>
              <a:rPr lang="pl-PL" dirty="0" smtClean="0"/>
              <a:t>-</a:t>
            </a:r>
            <a:r>
              <a:rPr lang="pl-PL" dirty="0" smtClean="0">
                <a:solidFill>
                  <a:schemeClr val="accent2"/>
                </a:solidFill>
              </a:rPr>
              <a:t>Metan ze śmieci</a:t>
            </a:r>
          </a:p>
          <a:p>
            <a:pPr>
              <a:buNone/>
            </a:pPr>
            <a:r>
              <a:rPr lang="pl-PL" dirty="0" smtClean="0"/>
              <a:t>- </a:t>
            </a:r>
            <a:r>
              <a:rPr lang="pl-PL" dirty="0" smtClean="0">
                <a:solidFill>
                  <a:schemeClr val="accent2"/>
                </a:solidFill>
              </a:rPr>
              <a:t>Metan z hodowli bydła i upraw ryżu</a:t>
            </a:r>
            <a:endParaRPr lang="pl-PL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Lodowce topnieją czym to grozi? topniejący lód uwalnia metan i potencjalnie  groźne wirusy - Noi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5693" y="4380888"/>
            <a:ext cx="4718307" cy="2477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Główne skutki globalnego ocieplenia: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- Wymieranie po kolei następnych gatunków zwierząt (o tym się nie mówi, ale ludzi też)</a:t>
            </a:r>
          </a:p>
          <a:p>
            <a:pPr>
              <a:buNone/>
            </a:pPr>
            <a:r>
              <a:rPr lang="pl-PL" dirty="0" smtClean="0"/>
              <a:t>- Podniesienie poziomów mórz, oraz zalanie wielu terenów.</a:t>
            </a:r>
          </a:p>
          <a:p>
            <a:pPr>
              <a:buNone/>
            </a:pPr>
            <a:r>
              <a:rPr lang="pl-PL" dirty="0" smtClean="0"/>
              <a:t>- Gwałtowne zjawiska pogodowe</a:t>
            </a:r>
          </a:p>
          <a:p>
            <a:pPr>
              <a:buNone/>
            </a:pPr>
            <a:r>
              <a:rPr lang="pl-PL" dirty="0" smtClean="0"/>
              <a:t>- Topnienie pokrywy lodowej</a:t>
            </a:r>
            <a:endParaRPr lang="pl-PL" dirty="0"/>
          </a:p>
        </p:txBody>
      </p:sp>
      <p:sp>
        <p:nvSpPr>
          <p:cNvPr id="31746" name="AutoShape 2" descr="Lodowiec - Wiadomoś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939784"/>
          </a:xfrm>
        </p:spPr>
        <p:txBody>
          <a:bodyPr>
            <a:normAutofit/>
          </a:bodyPr>
          <a:lstStyle/>
          <a:p>
            <a:r>
              <a:rPr lang="pl-PL" sz="3100" dirty="0" smtClean="0"/>
              <a:t>Wpływ wzrostu temperatur na zmiany klimatu</a:t>
            </a:r>
            <a:endParaRPr lang="pl-PL" sz="3100" dirty="0"/>
          </a:p>
        </p:txBody>
      </p:sp>
      <p:pic>
        <p:nvPicPr>
          <p:cNvPr id="4" name="Symbol zastępczy zawartości 3" descr="5bc23d5077032_steffen-2018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382514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928662" y="607220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3"/>
              </a:rPr>
              <a:t>https://www.pnas.org/content/115/33/8252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Obrazy: Drzewo | Darmowe wektory, zdjęcia stockowe i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500174"/>
            <a:ext cx="6500826" cy="556620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Co możemy zrobić, aby zapobiec zmianom klimatu?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000" dirty="0" smtClean="0"/>
              <a:t>- Oszczędzajmy wodę</a:t>
            </a:r>
          </a:p>
          <a:p>
            <a:pPr>
              <a:buNone/>
            </a:pPr>
            <a:r>
              <a:rPr lang="pl-PL" sz="2000" dirty="0" smtClean="0"/>
              <a:t>- Spróbujmy oszczędzać energię elektryczną w domu i w pracy.</a:t>
            </a:r>
          </a:p>
          <a:p>
            <a:pPr>
              <a:buNone/>
            </a:pPr>
            <a:r>
              <a:rPr lang="pl-PL" sz="2000" dirty="0" smtClean="0"/>
              <a:t>- Oszczędzajmy papier</a:t>
            </a:r>
          </a:p>
          <a:p>
            <a:pPr>
              <a:buNone/>
            </a:pPr>
            <a:r>
              <a:rPr lang="pl-PL" sz="2000" dirty="0" smtClean="0"/>
              <a:t>-</a:t>
            </a:r>
            <a:r>
              <a:rPr lang="pl-PL" sz="2000" b="1" dirty="0" smtClean="0"/>
              <a:t> </a:t>
            </a:r>
            <a:r>
              <a:rPr lang="pl-PL" sz="2000" dirty="0" smtClean="0"/>
              <a:t>Ograniczaj powstawanie odpadów i odpowiednio postępuj z odpadami</a:t>
            </a:r>
          </a:p>
          <a:p>
            <a:pPr>
              <a:buNone/>
            </a:pPr>
            <a:r>
              <a:rPr lang="pl-PL" sz="2000" dirty="0" smtClean="0"/>
              <a:t>- Wybierajmy transporty przyjazne środowisku</a:t>
            </a:r>
          </a:p>
          <a:p>
            <a:pPr>
              <a:buNone/>
            </a:pPr>
            <a:r>
              <a:rPr lang="pl-PL" sz="2000" dirty="0" smtClean="0"/>
              <a:t>- Róbmy świadome zakupy</a:t>
            </a:r>
          </a:p>
          <a:p>
            <a:pPr>
              <a:buNone/>
            </a:pPr>
            <a:r>
              <a:rPr lang="pl-PL" sz="2000" dirty="0" smtClean="0"/>
              <a:t>-</a:t>
            </a:r>
            <a:r>
              <a:rPr lang="pl-PL" sz="2000" b="1" dirty="0" smtClean="0"/>
              <a:t> </a:t>
            </a:r>
            <a:r>
              <a:rPr lang="pl-PL" sz="2000" dirty="0" smtClean="0"/>
              <a:t>Chroń lasy, sadź drzewa</a:t>
            </a:r>
          </a:p>
          <a:p>
            <a:pPr algn="r">
              <a:buNone/>
            </a:pPr>
            <a:endParaRPr lang="pl-PL" sz="2400" dirty="0" smtClean="0"/>
          </a:p>
          <a:p>
            <a:pPr algn="r">
              <a:buNone/>
            </a:pPr>
            <a:endParaRPr lang="pl-PL" sz="2400" dirty="0" smtClean="0"/>
          </a:p>
          <a:p>
            <a:pPr algn="r">
              <a:buNone/>
            </a:pPr>
            <a:endParaRPr lang="pl-PL" sz="2400" dirty="0" smtClean="0"/>
          </a:p>
          <a:p>
            <a:pPr algn="r">
              <a:buNone/>
            </a:pPr>
            <a:endParaRPr lang="pl-PL" sz="2400" dirty="0" smtClean="0"/>
          </a:p>
          <a:p>
            <a:pPr algn="r">
              <a:buNone/>
            </a:pPr>
            <a:r>
              <a:rPr lang="pl-PL" sz="2400" dirty="0" smtClean="0"/>
              <a:t> </a:t>
            </a:r>
            <a:endParaRPr lang="pl-PL" sz="1500" dirty="0" smtClean="0"/>
          </a:p>
        </p:txBody>
      </p:sp>
      <p:sp>
        <p:nvSpPr>
          <p:cNvPr id="20482" name="AutoShape 2" descr="Wycinka drzew – zmiany od 17 czerwca 2017 r. – Gmina i Miasto Stawiszy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4" name="AutoShape 4" descr="Wycinka drzew – zmiany od 17 czerwca 2017 r. – Gmina i Miasto Stawiszy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Co możemy jako młodzież?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Szukanie rzeczy w których jest mniej plastiku, albo są wyprodukowane z odzyskanych materiałów.</a:t>
            </a:r>
          </a:p>
          <a:p>
            <a:pPr>
              <a:buFontTx/>
              <a:buChar char="-"/>
            </a:pPr>
            <a:r>
              <a:rPr lang="pl-PL" dirty="0" smtClean="0"/>
              <a:t>Oszczędzanie energii elektrycznej (gaszenie światła wyłączanie ładowarek itp.)</a:t>
            </a:r>
          </a:p>
          <a:p>
            <a:pPr>
              <a:buFontTx/>
              <a:buChar char="-"/>
            </a:pPr>
            <a:r>
              <a:rPr lang="pl-PL" dirty="0" smtClean="0"/>
              <a:t>Nie odpalajmy tak wielu petard w Nowy Rok i inne święta</a:t>
            </a:r>
          </a:p>
          <a:p>
            <a:pPr>
              <a:buFontTx/>
              <a:buChar char="-"/>
            </a:pPr>
            <a:r>
              <a:rPr lang="pl-PL" dirty="0" smtClean="0"/>
              <a:t>Zakręcajmy wodę </a:t>
            </a:r>
            <a:endParaRPr lang="pl-PL" dirty="0"/>
          </a:p>
        </p:txBody>
      </p:sp>
      <p:pic>
        <p:nvPicPr>
          <p:cNvPr id="30722" name="Picture 2" descr="Kreskówki Wody Uśmiechnięta Kropla Ilustracja Wektor - Ilustracja złożonej  z aquaculture, kresk: 1164233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2895">
            <a:off x="6000760" y="4572008"/>
            <a:ext cx="2695578" cy="240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wiat ochrony klima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785842"/>
            <a:ext cx="8572528" cy="830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Organizacje wspierające walkę z ociepleniem klimatu:</a:t>
            </a:r>
            <a:endParaRPr lang="pl-PL" dirty="0"/>
          </a:p>
        </p:txBody>
      </p:sp>
      <p:sp>
        <p:nvSpPr>
          <p:cNvPr id="22530" name="AutoShape 2" descr="Greenpeace Pol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2" name="AutoShape 4" descr="Greenpeace Pol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34" name="Picture 6" descr="Greenpeace Polska über alles, czyli dlaczego pseudoekolodzy terroryzowali  Polskę, a o Niemczech milczą - NCZAS.C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1500174"/>
            <a:ext cx="3321831" cy="2214554"/>
          </a:xfrm>
          <a:prstGeom prst="rect">
            <a:avLst/>
          </a:prstGeom>
          <a:noFill/>
        </p:spPr>
      </p:pic>
      <p:sp>
        <p:nvSpPr>
          <p:cNvPr id="22536" name="AutoShape 8" descr="Expert reviewers sought for IPCC Special Report on Global Warming of 1.5°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8" name="AutoShape 10" descr="Expert reviewers sought for IPCC Special Report on Global Warming of 1.5°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0" name="AutoShape 12" descr="Summary for Policymakers of IPCC Special Report on Global Warming of 1.5°C  Approved by Governments - Cop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42" name="Picture 14" descr="Headline Statements — Global Warming of 1.5 º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6372" y="1571612"/>
            <a:ext cx="4404940" cy="1214446"/>
          </a:xfrm>
          <a:prstGeom prst="rect">
            <a:avLst/>
          </a:prstGeom>
          <a:noFill/>
        </p:spPr>
      </p:pic>
      <p:sp>
        <p:nvSpPr>
          <p:cNvPr id="22544" name="AutoShape 16" descr="World Wide Fund for Natur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6" name="AutoShape 18" descr="WWF accused of funding guards who torture and kill in poaching war - BBC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48" name="AutoShape 20" descr="Ryś nie odstraszył, umowa tak | Sieradz Nasze Mia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50" name="AutoShape 22" descr="World Wildlife Fund logo and symbol, meaning, history,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52" name="AutoShape 24" descr="Grey London proponuje WWF zmianę logo: znikający niedźwiedź polarny zamiast  pan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54" name="AutoShape 26" descr="World Wildlife Fund logo and symbol, meaning, history,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56" name="Picture 28" descr="wwf-logo algae world news | ALGAE WORLD NEW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285992"/>
            <a:ext cx="3556006" cy="2286004"/>
          </a:xfrm>
          <a:prstGeom prst="rect">
            <a:avLst/>
          </a:prstGeom>
          <a:noFill/>
        </p:spPr>
      </p:pic>
      <p:pic>
        <p:nvPicPr>
          <p:cNvPr id="22558" name="Picture 30" descr="Klimada 2.0 (@Klimada20) | Twitte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143116"/>
            <a:ext cx="3357586" cy="3357586"/>
          </a:xfrm>
          <a:prstGeom prst="rect">
            <a:avLst/>
          </a:prstGeom>
          <a:noFill/>
        </p:spPr>
      </p:pic>
      <p:sp>
        <p:nvSpPr>
          <p:cNvPr id="22560" name="AutoShape 32" descr="Ulica Ekologiczna - Twój Portal Ekologicz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62" name="AutoShape 34" descr="Ulica Ekologiczna - Twój Portal Ekologicz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64" name="AutoShape 36" descr="Studenckie menu – tanio nie wyklucza, że zdrowo | Ulica, Studenckie ży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66" name="AutoShape 38" descr="Ulica Ekologiczna - Twój Portal Ekologicz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68" name="Picture 40" descr="Biuro Promocji i Wystaw ASTR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00570"/>
            <a:ext cx="5143536" cy="1537034"/>
          </a:xfrm>
          <a:prstGeom prst="rect">
            <a:avLst/>
          </a:prstGeom>
          <a:noFill/>
        </p:spPr>
      </p:pic>
      <p:sp>
        <p:nvSpPr>
          <p:cNvPr id="22570" name="AutoShape 42" descr="Global Footprint Network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72" name="AutoShape 44" descr="global footprint network earth overshoot day 2016 | The Natural Step Germ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74" name="AutoShape 46" descr="Home - Global Footprint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76" name="Picture 48" descr="August 13th is Earth Overshoot Day this year — Medwe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786322"/>
            <a:ext cx="3352071" cy="1452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ingapur - Indonezja z wypoczynkiem na Bali&quot; - wypoczynek + zwiedzanie  (oferta nr FTR 95749/37 (17/09/2020)) - Fostertravel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92" y="0"/>
            <a:ext cx="1207008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Niektóre państwa inwestują mocno w przyrodę.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Ten tytuł jest troszkę dziwny natomiast Singapur jest państwem, który przoduje w rankingach jeśli chodzi o inwestycje. Jest on uważany jako światowy model państwa biofilnego. Oznacza to, że ich rząd inwestuje bardzo dużo pieniędzy na nowe parki, nasadzanie drzew czy tereny zielone.</a:t>
            </a:r>
            <a:endParaRPr lang="pl-PL" b="1" dirty="0">
              <a:ln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554" name="AutoShape 2" descr="Singapur: ciekawe miejsca w Mieście Lwa - Podroze.se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Przypomnijmy skład powietrza:</a:t>
            </a:r>
            <a:endParaRPr lang="pl-PL" dirty="0"/>
          </a:p>
        </p:txBody>
      </p:sp>
      <p:pic>
        <p:nvPicPr>
          <p:cNvPr id="29698" name="Picture 2" descr="Z czego składa się powietrze? - kz1.pl - pytania i odpowiedz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714488"/>
            <a:ext cx="7167569" cy="4924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cieplenie klimatu sprzyja pożarom lasów | Nauka w Pols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0"/>
            <a:ext cx="12246424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Spis treści: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>
                <a:solidFill>
                  <a:schemeClr val="bg1"/>
                </a:solidFill>
                <a:hlinkClick r:id="" action="ppaction://hlinkshowjump?jump=nextslide"/>
              </a:rPr>
              <a:t>Czym jest klimat.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rId3" action="ppaction://hlinksldjump"/>
              </a:rPr>
              <a:t>Co to jest globalne ocieplenie.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rId4" action="ppaction://hlinksldjump"/>
              </a:rPr>
              <a:t>Skutki globalnego ocieplenia.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rId5" action="ppaction://hlinksldjump"/>
              </a:rPr>
              <a:t>Główne czynniki wpływające na zmianę klimatu.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rId6" action="ppaction://hlinksldjump"/>
              </a:rPr>
              <a:t>Skutki globalnego ocieplenia.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rId7" action="ppaction://hlinksldjump"/>
              </a:rPr>
              <a:t>Co robimy, żeby zapobiec?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rId8" action="ppaction://hlinksldjump"/>
              </a:rPr>
              <a:t>Co może zrobić młodzież, żeby zapobiec?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rId9" action="ppaction://hlinksldjump"/>
              </a:rPr>
              <a:t>Organizacje wspierające walkę z ociepleniem klimatu.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rId10" action="ppaction://hlinksldjump"/>
              </a:rPr>
              <a:t>Czym są emisje.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rId11" action="ppaction://hlinksldjump"/>
              </a:rPr>
              <a:t>Główne zagrożenia dla naszego zdrowia.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rId12" action="ppaction://hlinksldjump"/>
              </a:rPr>
              <a:t>Co to jest PM10 i PM2.5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  <a:hlinkClick r:id="" action="ppaction://hlinkshowjump?jump=lastslide"/>
              </a:rPr>
              <a:t>Zakończenie</a:t>
            </a:r>
            <a:endParaRPr lang="pl-PL" sz="2000" dirty="0" smtClean="0">
              <a:solidFill>
                <a:schemeClr val="bg1"/>
              </a:solidFill>
            </a:endParaRPr>
          </a:p>
          <a:p>
            <a:endParaRPr lang="pl-PL" sz="2000" dirty="0" smtClean="0"/>
          </a:p>
          <a:p>
            <a:pPr>
              <a:buNone/>
            </a:pPr>
            <a:endParaRPr lang="pl-PL" sz="24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Jeśli jesteśmy już przy powietrzu czas powiedzieć- co to są emisje?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Emisja zanieczyszczeń</a:t>
            </a:r>
            <a:r>
              <a:rPr lang="pl-PL" dirty="0" smtClean="0"/>
              <a:t> – wprowadzanie do środowiska zanieczyszczeń, a w szczególności:</a:t>
            </a:r>
          </a:p>
          <a:p>
            <a:r>
              <a:rPr lang="pl-PL" dirty="0" smtClean="0"/>
              <a:t>substancji (np. zanieczyszczeń stałych, ciekłych lub gazowych)</a:t>
            </a:r>
          </a:p>
          <a:p>
            <a:r>
              <a:rPr lang="pl-PL" dirty="0" smtClean="0"/>
              <a:t>energii (np. hałasu, wibracji, pól elektromagnetycznych)</a:t>
            </a:r>
          </a:p>
          <a:p>
            <a:pPr>
              <a:buNone/>
            </a:pPr>
            <a:r>
              <a:rPr lang="pl-PL" dirty="0" smtClean="0"/>
              <a:t>do powietrza, wody, gleby lub ziemi.</a:t>
            </a:r>
          </a:p>
          <a:p>
            <a:pPr>
              <a:buNone/>
            </a:pPr>
            <a:endParaRPr lang="pl-PL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pl-PL" sz="2400" u="sng" dirty="0" err="1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pl.wikipedia.org</a:t>
            </a:r>
            <a:endParaRPr lang="pl-PL" sz="24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582" name="Picture 6" descr="Emisje albo śmierć - Polityk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64" y="4674062"/>
            <a:ext cx="3397236" cy="2183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Główne zagrożenia dla naszego zdrowia: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Spaliny</a:t>
            </a:r>
            <a:r>
              <a:rPr lang="pl-PL" sz="2000" dirty="0" smtClean="0"/>
              <a:t>, gazy spalinowe – mieszanina gazów powstających w procesie spalania paliwa (stałego, ciekłego lub gazowego), np. węgla kamiennego, węgla brunatnego, ropy naftowej, benzyny, gazu ziemnego, </a:t>
            </a:r>
            <a:r>
              <a:rPr lang="pl-PL" sz="2000" dirty="0" err="1" smtClean="0"/>
              <a:t>biopaliw</a:t>
            </a:r>
            <a:r>
              <a:rPr lang="pl-PL" sz="2000" dirty="0" smtClean="0"/>
              <a:t>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Smog</a:t>
            </a:r>
            <a:r>
              <a:rPr lang="pl-PL" sz="2000" dirty="0" smtClean="0"/>
              <a:t> – zjawisko atmosferyczne powstałe w wyniku wymieszania się mgły z dymem i spalinami. Zanieczyszczenie powietrza, jakim jest smog, powstaje wskutek przedostawania się do atmosfery szkodliwych związków chemicznych, takich jak tlenki siarki i tlenek azotu oraz substancje stałe, czyli pyły zawieszone, a także kancerogenne wielopierścieniowe węglowodory aromatyczne (WWA).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u="sng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https://pl.wikipedia.org/</a:t>
            </a:r>
            <a:endParaRPr lang="pl-PL" sz="20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602" name="AutoShape 2" descr="Raport NIK: przez spaliny krócej żyjemy i częściej choruj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4" name="AutoShape 4" descr="Smog Grafika - mapa smogu, smog mapa stockowe wektory i ilustracje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6" name="AutoShape 6" descr="Smog Grafika - mapa smogu, smog mapa stockowe wektory i ilustracje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8" name="Picture 8" descr="Spaliny samochodowe grafika wektorowa |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714875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A co to jest PM10 i PM2.5?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6626" name="Picture 2" descr="Ciepło Systemowe - Skąd bierze się smo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42573" cy="497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7650" name="Picture 2" descr="Pyłomierz w Dąbrowie Tarnowskiej - monitorowanie stanu zanieczyszczenia  powietrza - Dąbrowa Tarnowska - Miasto i Powiat - informatordabrowski.p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5464967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54292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remium Vector | Air pollution pm2.5 concep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455814"/>
            <a:ext cx="10358478" cy="7313814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592935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rgbClr val="7030A0"/>
                </a:solidFill>
              </a:rPr>
              <a:t>PM10 – mieszanina zawieszonych w powietrzu cząsteczek o średnicy nie większej niż 10 </a:t>
            </a:r>
            <a:r>
              <a:rPr lang="pl-PL" sz="4000" dirty="0" err="1" smtClean="0">
                <a:solidFill>
                  <a:srgbClr val="7030A0"/>
                </a:solidFill>
              </a:rPr>
              <a:t>μm</a:t>
            </a:r>
            <a:r>
              <a:rPr lang="pl-PL" sz="4000" dirty="0" smtClean="0">
                <a:solidFill>
                  <a:srgbClr val="7030A0"/>
                </a:solidFill>
              </a:rPr>
              <a:t>. W skład mogą wchodzić takie substancje toksyczne jak np. benzopireny, </a:t>
            </a:r>
            <a:r>
              <a:rPr lang="pl-PL" sz="4000" dirty="0" err="1" smtClean="0">
                <a:solidFill>
                  <a:srgbClr val="7030A0"/>
                </a:solidFill>
              </a:rPr>
              <a:t>dioksyny</a:t>
            </a:r>
            <a:r>
              <a:rPr lang="pl-PL" sz="4000" dirty="0" smtClean="0">
                <a:solidFill>
                  <a:srgbClr val="7030A0"/>
                </a:solidFill>
              </a:rPr>
              <a:t> i </a:t>
            </a:r>
            <a:r>
              <a:rPr lang="pl-PL" sz="4000" dirty="0" err="1" smtClean="0">
                <a:solidFill>
                  <a:srgbClr val="7030A0"/>
                </a:solidFill>
              </a:rPr>
              <a:t>furany</a:t>
            </a:r>
            <a:r>
              <a:rPr lang="pl-PL" sz="4000" dirty="0" smtClean="0">
                <a:solidFill>
                  <a:srgbClr val="7030A0"/>
                </a:solidFill>
              </a:rPr>
              <a:t>. Występowanie pyłów PM10 związane jest m.in. z procesami spalania paliw stałych i ciekłych.</a:t>
            </a:r>
          </a:p>
          <a:p>
            <a:pPr algn="ctr">
              <a:buNone/>
            </a:pPr>
            <a:endParaRPr lang="pl-PL" sz="40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pl-PL" sz="4000" dirty="0" smtClean="0">
                <a:solidFill>
                  <a:srgbClr val="7030A0"/>
                </a:solidFill>
              </a:rPr>
              <a:t>PM2,5 – aerozole atmosferyczne o średnicy nie większej niż 2,5 </a:t>
            </a:r>
            <a:r>
              <a:rPr lang="pl-PL" sz="4000" dirty="0" err="1" smtClean="0">
                <a:solidFill>
                  <a:srgbClr val="7030A0"/>
                </a:solidFill>
              </a:rPr>
              <a:t>μm</a:t>
            </a:r>
            <a:r>
              <a:rPr lang="pl-PL" sz="4000" dirty="0" smtClean="0">
                <a:solidFill>
                  <a:srgbClr val="7030A0"/>
                </a:solidFill>
              </a:rPr>
              <a:t>, który zdaniem Światowej Organizacji Zdrowia jest najbardziej szkodliwy dla zdrowia człowieka spośród innych zanieczyszczeń atmosferycznych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u="sng" dirty="0" smtClean="0">
                <a:solidFill>
                  <a:schemeClr val="accent3">
                    <a:lumMod val="75000"/>
                  </a:schemeClr>
                </a:solidFill>
              </a:rPr>
              <a:t>https://pl.wikipedia.org/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28674" name="AutoShape 2" descr="Chemical nature of PM2.5 and PM10 in Xi'an, China: Insights into primary  emissions and secondary particle formation - ScienceDir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6727" y="1714488"/>
            <a:ext cx="780880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J"/>
            </a:pPr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Dziękujemy za uwagę </a:t>
            </a:r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 </a:t>
            </a:r>
          </a:p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Ekobohaterowie</a:t>
            </a:r>
            <a:endParaRPr lang="pl-PL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sym typeface="Wingdings" pitchFamily="2" charset="2"/>
            </a:endParaRPr>
          </a:p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ZSiPO</a:t>
            </a: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 w Barlinku</a:t>
            </a:r>
            <a:endParaRPr lang="pl-PL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sym typeface="Wingdings" pitchFamily="2" charset="2"/>
            </a:endParaRPr>
          </a:p>
          <a:p>
            <a:pPr algn="ctr"/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866" name="AutoShape 2" descr="Zespół Szkół i Placówek Oświatowych w Barlinku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68" name="AutoShape 4" descr="Zespół Szkół i Placówek Oświatowych w Barlinku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70" name="AutoShape 6" descr="Zespół Szkół i Placówek Oświatowych w Barlinku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6872" name="Picture 8" descr="22.11.2019 r. odbyła się wycieczka do... - Zespół Szkół i Placówek  Oświatowych w Barlink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14818"/>
            <a:ext cx="2428877" cy="2428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naklejka SŁOŃCE słoneczko 70cm OKNO ŚCIANA szyba 7411923844 - Allegro.p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632907">
            <a:off x="-383648" y="3462676"/>
            <a:ext cx="5357850" cy="33277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Czym jest klimat?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b="1" i="1" dirty="0" smtClean="0">
                <a:solidFill>
                  <a:srgbClr val="FFC000"/>
                </a:solidFill>
              </a:rPr>
              <a:t>Klimat  </a:t>
            </a:r>
            <a:r>
              <a:rPr lang="pl-PL" b="1" dirty="0" smtClean="0"/>
              <a:t>- </a:t>
            </a:r>
            <a:r>
              <a:rPr lang="pl-PL" dirty="0" smtClean="0"/>
              <a:t>Zespół zjawisk i procesów atmosferycznych (warunków pogodowych) charakterystyczny dla danego obszaru. Ustalany </a:t>
            </a:r>
            <a:r>
              <a:rPr lang="pl-PL" dirty="0"/>
              <a:t>jest na podstawie wieloletnich </a:t>
            </a:r>
            <a:r>
              <a:rPr lang="pl-PL" dirty="0" smtClean="0"/>
              <a:t>badań i obserwacji różnorodnych składników pogody, </a:t>
            </a:r>
            <a:r>
              <a:rPr lang="pl-PL" dirty="0"/>
              <a:t>najczęściej pomiarów temperatury, opadów atmosferycznych i </a:t>
            </a:r>
            <a:r>
              <a:rPr lang="pl-PL" dirty="0" smtClean="0"/>
              <a:t>wiatru.</a:t>
            </a:r>
            <a:endParaRPr lang="pl-PL" dirty="0"/>
          </a:p>
        </p:txBody>
      </p:sp>
      <p:pic>
        <p:nvPicPr>
          <p:cNvPr id="6148" name="Picture 4" descr="Deszczowa: zdjęcia, obrazy, grafiki, wektory i filmy bez tantiem | Adobe  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29322" y="3714752"/>
            <a:ext cx="3862406" cy="3476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Ryś nie odstraszył, umowa tak | Sieradz Nasze Mia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4" name="AutoShape 4" descr="Ryś nie odstraszył, umowa tak | Sieradz Nasze Mia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6" name="AutoShape 6" descr="Ryś nie odstraszył, umowa tak | Sieradz Nasze Mia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Picture 6" descr="Wzrost efektu cieplarnianego na Ziemi w ostatnich dekad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68" y="0"/>
            <a:ext cx="12393973" cy="685800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428728" y="1285860"/>
            <a:ext cx="6643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Narzuca się więc pytanie dlaczego klimat i dbanie o niego jest takie ważne? Dla nas młodych, którzy żyjemy chwilą nie jest to jakiś priorytet (nas to już nie dotknie).  Natomiast jeśli spojrzymy na klimat Polski teraz, a w 1970r. zaobserwujemy niewielki wzrost temperatury. Szacuje się, że jeśli nie zaczniemy dbać o środowisko to do roku 2100 temperatura będzie przyczyną większej ilości zgonów niż choroby zakaźne</a:t>
            </a:r>
            <a:r>
              <a:rPr lang="pl-PL" sz="2800" b="1" dirty="0" smtClean="0">
                <a:solidFill>
                  <a:schemeClr val="bg1"/>
                </a:solidFill>
              </a:rPr>
              <a:t>.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lobalne Ocieplenie - Darmowy obraz na Pixaba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8F35"/>
              </a:clrFrom>
              <a:clrTo>
                <a:srgbClr val="ED8F3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774896"/>
            <a:ext cx="6643734" cy="460217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/>
                </a:solidFill>
              </a:rPr>
              <a:t>Co to jest globalne ocieplenie?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>
                <a:solidFill>
                  <a:schemeClr val="accent2"/>
                </a:solidFill>
              </a:rPr>
              <a:t>Globalne ocieplenie</a:t>
            </a:r>
            <a:r>
              <a:rPr lang="pl-PL" dirty="0"/>
              <a:t> – obserwowane od połowy XX wieku podwyższenie średniej temperatury atmosfery przy powierzchni ziemi i oceanów, jednoczesne ochłodzenie stratosfery oraz przewidywane ocieplenie w przyszłości, wynikające z zaburzenia równowagi radiacyjnej Ziemi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       </a:t>
            </a:r>
          </a:p>
          <a:p>
            <a:pPr>
              <a:buNone/>
            </a:pPr>
            <a:r>
              <a:rPr lang="pl-PL" sz="2700" dirty="0" smtClean="0">
                <a:hlinkClick r:id="rId3"/>
              </a:rPr>
              <a:t>https://pl.wikipedia.org/wiki/Globalne_ocieplenie</a:t>
            </a:r>
            <a:r>
              <a:rPr lang="pl-PL" sz="2700" dirty="0" smtClean="0"/>
              <a:t>                                                                                                            </a:t>
            </a:r>
            <a:endParaRPr lang="pl-PL" sz="27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Animacja pokazuje zmianę temperatur</a:t>
            </a:r>
            <a:endParaRPr lang="pl-PL" dirty="0"/>
          </a:p>
        </p:txBody>
      </p:sp>
      <p:pic>
        <p:nvPicPr>
          <p:cNvPr id="4" name="gistemp2017_celsius_4k_2160p3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357298"/>
            <a:ext cx="6500858" cy="487564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5720" y="628652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/>
              </a:rPr>
              <a:t>https://pl.wikipedia.org/wiki/Globalne_ocieplenie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Więc czy skutki globalnego ocieplenia już nas dotkną?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Niestety skutki globalnego ocieplenia już możemy zauważyć np. topienie się lodowców i lądolodów, lub zmiana klimatu. Jeżeli nie zaczniemy w końcu wdrażać prostych aczkolwiek skutecznych środków w naszych domach to już niedługo sami będziemy widzieć np. wymieranie gatunków, podnoszenie się poziomu mórz.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łoną lasy Amazonii. Największe płuca świata od 3 tygodni w ogniu ::  Magazyn :: RMF F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69" y="-142900"/>
            <a:ext cx="12720399" cy="7143776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Generalnie walczyć powinniśmy już teraz, ponieważ jeżeli nie zmienimy postępowania to już nie długo zmiany i skutki będą nie odwracalne.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joemonster.org/images/vad/img_47178/90c54c9ffccde5fe09702d3d5c37c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199" y="0"/>
            <a:ext cx="3723801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14348" y="1571612"/>
            <a:ext cx="3929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Na przestrzeni najbliższych lat, możemy czytać takie informacje jak -------</a:t>
            </a:r>
            <a:r>
              <a:rPr lang="pl-PL" sz="4000" dirty="0" smtClean="0">
                <a:sym typeface="Wingdings" pitchFamily="2" charset="2"/>
              </a:rPr>
              <a:t></a:t>
            </a:r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0034" y="63579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>
                <a:solidFill>
                  <a:schemeClr val="accent3">
                    <a:lumMod val="75000"/>
                  </a:schemeClr>
                </a:solidFill>
              </a:rPr>
              <a:t>https://joemonster.org</a:t>
            </a:r>
            <a:endParaRPr lang="pl-PL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722</Words>
  <Application>Microsoft Office PowerPoint</Application>
  <PresentationFormat>Pokaz na ekranie (4:3)</PresentationFormat>
  <Paragraphs>103</Paragraphs>
  <Slides>25</Slides>
  <Notes>0</Notes>
  <HiddenSlides>1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Prezentacja programu PowerPoint</vt:lpstr>
      <vt:lpstr>Spis treści:</vt:lpstr>
      <vt:lpstr>Czym jest klimat?</vt:lpstr>
      <vt:lpstr>Prezentacja programu PowerPoint</vt:lpstr>
      <vt:lpstr>Co to jest globalne ocieplenie?</vt:lpstr>
      <vt:lpstr>Animacja pokazuje zmianę temperatur</vt:lpstr>
      <vt:lpstr>Więc czy skutki globalnego ocieplenia już nas dotkną?</vt:lpstr>
      <vt:lpstr>Prezentacja programu PowerPoint</vt:lpstr>
      <vt:lpstr>Prezentacja programu PowerPoint</vt:lpstr>
      <vt:lpstr>Prezentacja programu PowerPoint</vt:lpstr>
      <vt:lpstr>Główne czynniki wpływające na zmianę klimatu:</vt:lpstr>
      <vt:lpstr>Główne skutki globalnego ocieplenia:</vt:lpstr>
      <vt:lpstr>Wpływ wzrostu temperatur na zmiany klimatu</vt:lpstr>
      <vt:lpstr>Co możemy zrobić, aby zapobiec zmianom klimatu?</vt:lpstr>
      <vt:lpstr>Co możemy jako młodzież?</vt:lpstr>
      <vt:lpstr>Prezentacja programu PowerPoint</vt:lpstr>
      <vt:lpstr>Organizacje wspierające walkę z ociepleniem klimatu:</vt:lpstr>
      <vt:lpstr>Niektóre państwa inwestują mocno w przyrodę.</vt:lpstr>
      <vt:lpstr>Przypomnijmy skład powietrza:</vt:lpstr>
      <vt:lpstr>Jeśli jesteśmy już przy powietrzu czas powiedzieć- co to są emisje?</vt:lpstr>
      <vt:lpstr>Główne zagrożenia dla naszego zdrowia:</vt:lpstr>
      <vt:lpstr>A co to jest PM10 i PM2.5?</vt:lpstr>
      <vt:lpstr>Prezentacja programu PowerPoint</vt:lpstr>
      <vt:lpstr>Prezentacja programu PowerPoint</vt:lpstr>
      <vt:lpstr>Prezentacja programu PowerPoint</vt:lpstr>
    </vt:vector>
  </TitlesOfParts>
  <Company>trans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Rysiek jach</dc:creator>
  <cp:lastModifiedBy>Admin</cp:lastModifiedBy>
  <cp:revision>66</cp:revision>
  <dcterms:created xsi:type="dcterms:W3CDTF">2020-11-25T17:24:05Z</dcterms:created>
  <dcterms:modified xsi:type="dcterms:W3CDTF">2020-11-29T16:38:51Z</dcterms:modified>
</cp:coreProperties>
</file>