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7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19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64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16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086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1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0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472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186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414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98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49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stretch>
            <a:fillRect r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E079-EE2F-489F-9938-4903BAE76DE9}" type="datetimeFigureOut">
              <a:rPr lang="sk-SK" smtClean="0"/>
              <a:t>9. 5. 2021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53A1A-9505-4DE4-A95B-8AD24554D0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087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4713" y="1533614"/>
            <a:ext cx="9144000" cy="2387600"/>
          </a:xfrm>
        </p:spPr>
        <p:txBody>
          <a:bodyPr>
            <a:noAutofit/>
          </a:bodyPr>
          <a:lstStyle/>
          <a:p>
            <a:r>
              <a:rPr lang="sk-SK" sz="11500" b="1" dirty="0" smtClean="0">
                <a:latin typeface="Comic Sans MS" panose="030F0702030302020204" pitchFamily="66" charset="0"/>
              </a:rPr>
              <a:t>Citoslovcia</a:t>
            </a:r>
            <a:endParaRPr lang="sk-SK" sz="11500" b="1" dirty="0"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88271" y="6466668"/>
            <a:ext cx="4003729" cy="391332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latin typeface="Comic Sans MS" panose="030F0702030302020204" pitchFamily="66" charset="0"/>
              </a:rPr>
              <a:t>Mgr. Simona Gondeková</a:t>
            </a:r>
            <a:endParaRPr lang="sk-SK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7137" y="850006"/>
            <a:ext cx="9401577" cy="519018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Zmeň </a:t>
            </a:r>
            <a:r>
              <a:rPr lang="sk-SK" b="1" dirty="0">
                <a:latin typeface="Comic Sans MS" panose="030F0702030302020204" pitchFamily="66" charset="0"/>
              </a:rPr>
              <a:t>vetu tak, aby si podčiarknuté slovné spojenia zmenil na citoslovcia. </a:t>
            </a:r>
            <a:endParaRPr lang="sk-SK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Od potôčika sa ozývalo </a:t>
            </a:r>
            <a:r>
              <a:rPr lang="sk-SK" u="sng" dirty="0" smtClean="0">
                <a:latin typeface="Comic Sans MS" panose="030F0702030302020204" pitchFamily="66" charset="0"/>
              </a:rPr>
              <a:t>kvákanie žabiek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V </a:t>
            </a:r>
            <a:r>
              <a:rPr lang="sk-SK" dirty="0">
                <a:latin typeface="Comic Sans MS" panose="030F0702030302020204" pitchFamily="66" charset="0"/>
              </a:rPr>
              <a:t>izbe sa ozýva </a:t>
            </a:r>
            <a:r>
              <a:rPr lang="sk-SK" u="sng" dirty="0">
                <a:latin typeface="Comic Sans MS" panose="030F0702030302020204" pitchFamily="66" charset="0"/>
              </a:rPr>
              <a:t>tikot hodín</a:t>
            </a:r>
            <a:r>
              <a:rPr lang="sk-SK" dirty="0">
                <a:latin typeface="Comic Sans MS" panose="030F0702030302020204" pitchFamily="66" charset="0"/>
              </a:rPr>
              <a:t>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Bolo počuť </a:t>
            </a:r>
            <a:r>
              <a:rPr lang="sk-SK" u="sng" dirty="0">
                <a:latin typeface="Comic Sans MS" panose="030F0702030302020204" pitchFamily="66" charset="0"/>
              </a:rPr>
              <a:t>zvonenie telefónu</a:t>
            </a:r>
            <a:r>
              <a:rPr lang="sk-SK" dirty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Za </a:t>
            </a:r>
            <a:r>
              <a:rPr lang="sk-SK" dirty="0">
                <a:latin typeface="Comic Sans MS" panose="030F0702030302020204" pitchFamily="66" charset="0"/>
              </a:rPr>
              <a:t>bránou bol počuť </a:t>
            </a:r>
            <a:r>
              <a:rPr lang="sk-SK" u="sng" dirty="0">
                <a:latin typeface="Comic Sans MS" panose="030F0702030302020204" pitchFamily="66" charset="0"/>
              </a:rPr>
              <a:t>psí štekot</a:t>
            </a:r>
            <a:r>
              <a:rPr lang="sk-SK" dirty="0">
                <a:latin typeface="Comic Sans MS" panose="030F0702030302020204" pitchFamily="66" charset="0"/>
              </a:rPr>
              <a:t>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Jurko </a:t>
            </a:r>
            <a:r>
              <a:rPr lang="sk-SK" u="sng" dirty="0">
                <a:latin typeface="Comic Sans MS" panose="030F0702030302020204" pitchFamily="66" charset="0"/>
              </a:rPr>
              <a:t>skočil</a:t>
            </a:r>
            <a:r>
              <a:rPr lang="sk-SK" dirty="0">
                <a:latin typeface="Comic Sans MS" panose="030F0702030302020204" pitchFamily="66" charset="0"/>
              </a:rPr>
              <a:t> do vody. </a:t>
            </a:r>
          </a:p>
        </p:txBody>
      </p:sp>
    </p:spTree>
    <p:extLst>
      <p:ext uri="{BB962C8B-B14F-4D97-AF65-F5344CB8AC3E}">
        <p14:creationId xmlns:p14="http://schemas.microsoft.com/office/powerpoint/2010/main" val="1177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40924" y="97072"/>
            <a:ext cx="9951076" cy="926318"/>
          </a:xfrm>
        </p:spPr>
        <p:txBody>
          <a:bodyPr>
            <a:normAutofit/>
          </a:bodyPr>
          <a:lstStyle/>
          <a:p>
            <a:pPr algn="just"/>
            <a:r>
              <a:rPr lang="sk-SK" sz="3000" b="1" dirty="0" smtClean="0">
                <a:latin typeface="Comic Sans MS" panose="030F0702030302020204" pitchFamily="66" charset="0"/>
              </a:rPr>
              <a:t>K obrázkom povedz zvuky, ktoré zvieratá vydávajú. </a:t>
            </a:r>
            <a:endParaRPr lang="sk-SK" sz="3000" b="1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Zvieratká.Pravda.sk - články, rady a profily zvieratiek - psy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r="14013"/>
          <a:stretch/>
        </p:blipFill>
        <p:spPr bwMode="auto">
          <a:xfrm>
            <a:off x="9987079" y="1744606"/>
            <a:ext cx="2137893" cy="256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Zvieratká.Pravda.sk - články, rady a profily zvieratiek - psy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31" y="4747284"/>
            <a:ext cx="22860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láčik 9"/>
          <p:cNvSpPr/>
          <p:nvPr/>
        </p:nvSpPr>
        <p:spPr>
          <a:xfrm>
            <a:off x="4259641" y="3927575"/>
            <a:ext cx="1574489" cy="1111205"/>
          </a:xfrm>
          <a:prstGeom prst="cloudCallout">
            <a:avLst>
              <a:gd name="adj1" fmla="val -28368"/>
              <a:gd name="adj2" fmla="val 769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kroch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3080" name="Picture 8" descr="Zvieratká.Pravda.sk - články, rady a profily zvieratiek - psy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13025" y="4910473"/>
            <a:ext cx="22860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Zvieratká.Pravda.sk - články, rady a profily zvieratiek - psy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71" y="4747283"/>
            <a:ext cx="1684790" cy="154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Zvieratká.Pravda.sk - články, rady a profily zvieratiek - psy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77748" y="1537106"/>
            <a:ext cx="2607783" cy="239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láčik 14"/>
          <p:cNvSpPr/>
          <p:nvPr/>
        </p:nvSpPr>
        <p:spPr>
          <a:xfrm>
            <a:off x="4502709" y="828396"/>
            <a:ext cx="1574489" cy="1111205"/>
          </a:xfrm>
          <a:prstGeom prst="cloudCallout">
            <a:avLst>
              <a:gd name="adj1" fmla="val -28368"/>
              <a:gd name="adj2" fmla="val 769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láčik 16"/>
          <p:cNvSpPr/>
          <p:nvPr/>
        </p:nvSpPr>
        <p:spPr>
          <a:xfrm>
            <a:off x="8727779" y="4191681"/>
            <a:ext cx="1574489" cy="1111205"/>
          </a:xfrm>
          <a:prstGeom prst="cloudCallout">
            <a:avLst>
              <a:gd name="adj1" fmla="val 27254"/>
              <a:gd name="adj2" fmla="val 931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láčik 17"/>
          <p:cNvSpPr/>
          <p:nvPr/>
        </p:nvSpPr>
        <p:spPr>
          <a:xfrm>
            <a:off x="6245254" y="3706430"/>
            <a:ext cx="1574489" cy="1111205"/>
          </a:xfrm>
          <a:prstGeom prst="cloudCallout">
            <a:avLst>
              <a:gd name="adj1" fmla="val -21006"/>
              <a:gd name="adj2" fmla="val 1000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86" name="Picture 14" descr="Zvieratká.Pravda.sk - články, rady a profily zvieratiek - psy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3835" y="2136874"/>
            <a:ext cx="1602838" cy="146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bláčik 20"/>
          <p:cNvSpPr/>
          <p:nvPr/>
        </p:nvSpPr>
        <p:spPr>
          <a:xfrm>
            <a:off x="6746854" y="1121185"/>
            <a:ext cx="1574489" cy="1111205"/>
          </a:xfrm>
          <a:prstGeom prst="cloudCallout">
            <a:avLst>
              <a:gd name="adj1" fmla="val -46363"/>
              <a:gd name="adj2" fmla="val 896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láčik 15"/>
          <p:cNvSpPr/>
          <p:nvPr/>
        </p:nvSpPr>
        <p:spPr>
          <a:xfrm>
            <a:off x="8885132" y="882409"/>
            <a:ext cx="1574489" cy="1111205"/>
          </a:xfrm>
          <a:prstGeom prst="cloudCallout">
            <a:avLst>
              <a:gd name="adj1" fmla="val 24800"/>
              <a:gd name="adj2" fmla="val 919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mňau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9256298" y="4562617"/>
            <a:ext cx="51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hav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7148129" y="1492121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čvirik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042894" y="1199332"/>
            <a:ext cx="412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dirty="0" err="1" smtClean="0">
                <a:solidFill>
                  <a:schemeClr val="tx1"/>
                </a:solidFill>
              </a:rPr>
              <a:t>ihi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697708" y="4007072"/>
            <a:ext cx="604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dirty="0" err="1"/>
              <a:t>p</a:t>
            </a:r>
            <a:r>
              <a:rPr lang="sk-SK" dirty="0" err="1" smtClean="0">
                <a:solidFill>
                  <a:schemeClr val="tx1"/>
                </a:solidFill>
              </a:rPr>
              <a:t>í-pí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7138" y="365125"/>
            <a:ext cx="8816662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 smtClean="0">
                <a:latin typeface="Comic Sans MS" panose="030F0702030302020204" pitchFamily="66" charset="0"/>
              </a:rPr>
              <a:t>Citoslovcia</a:t>
            </a:r>
            <a:endParaRPr lang="sk-SK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7138" y="1825625"/>
            <a:ext cx="8816662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sú </a:t>
            </a:r>
            <a:r>
              <a:rPr lang="sk-SK" b="1" dirty="0" smtClean="0">
                <a:latin typeface="Comic Sans MS" panose="030F0702030302020204" pitchFamily="66" charset="0"/>
              </a:rPr>
              <a:t>neohybné</a:t>
            </a:r>
            <a:r>
              <a:rPr lang="sk-SK" dirty="0" smtClean="0">
                <a:latin typeface="Comic Sans MS" panose="030F0702030302020204" pitchFamily="66" charset="0"/>
              </a:rPr>
              <a:t> (nemenia svoj tvar) a </a:t>
            </a:r>
            <a:r>
              <a:rPr lang="sk-SK" b="1" dirty="0" smtClean="0">
                <a:latin typeface="Comic Sans MS" panose="030F0702030302020204" pitchFamily="66" charset="0"/>
              </a:rPr>
              <a:t>neplnovýznamové</a:t>
            </a:r>
            <a:r>
              <a:rPr lang="sk-SK" dirty="0" smtClean="0">
                <a:latin typeface="Comic Sans MS" panose="030F0702030302020204" pitchFamily="66" charset="0"/>
              </a:rPr>
              <a:t> slová (nie sú nositeľmi významu)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vyjadrujeme nimi city, náladu a vôľu hovoriaceho (napr. ach, joj, fuj, juj, fíha, ejha, hm, pst, hej, ...)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napodobňujeme nimi prírodné zvuky (napr. čľup, mňau, hav, kikirikí, gágá, cupi-lupi, bum, bác, ...)</a:t>
            </a:r>
          </a:p>
        </p:txBody>
      </p:sp>
    </p:spTree>
    <p:extLst>
      <p:ext uri="{BB962C8B-B14F-4D97-AF65-F5344CB8AC3E}">
        <p14:creationId xmlns:p14="http://schemas.microsoft.com/office/powerpoint/2010/main" val="40625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6565" y="0"/>
            <a:ext cx="8816662" cy="1325563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Pravopis citosloviec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53802" y="1223493"/>
            <a:ext cx="9938198" cy="54864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V</a:t>
            </a:r>
            <a:r>
              <a:rPr lang="sk-SK" dirty="0" smtClean="0">
                <a:latin typeface="Comic Sans MS" panose="030F0702030302020204" pitchFamily="66" charset="0"/>
              </a:rPr>
              <a:t> citoslovciach často píšeme </a:t>
            </a:r>
            <a:r>
              <a:rPr lang="sk-SK" b="1" dirty="0" smtClean="0">
                <a:latin typeface="Comic Sans MS" panose="030F0702030302020204" pitchFamily="66" charset="0"/>
              </a:rPr>
              <a:t>mäkké i/í </a:t>
            </a:r>
            <a:r>
              <a:rPr lang="sk-SK" dirty="0" smtClean="0">
                <a:latin typeface="Comic Sans MS" panose="030F0702030302020204" pitchFamily="66" charset="0"/>
              </a:rPr>
              <a:t>aj </a:t>
            </a:r>
            <a:r>
              <a:rPr lang="sk-SK" b="1" dirty="0" smtClean="0">
                <a:latin typeface="Comic Sans MS" panose="030F0702030302020204" pitchFamily="66" charset="0"/>
              </a:rPr>
              <a:t>po tvrdých spoluhláskach</a:t>
            </a:r>
            <a:r>
              <a:rPr lang="sk-SK" dirty="0" smtClean="0">
                <a:latin typeface="Comic Sans MS" panose="030F0702030302020204" pitchFamily="66" charset="0"/>
              </a:rPr>
              <a:t>, napr. </a:t>
            </a:r>
            <a:r>
              <a:rPr lang="sk-SK" i="1" dirty="0" smtClean="0">
                <a:latin typeface="Comic Sans MS" panose="030F0702030302020204" pitchFamily="66" charset="0"/>
              </a:rPr>
              <a:t>kikirikí, chi-chi, tik-tak, </a:t>
            </a:r>
            <a:r>
              <a:rPr lang="sk-SK" dirty="0" smtClean="0">
                <a:latin typeface="Comic Sans MS" panose="030F0702030302020204" pitchFamily="66" charset="0"/>
              </a:rPr>
              <a:t>...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latin typeface="Comic Sans MS" panose="030F0702030302020204" pitchFamily="66" charset="0"/>
              </a:rPr>
              <a:t>Mnohé citoslovcia píšeme </a:t>
            </a:r>
            <a:r>
              <a:rPr lang="sk-SK" b="1" dirty="0" smtClean="0">
                <a:latin typeface="Comic Sans MS" panose="030F0702030302020204" pitchFamily="66" charset="0"/>
              </a:rPr>
              <a:t>dvojako</a:t>
            </a:r>
            <a:r>
              <a:rPr lang="sk-SK" dirty="0" smtClean="0">
                <a:latin typeface="Comic Sans MS" panose="030F0702030302020204" pitchFamily="66" charset="0"/>
              </a:rPr>
              <a:t>, napr. </a:t>
            </a:r>
            <a:r>
              <a:rPr lang="sk-SK" i="1" dirty="0" smtClean="0">
                <a:latin typeface="Comic Sans MS" panose="030F0702030302020204" pitchFamily="66" charset="0"/>
              </a:rPr>
              <a:t>juj</a:t>
            </a:r>
            <a:r>
              <a:rPr lang="sk-SK" i="1" dirty="0" smtClean="0">
                <a:latin typeface="Comic Sans MS" panose="030F0702030302020204" pitchFamily="66" charset="0"/>
              </a:rPr>
              <a:t>/</a:t>
            </a:r>
            <a:r>
              <a:rPr lang="sk-SK" i="1" dirty="0" err="1" smtClean="0">
                <a:latin typeface="Comic Sans MS" panose="030F0702030302020204" pitchFamily="66" charset="0"/>
              </a:rPr>
              <a:t>júúj</a:t>
            </a:r>
            <a:r>
              <a:rPr lang="sk-SK" i="1" dirty="0" smtClean="0">
                <a:latin typeface="Comic Sans MS" panose="030F0702030302020204" pitchFamily="66" charset="0"/>
              </a:rPr>
              <a:t>, </a:t>
            </a:r>
            <a:r>
              <a:rPr lang="sk-SK" i="1" dirty="0" smtClean="0">
                <a:latin typeface="Comic Sans MS" panose="030F0702030302020204" pitchFamily="66" charset="0"/>
              </a:rPr>
              <a:t>hŕ/hŕŕ, cupi-lupi/cupy-lupy</a:t>
            </a:r>
            <a:r>
              <a:rPr lang="sk-SK" i="1" dirty="0" smtClean="0">
                <a:latin typeface="Comic Sans MS" panose="030F0702030302020204" pitchFamily="66" charset="0"/>
              </a:rPr>
              <a:t>, </a:t>
            </a:r>
            <a:r>
              <a:rPr lang="sk-SK" i="1" dirty="0" smtClean="0">
                <a:latin typeface="Comic Sans MS" panose="030F0702030302020204" pitchFamily="66" charset="0"/>
              </a:rPr>
              <a:t>haky-baky/háky-báky</a:t>
            </a:r>
            <a:r>
              <a:rPr lang="sk-SK" i="1" dirty="0" smtClean="0">
                <a:latin typeface="Comic Sans MS" panose="030F0702030302020204" pitchFamily="66" charset="0"/>
              </a:rPr>
              <a:t>, </a:t>
            </a:r>
            <a:r>
              <a:rPr lang="sk-SK" dirty="0" smtClean="0">
                <a:latin typeface="Comic Sans MS" panose="030F0702030302020204" pitchFamily="66" charset="0"/>
              </a:rPr>
              <a:t>...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latin typeface="Comic Sans MS" panose="030F0702030302020204" pitchFamily="66" charset="0"/>
              </a:rPr>
              <a:t>Citoslovcia píšeme </a:t>
            </a:r>
            <a:r>
              <a:rPr lang="sk-SK" b="1" dirty="0" smtClean="0">
                <a:latin typeface="Comic Sans MS" panose="030F0702030302020204" pitchFamily="66" charset="0"/>
              </a:rPr>
              <a:t>spolu aj oddelene</a:t>
            </a:r>
            <a:r>
              <a:rPr lang="sk-SK" dirty="0" smtClean="0">
                <a:latin typeface="Comic Sans MS" panose="030F0702030302020204" pitchFamily="66" charset="0"/>
              </a:rPr>
              <a:t>, napr. </a:t>
            </a:r>
            <a:r>
              <a:rPr lang="sk-SK" i="1" dirty="0" err="1" smtClean="0">
                <a:latin typeface="Comic Sans MS" panose="030F0702030302020204" pitchFamily="66" charset="0"/>
              </a:rPr>
              <a:t>chichichi</a:t>
            </a:r>
            <a:r>
              <a:rPr lang="sk-SK" i="1" dirty="0" smtClean="0">
                <a:latin typeface="Comic Sans MS" panose="030F0702030302020204" pitchFamily="66" charset="0"/>
              </a:rPr>
              <a:t> – chi-chi-</a:t>
            </a:r>
            <a:r>
              <a:rPr lang="sk-SK" i="1" dirty="0" err="1" smtClean="0">
                <a:latin typeface="Comic Sans MS" panose="030F0702030302020204" pitchFamily="66" charset="0"/>
              </a:rPr>
              <a:t>chi</a:t>
            </a:r>
            <a:r>
              <a:rPr lang="sk-SK" i="1" dirty="0" smtClean="0">
                <a:latin typeface="Comic Sans MS" panose="030F0702030302020204" pitchFamily="66" charset="0"/>
              </a:rPr>
              <a:t>, </a:t>
            </a:r>
            <a:r>
              <a:rPr lang="sk-SK" i="1" dirty="0" err="1" smtClean="0">
                <a:latin typeface="Comic Sans MS" panose="030F0702030302020204" pitchFamily="66" charset="0"/>
              </a:rPr>
              <a:t>hihihi</a:t>
            </a:r>
            <a:r>
              <a:rPr lang="sk-SK" i="1" dirty="0" smtClean="0">
                <a:latin typeface="Comic Sans MS" panose="030F0702030302020204" pitchFamily="66" charset="0"/>
              </a:rPr>
              <a:t> – hi-hi-</a:t>
            </a:r>
            <a:r>
              <a:rPr lang="sk-SK" i="1" dirty="0" err="1" smtClean="0">
                <a:latin typeface="Comic Sans MS" panose="030F0702030302020204" pitchFamily="66" charset="0"/>
              </a:rPr>
              <a:t>hi</a:t>
            </a:r>
            <a:r>
              <a:rPr lang="sk-SK" i="1" dirty="0" smtClean="0">
                <a:latin typeface="Comic Sans MS" panose="030F0702030302020204" pitchFamily="66" charset="0"/>
              </a:rPr>
              <a:t>, dočerta – do čerta, </a:t>
            </a:r>
            <a:r>
              <a:rPr lang="sk-SK" dirty="0" smtClean="0">
                <a:latin typeface="Comic Sans MS" panose="030F0702030302020204" pitchFamily="66" charset="0"/>
              </a:rPr>
              <a:t>...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C</a:t>
            </a:r>
            <a:r>
              <a:rPr lang="sk-SK" dirty="0" smtClean="0">
                <a:latin typeface="Comic Sans MS" panose="030F0702030302020204" pitchFamily="66" charset="0"/>
              </a:rPr>
              <a:t>itoslovcia </a:t>
            </a:r>
            <a:r>
              <a:rPr lang="sk-SK" b="1" dirty="0" smtClean="0">
                <a:latin typeface="Comic Sans MS" panose="030F0702030302020204" pitchFamily="66" charset="0"/>
              </a:rPr>
              <a:t>stoja</a:t>
            </a:r>
            <a:r>
              <a:rPr lang="sk-SK" dirty="0" smtClean="0">
                <a:latin typeface="Comic Sans MS" panose="030F0702030302020204" pitchFamily="66" charset="0"/>
              </a:rPr>
              <a:t> vo vete </a:t>
            </a:r>
            <a:r>
              <a:rPr lang="sk-SK" b="1" dirty="0" smtClean="0">
                <a:latin typeface="Comic Sans MS" panose="030F0702030302020204" pitchFamily="66" charset="0"/>
              </a:rPr>
              <a:t>samostatne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b="1" dirty="0" smtClean="0">
                <a:latin typeface="Comic Sans MS" panose="030F0702030302020204" pitchFamily="66" charset="0"/>
              </a:rPr>
              <a:t>oddeľujeme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ich</a:t>
            </a:r>
            <a:r>
              <a:rPr lang="sk-SK" dirty="0" smtClean="0">
                <a:latin typeface="Comic Sans MS" panose="030F0702030302020204" pitchFamily="66" charset="0"/>
              </a:rPr>
              <a:t> od ostatnej vety </a:t>
            </a:r>
            <a:r>
              <a:rPr lang="sk-SK" b="1" dirty="0" smtClean="0">
                <a:latin typeface="Comic Sans MS" panose="030F0702030302020204" pitchFamily="66" charset="0"/>
              </a:rPr>
              <a:t>čiarkou</a:t>
            </a:r>
            <a:r>
              <a:rPr lang="sk-SK" dirty="0" smtClean="0">
                <a:latin typeface="Comic Sans MS" panose="030F0702030302020204" pitchFamily="66" charset="0"/>
              </a:rPr>
              <a:t> alebo </a:t>
            </a:r>
            <a:r>
              <a:rPr lang="sk-SK" b="1" dirty="0" smtClean="0">
                <a:latin typeface="Comic Sans MS" panose="030F0702030302020204" pitchFamily="66" charset="0"/>
              </a:rPr>
              <a:t>výkričníkom</a:t>
            </a:r>
            <a:r>
              <a:rPr lang="sk-SK" dirty="0" smtClean="0">
                <a:latin typeface="Comic Sans MS" panose="030F0702030302020204" pitchFamily="66" charset="0"/>
              </a:rPr>
              <a:t>, napr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r>
              <a:rPr lang="sk-SK" i="1" dirty="0" smtClean="0">
                <a:latin typeface="Comic Sans MS" panose="030F0702030302020204" pitchFamily="66" charset="0"/>
              </a:rPr>
              <a:t>Bŕ, to je ale zima., Hej! Čo tam robíte?, Aha, aké mám topánky.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latin typeface="Comic Sans MS" panose="030F0702030302020204" pitchFamily="66" charset="0"/>
              </a:rPr>
              <a:t>Citoslovcia, ktoré vo vete </a:t>
            </a:r>
            <a:r>
              <a:rPr lang="sk-SK" b="1" dirty="0" smtClean="0">
                <a:latin typeface="Comic Sans MS" panose="030F0702030302020204" pitchFamily="66" charset="0"/>
              </a:rPr>
              <a:t>zastupujú sloveso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b="1" dirty="0" smtClean="0">
                <a:latin typeface="Comic Sans MS" panose="030F0702030302020204" pitchFamily="66" charset="0"/>
              </a:rPr>
              <a:t>čiarkou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neoddeľujeme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dirty="0" smtClean="0">
                <a:latin typeface="Comic Sans MS" panose="030F0702030302020204" pitchFamily="66" charset="0"/>
              </a:rPr>
              <a:t>napr. </a:t>
            </a:r>
            <a:r>
              <a:rPr lang="sk-SK" i="1" dirty="0" smtClean="0">
                <a:latin typeface="Comic Sans MS" panose="030F0702030302020204" pitchFamily="66" charset="0"/>
              </a:rPr>
              <a:t>Žaba čľup do </a:t>
            </a:r>
            <a:r>
              <a:rPr lang="sk-SK" i="1" dirty="0" smtClean="0">
                <a:latin typeface="Comic Sans MS" panose="030F0702030302020204" pitchFamily="66" charset="0"/>
              </a:rPr>
              <a:t>vody. Chlapec </a:t>
            </a:r>
            <a:r>
              <a:rPr lang="sk-SK" i="1" dirty="0" smtClean="0">
                <a:latin typeface="Comic Sans MS" panose="030F0702030302020204" pitchFamily="66" charset="0"/>
              </a:rPr>
              <a:t>hop na skalu</a:t>
            </a:r>
            <a:r>
              <a:rPr lang="sk-SK" i="1" dirty="0" smtClean="0">
                <a:latin typeface="Comic Sans MS" panose="030F0702030302020204" pitchFamily="66" charset="0"/>
              </a:rPr>
              <a:t>. Hodiny tik-tak na stene.</a:t>
            </a:r>
            <a:endParaRPr lang="sk-SK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6565" y="0"/>
            <a:ext cx="8816662" cy="1325563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Citoslovcia - delenie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90183" y="1171977"/>
            <a:ext cx="9289425" cy="5486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Citoslovcia delíme na: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sk-SK" b="1" dirty="0" smtClean="0">
                <a:latin typeface="Comic Sans MS" panose="030F0702030302020204" pitchFamily="66" charset="0"/>
              </a:rPr>
              <a:t>zvukomalebné</a:t>
            </a:r>
            <a:r>
              <a:rPr lang="sk-SK" dirty="0" smtClean="0">
                <a:latin typeface="Comic Sans MS" panose="030F0702030302020204" pitchFamily="66" charset="0"/>
              </a:rPr>
              <a:t> citoslovcia: napodobňujú zvuky, napr. </a:t>
            </a:r>
            <a:r>
              <a:rPr lang="sk-SK" i="1" dirty="0" smtClean="0">
                <a:latin typeface="Comic Sans MS" panose="030F0702030302020204" pitchFamily="66" charset="0"/>
              </a:rPr>
              <a:t>čľup, mňau, bác, bum, </a:t>
            </a:r>
            <a:r>
              <a:rPr lang="sk-SK" i="1" dirty="0" smtClean="0">
                <a:latin typeface="Comic Sans MS" panose="030F0702030302020204" pitchFamily="66" charset="0"/>
              </a:rPr>
              <a:t>hav-hav, </a:t>
            </a:r>
            <a:r>
              <a:rPr lang="sk-SK" i="1" dirty="0" err="1" smtClean="0">
                <a:latin typeface="Comic Sans MS" panose="030F0702030302020204" pitchFamily="66" charset="0"/>
              </a:rPr>
              <a:t>mú</a:t>
            </a:r>
            <a:r>
              <a:rPr lang="sk-SK" i="1" dirty="0" smtClean="0">
                <a:latin typeface="Comic Sans MS" panose="030F0702030302020204" pitchFamily="66" charset="0"/>
              </a:rPr>
              <a:t>, bé, </a:t>
            </a:r>
            <a:r>
              <a:rPr lang="sk-SK" i="1" dirty="0" smtClean="0">
                <a:latin typeface="Comic Sans MS" panose="030F0702030302020204" pitchFamily="66" charset="0"/>
              </a:rPr>
              <a:t>hop, ...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sk-SK" b="1" dirty="0" smtClean="0">
                <a:latin typeface="Comic Sans MS" panose="030F0702030302020204" pitchFamily="66" charset="0"/>
              </a:rPr>
              <a:t>vlastné</a:t>
            </a:r>
            <a:r>
              <a:rPr lang="sk-SK" dirty="0" smtClean="0">
                <a:latin typeface="Comic Sans MS" panose="030F0702030302020204" pitchFamily="66" charset="0"/>
              </a:rPr>
              <a:t> – </a:t>
            </a:r>
            <a:r>
              <a:rPr lang="sk-SK" b="1" dirty="0" smtClean="0">
                <a:latin typeface="Comic Sans MS" panose="030F0702030302020204" pitchFamily="66" charset="0"/>
              </a:rPr>
              <a:t>vôľové</a:t>
            </a:r>
            <a:r>
              <a:rPr lang="sk-SK" dirty="0" smtClean="0">
                <a:latin typeface="Comic Sans MS" panose="030F0702030302020204" pitchFamily="66" charset="0"/>
              </a:rPr>
              <a:t> citoslovcia: vyjadrujú city alebo vôľu, napr. </a:t>
            </a:r>
            <a:r>
              <a:rPr lang="sk-SK" i="1" dirty="0" smtClean="0">
                <a:latin typeface="Comic Sans MS" panose="030F0702030302020204" pitchFamily="66" charset="0"/>
              </a:rPr>
              <a:t>fuj, čau, och, </a:t>
            </a:r>
            <a:r>
              <a:rPr lang="sk-SK" i="1" dirty="0" err="1" smtClean="0">
                <a:latin typeface="Comic Sans MS" panose="030F0702030302020204" pitchFamily="66" charset="0"/>
              </a:rPr>
              <a:t>jééj</a:t>
            </a:r>
            <a:r>
              <a:rPr lang="sk-SK" i="1" dirty="0" smtClean="0">
                <a:latin typeface="Comic Sans MS" panose="030F0702030302020204" pitchFamily="66" charset="0"/>
              </a:rPr>
              <a:t>, ahoj, juj, ... </a:t>
            </a:r>
            <a:endParaRPr lang="sk-SK" dirty="0">
              <a:latin typeface="Comic Sans MS" panose="030F0702030302020204" pitchFamily="66" charset="0"/>
            </a:endParaRPr>
          </a:p>
        </p:txBody>
      </p:sp>
      <p:pic>
        <p:nvPicPr>
          <p:cNvPr id="4100" name="Picture 4" descr="Home | Sheeplive.e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392" y="4466522"/>
            <a:ext cx="3056049" cy="22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6565" y="0"/>
            <a:ext cx="8816662" cy="1325563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smtClean="0">
                <a:latin typeface="Comic Sans MS" panose="030F0702030302020204" pitchFamily="66" charset="0"/>
              </a:rPr>
              <a:t>Prečítaj si text a vypíš z neho citoslovcia.</a:t>
            </a:r>
            <a:endParaRPr lang="sk-SK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7138" y="1468192"/>
            <a:ext cx="9195516" cy="519018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 err="1">
                <a:latin typeface="Comic Sans MS" panose="030F0702030302020204" pitchFamily="66" charset="0"/>
              </a:rPr>
              <a:t>Bŕŕ</a:t>
            </a:r>
            <a:r>
              <a:rPr lang="sk-SK" dirty="0">
                <a:latin typeface="Comic Sans MS" panose="030F0702030302020204" pitchFamily="66" charset="0"/>
              </a:rPr>
              <a:t>, to je ale počasie. Od rána prší. Kvap-kvap, padajú veľké kvapky dažďa. Na chodníkoch sa robia mláčky. Malé nôžky nezbedníkov čľap do vody. </a:t>
            </a:r>
            <a:r>
              <a:rPr lang="sk-SK" dirty="0" err="1">
                <a:latin typeface="Comic Sans MS" panose="030F0702030302020204" pitchFamily="66" charset="0"/>
              </a:rPr>
              <a:t>Fijú</a:t>
            </a:r>
            <a:r>
              <a:rPr lang="sk-SK" dirty="0">
                <a:latin typeface="Comic Sans MS" panose="030F0702030302020204" pitchFamily="66" charset="0"/>
              </a:rPr>
              <a:t>, </a:t>
            </a:r>
            <a:r>
              <a:rPr lang="sk-SK" dirty="0" err="1">
                <a:latin typeface="Comic Sans MS" panose="030F0702030302020204" pitchFamily="66" charset="0"/>
              </a:rPr>
              <a:t>fijú</a:t>
            </a:r>
            <a:r>
              <a:rPr lang="sk-SK" dirty="0">
                <a:latin typeface="Comic Sans MS" panose="030F0702030302020204" pitchFamily="66" charset="0"/>
              </a:rPr>
              <a:t>, k dažďu sa pridal aj vietor. Ach, ľaľa, ako silno fúka! Jaj, kedy to prestane, kedy už bude pekne! No našim deťom to neprekáža. Spievajú si tralala. K nim sa pridali aj ich miláčikovia – </a:t>
            </a:r>
            <a:r>
              <a:rPr lang="sk-SK" dirty="0" err="1">
                <a:latin typeface="Comic Sans MS" panose="030F0702030302020204" pitchFamily="66" charset="0"/>
              </a:rPr>
              <a:t>psíčkovia</a:t>
            </a:r>
            <a:r>
              <a:rPr lang="sk-SK" dirty="0">
                <a:latin typeface="Comic Sans MS" panose="030F0702030302020204" pitchFamily="66" charset="0"/>
              </a:rPr>
              <a:t>, mačičky, prasiatka. V sychravom prostredí sa ozývalo veselé  hav-hav, mňau-mňau, kvik-kvik.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2537138" y="2021983"/>
            <a:ext cx="7083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8794124" y="2021983"/>
            <a:ext cx="1586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5703194" y="3217572"/>
            <a:ext cx="7083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085786" y="3217572"/>
            <a:ext cx="149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349025" y="3810000"/>
            <a:ext cx="7083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6205471" y="3810000"/>
            <a:ext cx="7083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9581882" y="3820732"/>
            <a:ext cx="7083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6411532" y="4994856"/>
            <a:ext cx="1161245" cy="21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6913809" y="6218350"/>
            <a:ext cx="14037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8317606" y="6190446"/>
            <a:ext cx="1766552" cy="279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10197921" y="6188299"/>
            <a:ext cx="1534733" cy="21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89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77304" y="953036"/>
            <a:ext cx="9289425" cy="542200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Rozdeľ citoslovcia podľa toho, či sú zvukomalebné alebo vlastné – vôľové.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čľup, chi-chi, kvak, fuj, </a:t>
            </a:r>
            <a:r>
              <a:rPr lang="sk-SK" dirty="0" err="1" smtClean="0">
                <a:latin typeface="Comic Sans MS" panose="030F0702030302020204" pitchFamily="66" charset="0"/>
              </a:rPr>
              <a:t>jééj</a:t>
            </a:r>
            <a:r>
              <a:rPr lang="sk-SK" dirty="0" smtClean="0">
                <a:latin typeface="Comic Sans MS" panose="030F0702030302020204" pitchFamily="66" charset="0"/>
              </a:rPr>
              <a:t>, mňau, bác, bum, čau, juj, mňau, hav, ach, joj, kroch, ach, gá-gá, hop, </a:t>
            </a:r>
            <a:r>
              <a:rPr lang="sk-SK" dirty="0" err="1" smtClean="0">
                <a:latin typeface="Comic Sans MS" panose="030F0702030302020204" pitchFamily="66" charset="0"/>
              </a:rPr>
              <a:t>bŕŕ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dirty="0" err="1" smtClean="0">
                <a:latin typeface="Comic Sans MS" panose="030F0702030302020204" pitchFamily="66" charset="0"/>
              </a:rPr>
              <a:t>búú</a:t>
            </a:r>
            <a:r>
              <a:rPr lang="sk-SK" dirty="0" smtClean="0">
                <a:latin typeface="Comic Sans MS" panose="030F0702030302020204" pitchFamily="66" charset="0"/>
              </a:rPr>
              <a:t>, kvik, ahoj, hm, čvirik, </a:t>
            </a:r>
            <a:r>
              <a:rPr lang="sk-SK" dirty="0" err="1" smtClean="0">
                <a:latin typeface="Comic Sans MS" panose="030F0702030302020204" pitchFamily="66" charset="0"/>
              </a:rPr>
              <a:t>pí-pí</a:t>
            </a:r>
            <a:r>
              <a:rPr lang="sk-SK" dirty="0" smtClean="0">
                <a:latin typeface="Comic Sans MS" panose="030F0702030302020204" pitchFamily="66" charset="0"/>
              </a:rPr>
              <a:t>, šuch, krá-krá, </a:t>
            </a:r>
            <a:r>
              <a:rPr lang="sk-SK" dirty="0" err="1" smtClean="0">
                <a:latin typeface="Comic Sans MS" panose="030F0702030302020204" pitchFamily="66" charset="0"/>
              </a:rPr>
              <a:t>múúú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dirty="0" err="1" smtClean="0">
                <a:latin typeface="Comic Sans MS" panose="030F0702030302020204" pitchFamily="66" charset="0"/>
              </a:rPr>
              <a:t>bééé</a:t>
            </a:r>
            <a:r>
              <a:rPr lang="sk-SK" dirty="0" smtClean="0">
                <a:latin typeface="Comic Sans MS" panose="030F0702030302020204" pitchFamily="66" charset="0"/>
              </a:rPr>
              <a:t>, ťap-ťap, tik-tak, ho-ho, hybaj, no-no, psst, cha-cha, kikirikí, cupi-lupi, háky-báky, kotkodák, pŕŕ, heš-heš, fíha, óha, </a:t>
            </a:r>
            <a:r>
              <a:rPr lang="sk-SK" dirty="0" err="1" smtClean="0">
                <a:latin typeface="Comic Sans MS" panose="030F0702030302020204" pitchFamily="66" charset="0"/>
              </a:rPr>
              <a:t>hudri-hudri</a:t>
            </a:r>
            <a:r>
              <a:rPr lang="sk-SK" dirty="0" smtClean="0">
                <a:latin typeface="Comic Sans MS" panose="030F0702030302020204" pitchFamily="66" charset="0"/>
              </a:rPr>
              <a:t>, cup-cup, šuch, </a:t>
            </a:r>
            <a:r>
              <a:rPr lang="sk-SK" dirty="0" err="1" smtClean="0">
                <a:latin typeface="Comic Sans MS" panose="030F0702030302020204" pitchFamily="66" charset="0"/>
              </a:rPr>
              <a:t>óóóó</a:t>
            </a:r>
            <a:r>
              <a:rPr lang="sk-SK" dirty="0" smtClean="0">
                <a:latin typeface="Comic Sans MS" panose="030F0702030302020204" pitchFamily="66" charset="0"/>
              </a:rPr>
              <a:t>, haha, ejha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8514" y="0"/>
            <a:ext cx="9778821" cy="13255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sk-SK" sz="2600" b="1" dirty="0" smtClean="0">
                <a:latin typeface="Comic Sans MS" panose="030F0702030302020204" pitchFamily="66" charset="0"/>
              </a:rPr>
              <a:t>Slovesá vo vetách nahraď citoslovcami, celú vetu prepíš.  </a:t>
            </a:r>
            <a:endParaRPr lang="sk-SK" sz="2600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7137" y="1468192"/>
            <a:ext cx="9401577" cy="51901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Hodiny </a:t>
            </a:r>
            <a:r>
              <a:rPr lang="sk-SK" dirty="0">
                <a:latin typeface="Comic Sans MS" panose="030F0702030302020204" pitchFamily="66" charset="0"/>
              </a:rPr>
              <a:t>tikali na stene.  </a:t>
            </a:r>
            <a:r>
              <a:rPr lang="sk-SK" dirty="0" smtClean="0">
                <a:latin typeface="Comic Sans MS" panose="030F0702030302020204" pitchFamily="66" charset="0"/>
              </a:rPr>
              <a:t>..................... Drobné </a:t>
            </a:r>
            <a:r>
              <a:rPr lang="sk-SK" dirty="0">
                <a:latin typeface="Comic Sans MS" panose="030F0702030302020204" pitchFamily="66" charset="0"/>
              </a:rPr>
              <a:t>kamene sa hrnú dolu bralom. 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 Prázdnym </a:t>
            </a:r>
            <a:r>
              <a:rPr lang="sk-SK" dirty="0">
                <a:latin typeface="Comic Sans MS" panose="030F0702030302020204" pitchFamily="66" charset="0"/>
              </a:rPr>
              <a:t>námestím sa ozývalo vŕkanie holubov.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............................... Skočil </a:t>
            </a:r>
            <a:r>
              <a:rPr lang="sk-SK" dirty="0">
                <a:latin typeface="Comic Sans MS" panose="030F0702030302020204" pitchFamily="66" charset="0"/>
              </a:rPr>
              <a:t>do vody a dopadol na brucho.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................................... Prudko </a:t>
            </a:r>
            <a:r>
              <a:rPr lang="sk-SK" dirty="0">
                <a:latin typeface="Comic Sans MS" panose="030F0702030302020204" pitchFamily="66" charset="0"/>
              </a:rPr>
              <a:t>zabuchla za sebou dvere.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................................. V </a:t>
            </a:r>
            <a:r>
              <a:rPr lang="sk-SK" dirty="0">
                <a:latin typeface="Comic Sans MS" panose="030F0702030302020204" pitchFamily="66" charset="0"/>
              </a:rPr>
              <a:t>ostrej zákrute auto narazilo do </a:t>
            </a:r>
            <a:r>
              <a:rPr lang="sk-SK" dirty="0" smtClean="0">
                <a:latin typeface="Comic Sans MS" panose="030F0702030302020204" pitchFamily="66" charset="0"/>
              </a:rPr>
              <a:t>stromu. ........................................ Dieťa </a:t>
            </a:r>
            <a:r>
              <a:rPr lang="sk-SK" dirty="0">
                <a:latin typeface="Comic Sans MS" panose="030F0702030302020204" pitchFamily="66" charset="0"/>
              </a:rPr>
              <a:t>čmáralo v </a:t>
            </a:r>
            <a:r>
              <a:rPr lang="sk-SK" dirty="0" smtClean="0">
                <a:latin typeface="Comic Sans MS" panose="030F0702030302020204" pitchFamily="66" charset="0"/>
              </a:rPr>
              <a:t>zošite. ................................. Deti </a:t>
            </a:r>
            <a:r>
              <a:rPr lang="sk-SK" dirty="0">
                <a:latin typeface="Comic Sans MS" panose="030F0702030302020204" pitchFamily="66" charset="0"/>
              </a:rPr>
              <a:t>sa </a:t>
            </a:r>
            <a:r>
              <a:rPr lang="sk-SK" dirty="0" smtClean="0">
                <a:latin typeface="Comic Sans MS" panose="030F0702030302020204" pitchFamily="66" charset="0"/>
              </a:rPr>
              <a:t>smiali. ........................... Roztrhla </a:t>
            </a:r>
            <a:r>
              <a:rPr lang="sk-SK" dirty="0">
                <a:latin typeface="Comic Sans MS" panose="030F0702030302020204" pitchFamily="66" charset="0"/>
              </a:rPr>
              <a:t>sa mu guma na nohaviciach.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..................................... Na </a:t>
            </a:r>
            <a:r>
              <a:rPr lang="sk-SK" dirty="0">
                <a:latin typeface="Comic Sans MS" panose="030F0702030302020204" pitchFamily="66" charset="0"/>
              </a:rPr>
              <a:t>lúke kvákali kačky a gagotali husi.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 Meluzína </a:t>
            </a:r>
            <a:r>
              <a:rPr lang="sk-SK" dirty="0">
                <a:latin typeface="Comic Sans MS" panose="030F0702030302020204" pitchFamily="66" charset="0"/>
              </a:rPr>
              <a:t>vonku silno zavýjala. </a:t>
            </a:r>
            <a:r>
              <a:rPr lang="sk-SK" dirty="0" smtClean="0">
                <a:latin typeface="Comic Sans MS" panose="030F0702030302020204" pitchFamily="66" charset="0"/>
              </a:rPr>
              <a:t>....................................... Zacupkala </a:t>
            </a:r>
            <a:r>
              <a:rPr lang="sk-SK" dirty="0">
                <a:latin typeface="Comic Sans MS" panose="030F0702030302020204" pitchFamily="66" charset="0"/>
              </a:rPr>
              <a:t>nohami. </a:t>
            </a:r>
            <a:r>
              <a:rPr lang="sk-SK" dirty="0" smtClean="0">
                <a:latin typeface="Comic Sans MS" panose="030F0702030302020204" pitchFamily="66" charset="0"/>
              </a:rPr>
              <a:t>......................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98501" y="682580"/>
            <a:ext cx="9401577" cy="519018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>
                <a:latin typeface="Comic Sans MS" panose="030F0702030302020204" pitchFamily="66" charset="0"/>
              </a:rPr>
              <a:t>Doplň správne čiarku.</a:t>
            </a:r>
            <a:endParaRPr lang="sk-SK" dirty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latin typeface="Comic Sans MS" panose="030F0702030302020204" pitchFamily="66" charset="0"/>
              </a:rPr>
              <a:t>Och to bola krása!  A tie vrabce z toho tŕnia </a:t>
            </a:r>
            <a:r>
              <a:rPr lang="sk-SK" dirty="0" err="1">
                <a:latin typeface="Comic Sans MS" panose="030F0702030302020204" pitchFamily="66" charset="0"/>
              </a:rPr>
              <a:t>čtrng</a:t>
            </a:r>
            <a:r>
              <a:rPr lang="sk-SK" dirty="0">
                <a:latin typeface="Comic Sans MS" panose="030F0702030302020204" pitchFamily="66" charset="0"/>
              </a:rPr>
              <a:t>-brnk do tŕnia.  Ľaľa aký pekný </a:t>
            </a:r>
            <a:r>
              <a:rPr lang="sk-SK" dirty="0" smtClean="0">
                <a:latin typeface="Comic Sans MS" panose="030F0702030302020204" pitchFamily="66" charset="0"/>
              </a:rPr>
              <a:t>vtáčik! Pri </a:t>
            </a:r>
            <a:r>
              <a:rPr lang="sk-SK" dirty="0">
                <a:latin typeface="Comic Sans MS" panose="030F0702030302020204" pitchFamily="66" charset="0"/>
              </a:rPr>
              <a:t>dverách sa ozvalo </a:t>
            </a:r>
            <a:r>
              <a:rPr lang="sk-SK" dirty="0" err="1">
                <a:latin typeface="Comic Sans MS" panose="030F0702030302020204" pitchFamily="66" charset="0"/>
              </a:rPr>
              <a:t>cŕŕŕn</a:t>
            </a:r>
            <a:r>
              <a:rPr lang="sk-SK" dirty="0">
                <a:latin typeface="Comic Sans MS" panose="030F0702030302020204" pitchFamily="66" charset="0"/>
              </a:rPr>
              <a:t>! Ty vieš recitovať íha to je paráda! Ahoj  príď po  mňa dnes do </a:t>
            </a:r>
            <a:r>
              <a:rPr lang="sk-SK" dirty="0" smtClean="0">
                <a:latin typeface="Comic Sans MS" panose="030F0702030302020204" pitchFamily="66" charset="0"/>
              </a:rPr>
              <a:t>práce. </a:t>
            </a:r>
            <a:r>
              <a:rPr lang="sk-SK" dirty="0" err="1" smtClean="0">
                <a:latin typeface="Comic Sans MS" panose="030F0702030302020204" pitchFamily="66" charset="0"/>
              </a:rPr>
              <a:t>Čauko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Viera. Ty si riadny zvedavec  och  kedy sa polepšíš? Niektorí sa mu veľmi vysmievajú  ha-ha-ha.</a:t>
            </a:r>
          </a:p>
        </p:txBody>
      </p:sp>
    </p:spTree>
    <p:extLst>
      <p:ext uri="{BB962C8B-B14F-4D97-AF65-F5344CB8AC3E}">
        <p14:creationId xmlns:p14="http://schemas.microsoft.com/office/powerpoint/2010/main" val="781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572</Words>
  <Application>Microsoft Office PowerPoint</Application>
  <PresentationFormat>Vlastná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Citoslovcia</vt:lpstr>
      <vt:lpstr>K obrázkom povedz zvuky, ktoré zvieratá vydávajú. </vt:lpstr>
      <vt:lpstr>Citoslovcia</vt:lpstr>
      <vt:lpstr>Pravopis citosloviec</vt:lpstr>
      <vt:lpstr>Citoslovcia - delenie</vt:lpstr>
      <vt:lpstr>Prečítaj si text a vypíš z neho citoslovcia.</vt:lpstr>
      <vt:lpstr>Prezentácia programu PowerPoint</vt:lpstr>
      <vt:lpstr>Slovesá vo vetách nahraď citoslovcami, celú vetu prepíš.  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Citoslovcia</dc:title>
  <dc:creator>ziak</dc:creator>
  <cp:lastModifiedBy>Ucitel</cp:lastModifiedBy>
  <cp:revision>68</cp:revision>
  <dcterms:created xsi:type="dcterms:W3CDTF">2020-04-14T19:17:19Z</dcterms:created>
  <dcterms:modified xsi:type="dcterms:W3CDTF">2021-05-09T20:31:38Z</dcterms:modified>
</cp:coreProperties>
</file>