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3456D-ED4E-4A78-A403-AD0FFEB0384A}" type="datetimeFigureOut">
              <a:rPr lang="pl-PL" smtClean="0"/>
              <a:t>22.04.2020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CBFBD-D9E7-4847-A822-715A8FB9BC2F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3456D-ED4E-4A78-A403-AD0FFEB0384A}" type="datetimeFigureOut">
              <a:rPr lang="pl-PL" smtClean="0"/>
              <a:t>22.04.2020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CBFBD-D9E7-4847-A822-715A8FB9BC2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3456D-ED4E-4A78-A403-AD0FFEB0384A}" type="datetimeFigureOut">
              <a:rPr lang="pl-PL" smtClean="0"/>
              <a:t>22.04.2020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CBFBD-D9E7-4847-A822-715A8FB9BC2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3456D-ED4E-4A78-A403-AD0FFEB0384A}" type="datetimeFigureOut">
              <a:rPr lang="pl-PL" smtClean="0"/>
              <a:t>22.04.2020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CBFBD-D9E7-4847-A822-715A8FB9BC2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3456D-ED4E-4A78-A403-AD0FFEB0384A}" type="datetimeFigureOut">
              <a:rPr lang="pl-PL" smtClean="0"/>
              <a:t>22.04.2020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CBFBD-D9E7-4847-A822-715A8FB9BC2F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3456D-ED4E-4A78-A403-AD0FFEB0384A}" type="datetimeFigureOut">
              <a:rPr lang="pl-PL" smtClean="0"/>
              <a:t>22.04.2020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CBFBD-D9E7-4847-A822-715A8FB9BC2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3456D-ED4E-4A78-A403-AD0FFEB0384A}" type="datetimeFigureOut">
              <a:rPr lang="pl-PL" smtClean="0"/>
              <a:t>22.04.2020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CBFBD-D9E7-4847-A822-715A8FB9BC2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3456D-ED4E-4A78-A403-AD0FFEB0384A}" type="datetimeFigureOut">
              <a:rPr lang="pl-PL" smtClean="0"/>
              <a:t>22.04.2020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FCBFBD-D9E7-4847-A822-715A8FB9BC2F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3456D-ED4E-4A78-A403-AD0FFEB0384A}" type="datetimeFigureOut">
              <a:rPr lang="pl-PL" smtClean="0"/>
              <a:t>22.04.2020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CBFBD-D9E7-4847-A822-715A8FB9BC2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3456D-ED4E-4A78-A403-AD0FFEB0384A}" type="datetimeFigureOut">
              <a:rPr lang="pl-PL" smtClean="0"/>
              <a:t>22.04.2020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9FCBFBD-D9E7-4847-A822-715A8FB9BC2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FA3456D-ED4E-4A78-A403-AD0FFEB0384A}" type="datetimeFigureOut">
              <a:rPr lang="pl-PL" smtClean="0"/>
              <a:t>22.04.2020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CBFBD-D9E7-4847-A822-715A8FB9BC2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FA3456D-ED4E-4A78-A403-AD0FFEB0384A}" type="datetimeFigureOut">
              <a:rPr lang="pl-PL" smtClean="0"/>
              <a:t>22.04.2020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9FCBFBD-D9E7-4847-A822-715A8FB9BC2F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8286340" cy="2301240"/>
          </a:xfrm>
        </p:spPr>
        <p:txBody>
          <a:bodyPr/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</a:t>
            </a:r>
            <a:endParaRPr lang="pl-PL" i="1" dirty="0">
              <a:solidFill>
                <a:srgbClr val="00B0F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7853726" cy="1026932"/>
          </a:xfrm>
        </p:spPr>
        <p:txBody>
          <a:bodyPr>
            <a:normAutofit/>
          </a:bodyPr>
          <a:lstStyle/>
          <a:p>
            <a:pPr algn="ctr"/>
            <a:r>
              <a:rPr lang="pl-PL" sz="3600" b="1" i="1" dirty="0" smtClean="0">
                <a:solidFill>
                  <a:srgbClr val="FF0000"/>
                </a:solidFill>
              </a:rPr>
              <a:t>ŚWIĘTO KONSTYTUCJI 3 MAJA </a:t>
            </a:r>
            <a:endParaRPr lang="pl-PL" sz="3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143000"/>
          </a:xfrm>
        </p:spPr>
        <p:txBody>
          <a:bodyPr>
            <a:normAutofit fontScale="90000"/>
          </a:bodyPr>
          <a:lstStyle/>
          <a:p>
            <a:r>
              <a:rPr lang="pl-PL" b="1" i="1" dirty="0" smtClean="0">
                <a:solidFill>
                  <a:srgbClr val="FF0000"/>
                </a:solidFill>
              </a:rPr>
              <a:t>Co to jest Święto Narodowe 3 Maja?</a:t>
            </a:r>
            <a:endParaRPr lang="pl-PL" b="1" i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b="1" i="1" dirty="0" smtClean="0"/>
              <a:t>Święto Narodowe Trzeciego Maja – </a:t>
            </a:r>
            <a:r>
              <a:rPr lang="pl-PL" b="1" i="1" dirty="0" smtClean="0"/>
              <a:t>to polskie</a:t>
            </a:r>
            <a:r>
              <a:rPr lang="pl-PL" b="1" i="1" dirty="0" smtClean="0"/>
              <a:t> </a:t>
            </a:r>
            <a:r>
              <a:rPr lang="pl-PL" b="1" i="1" dirty="0" smtClean="0"/>
              <a:t>święto państwowe</a:t>
            </a:r>
            <a:r>
              <a:rPr lang="pl-PL" b="1" i="1" dirty="0" smtClean="0"/>
              <a:t> obchodzone 3 maja w rocznicę uchwalenia Konstytucji 3 maja </a:t>
            </a:r>
            <a:r>
              <a:rPr lang="pl-PL" b="1" i="1" dirty="0" smtClean="0"/>
              <a:t>1791, </a:t>
            </a:r>
            <a:r>
              <a:rPr lang="pl-PL" b="1" i="1" dirty="0" smtClean="0"/>
              <a:t>ustanowione w </a:t>
            </a:r>
            <a:r>
              <a:rPr lang="pl-PL" b="1" i="1" dirty="0" smtClean="0"/>
              <a:t>1919</a:t>
            </a:r>
            <a:r>
              <a:rPr lang="pl-PL" b="1" i="1" dirty="0" smtClean="0"/>
              <a:t> i ponownie w </a:t>
            </a:r>
            <a:r>
              <a:rPr lang="pl-PL" b="1" i="1" dirty="0" smtClean="0"/>
              <a:t>1990.</a:t>
            </a:r>
            <a:endParaRPr lang="pl-PL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dirty="0" smtClean="0">
                <a:solidFill>
                  <a:srgbClr val="FF0000"/>
                </a:solidFill>
              </a:rPr>
              <a:t>Jakie znaczenie ma data?</a:t>
            </a:r>
            <a:endParaRPr lang="pl-PL" b="1" i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b="1" i="1" dirty="0" smtClean="0"/>
              <a:t>3 maja 1791 uchwalono drugą po korsykańskiej konstytucję w nowożytnej Europie, a na świecie trzecią po </a:t>
            </a:r>
            <a:r>
              <a:rPr lang="pl-PL" b="1" i="1" dirty="0" smtClean="0"/>
              <a:t>amerykańskiej. </a:t>
            </a:r>
            <a:r>
              <a:rPr lang="pl-PL" b="1" i="1" dirty="0" smtClean="0"/>
              <a:t>Wyprzedziła m.in. konstytucję francuską. Konstytucja ta została uchwalona przez Sejm Czteroletni, który został zwołany w październiku 1788.</a:t>
            </a:r>
            <a:endParaRPr lang="pl-PL" b="1" i="1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dirty="0" smtClean="0">
                <a:solidFill>
                  <a:srgbClr val="FF0000"/>
                </a:solidFill>
              </a:rPr>
              <a:t>HISTORIA POLSKIEJ FLAGI.</a:t>
            </a:r>
            <a:endParaRPr lang="pl-PL" b="1" i="1" dirty="0">
              <a:solidFill>
                <a:srgbClr val="FF0000"/>
              </a:solidFill>
            </a:endParaRPr>
          </a:p>
        </p:txBody>
      </p:sp>
      <p:pic>
        <p:nvPicPr>
          <p:cNvPr id="4" name="Symbol zastępczy zawartości 3" descr="ZDJĘCIE 2 3 MAJ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500175"/>
            <a:ext cx="7052150" cy="5357825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dirty="0" smtClean="0">
                <a:solidFill>
                  <a:srgbClr val="FF0000"/>
                </a:solidFill>
              </a:rPr>
              <a:t>Ustanowienie święta.</a:t>
            </a:r>
            <a:endParaRPr lang="pl-PL" b="1" i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b="1" i="1" dirty="0" smtClean="0"/>
              <a:t>Uchwalenie Konstytucji 3 maja zostało uznane za święto już 5 maja 1791.</a:t>
            </a:r>
          </a:p>
          <a:p>
            <a:pPr algn="ctr"/>
            <a:r>
              <a:rPr lang="pl-PL" b="1" i="1" dirty="0" smtClean="0"/>
              <a:t>Począwszy od 2007 roku 3 maja jest również świętem narodowym </a:t>
            </a:r>
            <a:r>
              <a:rPr lang="pl-PL" b="1" i="1" dirty="0" smtClean="0"/>
              <a:t>Litwy.</a:t>
            </a:r>
            <a:endParaRPr lang="pl-PL" b="1" i="1" dirty="0" smtClean="0"/>
          </a:p>
          <a:p>
            <a:endParaRPr lang="pl-PL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dirty="0" smtClean="0">
                <a:solidFill>
                  <a:srgbClr val="FF0000"/>
                </a:solidFill>
              </a:rPr>
              <a:t>Dzieje obchodów.</a:t>
            </a:r>
            <a:endParaRPr lang="pl-PL" b="1" i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pl-PL" sz="2900" b="1" i="1" dirty="0" smtClean="0"/>
              <a:t>W czasie obchodów pierwszej rocznicy uchwalenia Konstytucji 3 maja 1792 wokół Warszawy skoncentrowano wiele jednostek wojskowych, których zabrakło w krytycznym momencie rosyjskiego ataku w 1792 r</a:t>
            </a:r>
            <a:r>
              <a:rPr lang="pl-PL" sz="2900" b="1" i="1" dirty="0" smtClean="0"/>
              <a:t>.</a:t>
            </a:r>
            <a:endParaRPr lang="pl-PL" sz="2900" b="1" i="1" dirty="0" smtClean="0"/>
          </a:p>
          <a:p>
            <a:pPr algn="ctr"/>
            <a:r>
              <a:rPr lang="pl-PL" sz="2900" b="1" i="1" dirty="0" smtClean="0"/>
              <a:t>W okresie zaborów Polski celebrowanie rocznic Konstytucji 3 maja było zakazane przez wszystkich zaborców. Polacy, którzy odważyli się obchodzić publicznie to święto byli surowo karani przez policję. W 1892 roku za złożenie bukietu fiołków w rocznicę Konstytucji 3 maja aresztowany przez tajną policję rosyjską został w Warszawie nauczyciel Stanisław </a:t>
            </a:r>
            <a:r>
              <a:rPr lang="pl-PL" sz="2900" b="1" i="1" dirty="0" err="1" smtClean="0"/>
              <a:t>Mieczyński</a:t>
            </a:r>
            <a:r>
              <a:rPr lang="pl-PL" sz="2900" b="1" i="1" dirty="0" smtClean="0"/>
              <a:t> po czym wysłano go za ten czyn na trzyletnią zsyłkę do </a:t>
            </a:r>
            <a:r>
              <a:rPr lang="pl-PL" sz="2900" b="1" i="1" dirty="0" smtClean="0"/>
              <a:t>Odessy.</a:t>
            </a:r>
            <a:endParaRPr lang="pl-PL" sz="2900" b="1" i="1" dirty="0" smtClean="0"/>
          </a:p>
          <a:p>
            <a:pPr algn="ctr"/>
            <a:r>
              <a:rPr lang="pl-PL" sz="2900" b="1" i="1" dirty="0" smtClean="0"/>
              <a:t>Obchody rocznicy Konstytucji 3 maja były organizowane także w skupiskach Polonii, m.in. w </a:t>
            </a:r>
            <a:r>
              <a:rPr lang="pl-PL" sz="2900" b="1" i="1" dirty="0" smtClean="0"/>
              <a:t>Chicago.</a:t>
            </a:r>
            <a:endParaRPr lang="pl-PL" sz="2900" b="1" i="1" dirty="0" smtClean="0"/>
          </a:p>
          <a:p>
            <a:pPr algn="ctr"/>
            <a:r>
              <a:rPr lang="pl-PL" sz="2900" b="1" i="1" dirty="0" smtClean="0"/>
              <a:t>Po odzyskaniu niepodległości w 1918, rocznica Konstytucji 3 maja została uznana za święto narodowe uchwałą Sejmu Ustawodawczego z 29 kwietnia 1919. Po II wojnie światowej obchodzono je do 1946, kiedy w wielu miastach doszło do demonstracji studenckich. Od tego czasu władze komunistyczne zaprzestały i zabroniły publicznego świętowania, a próby manifestowania były często tłumione przez </a:t>
            </a:r>
            <a:r>
              <a:rPr lang="pl-PL" sz="2900" b="1" i="1" dirty="0" smtClean="0"/>
              <a:t>milicję. </a:t>
            </a:r>
            <a:r>
              <a:rPr lang="pl-PL" sz="2900" b="1" i="1" dirty="0" smtClean="0"/>
              <a:t>Święto to zostało oficjalne zniesione ustawą z 18 stycznia 1951 o dniach wolnych od </a:t>
            </a:r>
            <a:r>
              <a:rPr lang="pl-PL" sz="2900" b="1" i="1" dirty="0" smtClean="0"/>
              <a:t>pracy. </a:t>
            </a:r>
            <a:r>
              <a:rPr lang="pl-PL" sz="2900" b="1" i="1" dirty="0" smtClean="0"/>
              <a:t>Dopiero w roku 1981 ponownie władze świętowały to historyczne wydarzenie – świadczą o tym gazety codzienne z tego czasu m.in. Trybuna Ludu, Głos Robotniczy, Życie Warszawy. Tym samym w roku 1981 pierwszy raz po wojnie – i zaznacza to „Głos Robotniczy” z wydania 1-3.05.1981 – świętowano rocznicę Uchwały Majowej.</a:t>
            </a:r>
          </a:p>
          <a:p>
            <a:pPr algn="ctr"/>
            <a:r>
              <a:rPr lang="pl-PL" sz="2900" b="1" i="1" dirty="0" smtClean="0"/>
              <a:t>Święto Narodowe Trzeciego Maja przywrócono ustawą z 6 kwietnia 1990 (weszła w życie 28 kwietnia). Pierwsze uroczyste obchody święta 3 maja w Warszawie na Placu Zamkowym w 1990 odbywały się w obecności prezydenta Wojciecha Jaruzelskiego.</a:t>
            </a:r>
          </a:p>
          <a:p>
            <a:pPr algn="ctr"/>
            <a:endParaRPr lang="pl-PL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pl-PL" dirty="0" smtClean="0"/>
          </a:p>
          <a:p>
            <a:pPr algn="r"/>
            <a:endParaRPr lang="pl-PL" dirty="0" smtClean="0"/>
          </a:p>
          <a:p>
            <a:pPr algn="r"/>
            <a:endParaRPr lang="pl-PL" dirty="0" smtClean="0"/>
          </a:p>
          <a:p>
            <a:pPr algn="r"/>
            <a:endParaRPr lang="pl-PL" dirty="0" smtClean="0"/>
          </a:p>
          <a:p>
            <a:pPr algn="r"/>
            <a:endParaRPr lang="pl-PL" dirty="0" smtClean="0"/>
          </a:p>
          <a:p>
            <a:pPr algn="r"/>
            <a:endParaRPr lang="pl-PL" dirty="0" smtClean="0"/>
          </a:p>
          <a:p>
            <a:pPr algn="r">
              <a:buNone/>
            </a:pPr>
            <a:r>
              <a:rPr lang="pl-PL" b="1" i="1" dirty="0" smtClean="0">
                <a:solidFill>
                  <a:srgbClr val="FF0000"/>
                </a:solidFill>
              </a:rPr>
              <a:t>Autor:</a:t>
            </a:r>
            <a:r>
              <a:rPr lang="pl-PL" b="1" i="1" dirty="0" smtClean="0"/>
              <a:t> Piotr Dąbrowski</a:t>
            </a:r>
          </a:p>
          <a:p>
            <a:pPr algn="r">
              <a:buNone/>
            </a:pPr>
            <a:r>
              <a:rPr lang="pl-PL" b="1" i="1" dirty="0" smtClean="0">
                <a:solidFill>
                  <a:srgbClr val="FF0000"/>
                </a:solidFill>
              </a:rPr>
              <a:t>Źródło:</a:t>
            </a:r>
            <a:r>
              <a:rPr lang="pl-PL" b="1" i="1" dirty="0" smtClean="0"/>
              <a:t> </a:t>
            </a:r>
            <a:r>
              <a:rPr lang="pl-PL" b="1" i="1" dirty="0" err="1" smtClean="0"/>
              <a:t>Wikipedia.org</a:t>
            </a:r>
            <a:endParaRPr lang="pl-PL" b="1" i="1" dirty="0" smtClean="0"/>
          </a:p>
        </p:txBody>
      </p:sp>
      <p:pic>
        <p:nvPicPr>
          <p:cNvPr id="4" name="Obraz 3" descr="ZDJĘCIE 3 MAJ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357554" cy="6858000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zny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</TotalTime>
  <Words>57</Words>
  <Application>Microsoft Office PowerPoint</Application>
  <PresentationFormat>Pokaz na ekranie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Techniczny</vt:lpstr>
      <vt:lpstr>  </vt:lpstr>
      <vt:lpstr>Co to jest Święto Narodowe 3 Maja?</vt:lpstr>
      <vt:lpstr>Jakie znaczenie ma data?</vt:lpstr>
      <vt:lpstr>HISTORIA POLSKIEJ FLAGI.</vt:lpstr>
      <vt:lpstr>Ustanowienie święta.</vt:lpstr>
      <vt:lpstr>Dzieje obchodów.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Win 10</dc:creator>
  <cp:lastModifiedBy>Win 10</cp:lastModifiedBy>
  <cp:revision>2</cp:revision>
  <dcterms:created xsi:type="dcterms:W3CDTF">2020-04-22T20:07:46Z</dcterms:created>
  <dcterms:modified xsi:type="dcterms:W3CDTF">2020-04-22T20:26:43Z</dcterms:modified>
</cp:coreProperties>
</file>