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Gašpariková" initials="E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E6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907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363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10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251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301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919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73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270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31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876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59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3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27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224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144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38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37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3BE5FE-E87F-4662-96E4-774F036B6A6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6D6D-DA18-4DD2-BE54-4D77F4C08B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7099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J%C3%A1n_Andra%C5%A1%C4%8D%C3%ADk" TargetMode="External"/><Relationship Id="rId7" Type="http://schemas.openxmlformats.org/officeDocument/2006/relationships/hyperlink" Target="http://nss.sk/3145/bojovnik-proti-alkoholizmu-jan-andrascik-navsteva-pamatnej-izby-17-8-2012-lipovc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spolitost.wordpress.com/2014/01/06/jan-andrascik-senk-palenceny/" TargetMode="External"/><Relationship Id="rId5" Type="http://schemas.openxmlformats.org/officeDocument/2006/relationships/hyperlink" Target="http://www.habj.sk/andrascik.html" TargetMode="External"/><Relationship Id="rId4" Type="http://schemas.openxmlformats.org/officeDocument/2006/relationships/hyperlink" Target="https://cs.wikipedia.org/wiki/J%C3%A1n_Andra%C5%A1%C4%8D%C3%AD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717">
            <a:off x="7650109" y="669524"/>
            <a:ext cx="3792708" cy="5707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1064" y="1004552"/>
            <a:ext cx="10577333" cy="1403797"/>
          </a:xfrm>
        </p:spPr>
        <p:txBody>
          <a:bodyPr>
            <a:noAutofit/>
          </a:bodyPr>
          <a:lstStyle/>
          <a:p>
            <a:r>
              <a:rPr lang="sk-SK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Ján </a:t>
            </a:r>
            <a:r>
              <a:rPr lang="sk-SK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Andraščík</a:t>
            </a:r>
            <a:endParaRPr lang="sk-SK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1820" y="5228823"/>
            <a:ext cx="8915399" cy="1210614"/>
          </a:xfrm>
        </p:spPr>
        <p:txBody>
          <a:bodyPr>
            <a:normAutofit/>
          </a:bodyPr>
          <a:lstStyle/>
          <a:p>
            <a:r>
              <a:rPr lang="sk-SK" sz="3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*6. august 1799, Lipovec</a:t>
            </a:r>
          </a:p>
          <a:p>
            <a:r>
              <a:rPr lang="sk-SK" sz="3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✞</a:t>
            </a:r>
            <a:r>
              <a:rPr lang="sk-SK" sz="3000" dirty="0">
                <a:solidFill>
                  <a:schemeClr val="bg1"/>
                </a:solidFill>
                <a:latin typeface="Century" panose="02040604050505020304" pitchFamily="18" charset="0"/>
              </a:rPr>
              <a:t>24</a:t>
            </a:r>
            <a:r>
              <a:rPr lang="sk-SK" sz="3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. december 1853, </a:t>
            </a:r>
            <a:r>
              <a:rPr lang="sk-SK" sz="30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bardejov</a:t>
            </a:r>
            <a:endParaRPr lang="sk-SK" sz="3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"/>
            <a:ext cx="12192000" cy="6843489"/>
          </a:xfrm>
          <a:prstGeom prst="rect">
            <a:avLst/>
          </a:prstGeom>
        </p:spPr>
      </p:pic>
      <p:sp>
        <p:nvSpPr>
          <p:cNvPr id="5" name="Slza 4">
            <a:hlinkClick r:id="rId3" action="ppaction://hlinksldjump"/>
          </p:cNvPr>
          <p:cNvSpPr/>
          <p:nvPr/>
        </p:nvSpPr>
        <p:spPr>
          <a:xfrm>
            <a:off x="2532691" y="3602079"/>
            <a:ext cx="3364301" cy="2977039"/>
          </a:xfrm>
          <a:prstGeom prst="teardrop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lza 5">
            <a:hlinkClick r:id="rId4" action="ppaction://hlinksldjump"/>
          </p:cNvPr>
          <p:cNvSpPr/>
          <p:nvPr/>
        </p:nvSpPr>
        <p:spPr>
          <a:xfrm rot="10800000">
            <a:off x="5920809" y="346280"/>
            <a:ext cx="3316740" cy="3252568"/>
          </a:xfrm>
          <a:prstGeom prst="teardrop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Slza 7">
            <a:hlinkClick r:id="rId5" action="ppaction://hlinksldjump"/>
          </p:cNvPr>
          <p:cNvSpPr/>
          <p:nvPr/>
        </p:nvSpPr>
        <p:spPr>
          <a:xfrm rot="16200000">
            <a:off x="6107112" y="3436145"/>
            <a:ext cx="2981828" cy="3354431"/>
          </a:xfrm>
          <a:prstGeom prst="teardrop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Slza 8">
            <a:hlinkClick r:id="rId6" action="ppaction://hlinksldjump"/>
          </p:cNvPr>
          <p:cNvSpPr/>
          <p:nvPr/>
        </p:nvSpPr>
        <p:spPr>
          <a:xfrm rot="5400000">
            <a:off x="2579864" y="266893"/>
            <a:ext cx="3269957" cy="3393092"/>
          </a:xfrm>
          <a:prstGeom prst="teardrop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01597" y="256706"/>
            <a:ext cx="4133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OBSAH</a:t>
            </a:r>
            <a:endParaRPr lang="sk-SK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302617" y="1741398"/>
            <a:ext cx="406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Životopis</a:t>
            </a:r>
            <a:endParaRPr lang="sk-SK" sz="48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075932" y="4605421"/>
            <a:ext cx="227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Tvorba</a:t>
            </a:r>
            <a:endParaRPr lang="sk-SK" sz="48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056514" y="4605422"/>
            <a:ext cx="248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Ukážka</a:t>
            </a:r>
            <a:endParaRPr lang="sk-SK" sz="48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127068" y="1344193"/>
            <a:ext cx="3254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Boj proti alkoholu</a:t>
            </a:r>
            <a:endParaRPr lang="sk-SK" sz="48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vislý zvitok 3"/>
          <p:cNvSpPr/>
          <p:nvPr/>
        </p:nvSpPr>
        <p:spPr>
          <a:xfrm>
            <a:off x="11384280" y="5760720"/>
            <a:ext cx="60960" cy="10972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Zvislý zvitok 5">
            <a:hlinkClick r:id="rId3" action="ppaction://hlinksldjump"/>
          </p:cNvPr>
          <p:cNvSpPr/>
          <p:nvPr/>
        </p:nvSpPr>
        <p:spPr>
          <a:xfrm>
            <a:off x="11079481" y="5364480"/>
            <a:ext cx="1112520" cy="1493520"/>
          </a:xfrm>
          <a:prstGeom prst="verticalScroll">
            <a:avLst/>
          </a:prstGeom>
          <a:solidFill>
            <a:schemeClr val="tx1"/>
          </a:solidFill>
          <a:scene3d>
            <a:camera prst="orthographicFront"/>
            <a:lightRig rig="threePt" dir="t">
              <a:rot lat="0" lon="0" rev="78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690696" y="289388"/>
            <a:ext cx="816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Životopis</a:t>
            </a:r>
            <a:endParaRPr lang="sk-SK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530327" y="1605736"/>
            <a:ext cx="106284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b="1" dirty="0" smtClean="0">
                <a:solidFill>
                  <a:schemeClr val="bg1"/>
                </a:solidFill>
                <a:effectLst/>
              </a:rPr>
              <a:t>	Ján </a:t>
            </a:r>
            <a:r>
              <a:rPr lang="sk-SK" sz="2400" b="1" dirty="0" err="1" smtClean="0">
                <a:solidFill>
                  <a:schemeClr val="bg1"/>
                </a:solidFill>
                <a:effectLst/>
              </a:rPr>
              <a:t>Andraščík</a:t>
            </a:r>
            <a:r>
              <a:rPr lang="sk-SK" sz="24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sz="2400" dirty="0" smtClean="0">
                <a:solidFill>
                  <a:schemeClr val="bg1"/>
                </a:solidFill>
                <a:effectLst/>
              </a:rPr>
              <a:t>bol </a:t>
            </a:r>
            <a:r>
              <a:rPr lang="sk-SK" sz="2400" b="1" dirty="0" smtClean="0">
                <a:solidFill>
                  <a:schemeClr val="bg1"/>
                </a:solidFill>
                <a:effectLst/>
              </a:rPr>
              <a:t>farár, organizátor, vychovávateľ </a:t>
            </a:r>
            <a:r>
              <a:rPr lang="sk-SK" sz="2400" b="1" dirty="0" smtClean="0">
                <a:solidFill>
                  <a:schemeClr val="bg1"/>
                </a:solidFill>
              </a:rPr>
              <a:t>a spisovateľ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sk-SK" sz="2400" dirty="0" smtClean="0">
                <a:solidFill>
                  <a:schemeClr val="bg1"/>
                </a:solidFill>
                <a:effectLst/>
              </a:rPr>
              <a:t>	Narodil sa v rodine krčmára a štúdium absolvoval v Prešove a na teologickej fakulte v Pešti, kde získal v roku 1821 doktorát. Od roku 1825 pracoval ako vychovávateľ, od roku 1827 bol profesorom na biskupskom seminári v Košiciach. </a:t>
            </a:r>
          </a:p>
          <a:p>
            <a:pPr algn="just"/>
            <a:r>
              <a:rPr lang="sk-SK" sz="2400" dirty="0" smtClean="0">
                <a:solidFill>
                  <a:schemeClr val="bg1"/>
                </a:solidFill>
                <a:effectLst/>
              </a:rPr>
              <a:t>	Od roku 1832 pôsobil ako </a:t>
            </a:r>
            <a:r>
              <a:rPr lang="sk-SK" sz="2400" b="1" dirty="0" smtClean="0">
                <a:solidFill>
                  <a:schemeClr val="bg1"/>
                </a:solidFill>
                <a:effectLst/>
              </a:rPr>
              <a:t>katolícky farár v Bardejove</a:t>
            </a:r>
            <a:r>
              <a:rPr lang="sk-SK" sz="2400" dirty="0" smtClean="0">
                <a:solidFill>
                  <a:schemeClr val="bg1"/>
                </a:solidFill>
                <a:effectLst/>
              </a:rPr>
              <a:t>, kde taktiež </a:t>
            </a:r>
            <a:r>
              <a:rPr lang="sk-SK" sz="2400" b="1" dirty="0" smtClean="0">
                <a:solidFill>
                  <a:schemeClr val="bg1"/>
                </a:solidFill>
                <a:effectLst/>
              </a:rPr>
              <a:t>zakladal spolky miernosti</a:t>
            </a:r>
            <a:r>
              <a:rPr lang="sk-SK" sz="2400" dirty="0" smtClean="0">
                <a:solidFill>
                  <a:schemeClr val="bg1"/>
                </a:solidFill>
                <a:effectLst/>
              </a:rPr>
              <a:t>. </a:t>
            </a:r>
          </a:p>
          <a:p>
            <a:pPr algn="just"/>
            <a:r>
              <a:rPr lang="sk-SK" sz="2400" dirty="0" smtClean="0">
                <a:solidFill>
                  <a:schemeClr val="bg1"/>
                </a:solidFill>
                <a:effectLst/>
              </a:rPr>
              <a:t>	Počas pôsobenia J. </a:t>
            </a:r>
            <a:r>
              <a:rPr lang="sk-SK" sz="2400" dirty="0" err="1" smtClean="0">
                <a:solidFill>
                  <a:schemeClr val="bg1"/>
                </a:solidFill>
                <a:effectLst/>
              </a:rPr>
              <a:t>Andraščíka</a:t>
            </a:r>
            <a:r>
              <a:rPr lang="sk-SK" sz="2400" dirty="0" smtClean="0">
                <a:solidFill>
                  <a:schemeClr val="bg1"/>
                </a:solidFill>
                <a:effectLst/>
              </a:rPr>
              <a:t> v Bardejove bol postavený Kostolík sv. Michala. </a:t>
            </a:r>
            <a:r>
              <a:rPr lang="sk-SK" sz="2400" dirty="0">
                <a:solidFill>
                  <a:schemeClr val="bg1"/>
                </a:solidFill>
              </a:rPr>
              <a:t>Z iniciatívy J. </a:t>
            </a:r>
            <a:r>
              <a:rPr lang="sk-SK" sz="2400" dirty="0" err="1">
                <a:solidFill>
                  <a:schemeClr val="bg1"/>
                </a:solidFill>
              </a:rPr>
              <a:t>Andraščíka</a:t>
            </a:r>
            <a:r>
              <a:rPr lang="sk-SK" sz="2400" dirty="0">
                <a:solidFill>
                  <a:schemeClr val="bg1"/>
                </a:solidFill>
              </a:rPr>
              <a:t> bola postavená fara v Bardejove, na priečelí budovy stojí dodnes pamätná tabuľa venovaná </a:t>
            </a:r>
            <a:r>
              <a:rPr lang="sk-SK" sz="2400" dirty="0" smtClean="0">
                <a:solidFill>
                  <a:schemeClr val="bg1"/>
                </a:solidFill>
              </a:rPr>
              <a:t>Jánovi </a:t>
            </a:r>
            <a:r>
              <a:rPr lang="sk-SK" sz="2400" dirty="0" err="1">
                <a:solidFill>
                  <a:schemeClr val="bg1"/>
                </a:solidFill>
              </a:rPr>
              <a:t>Andraščíkovi</a:t>
            </a:r>
            <a:r>
              <a:rPr lang="sk-SK" sz="2400" dirty="0">
                <a:solidFill>
                  <a:schemeClr val="bg1"/>
                </a:solidFill>
              </a:rPr>
              <a:t>. </a:t>
            </a:r>
            <a:endParaRPr lang="sk-SK" sz="2400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22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367"/>
          </a:xfrm>
          <a:prstGeom prst="rect">
            <a:avLst/>
          </a:prstGeom>
        </p:spPr>
      </p:pic>
      <p:sp>
        <p:nvSpPr>
          <p:cNvPr id="6" name="Zvislý zvitok 5">
            <a:hlinkClick r:id="rId3" action="ppaction://hlinksldjump"/>
          </p:cNvPr>
          <p:cNvSpPr/>
          <p:nvPr/>
        </p:nvSpPr>
        <p:spPr>
          <a:xfrm>
            <a:off x="11079480" y="5364480"/>
            <a:ext cx="1112520" cy="1493520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46111" y="13136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670219" y="452718"/>
            <a:ext cx="6851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Boj proti alkoholu</a:t>
            </a:r>
            <a:endParaRPr lang="sk-SK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62553" y="1979741"/>
            <a:ext cx="10751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 smtClean="0">
                <a:solidFill>
                  <a:schemeClr val="bg1"/>
                </a:solidFill>
              </a:rPr>
              <a:t>	Roky </a:t>
            </a:r>
            <a:r>
              <a:rPr lang="sk-SK" sz="2400" dirty="0">
                <a:solidFill>
                  <a:schemeClr val="bg1"/>
                </a:solidFill>
              </a:rPr>
              <a:t>1816 a 1831 po skončení napoleonských vojen boli rokmi hladomoru a </a:t>
            </a:r>
            <a:r>
              <a:rPr lang="sk-SK" sz="2400" dirty="0" smtClean="0">
                <a:solidFill>
                  <a:schemeClr val="bg1"/>
                </a:solidFill>
              </a:rPr>
              <a:t>biedy. </a:t>
            </a:r>
            <a:r>
              <a:rPr lang="sk-SK" sz="2400" dirty="0">
                <a:solidFill>
                  <a:schemeClr val="bg1"/>
                </a:solidFill>
              </a:rPr>
              <a:t>Hladomor vtedy zachvátil celú Šarišskú </a:t>
            </a:r>
            <a:r>
              <a:rPr lang="sk-SK" sz="2400" dirty="0" smtClean="0">
                <a:solidFill>
                  <a:schemeClr val="bg1"/>
                </a:solidFill>
              </a:rPr>
              <a:t>župu, </a:t>
            </a:r>
            <a:r>
              <a:rPr lang="sk-SK" sz="2400" dirty="0">
                <a:solidFill>
                  <a:schemeClr val="bg1"/>
                </a:solidFill>
              </a:rPr>
              <a:t>kde od novembra 1846 do konca júla 1847 zomrelo hladom okolo 30 </a:t>
            </a:r>
            <a:r>
              <a:rPr lang="sk-SK" sz="2400">
                <a:solidFill>
                  <a:schemeClr val="bg1"/>
                </a:solidFill>
              </a:rPr>
              <a:t>000 </a:t>
            </a:r>
            <a:r>
              <a:rPr lang="sk-SK" sz="2400" smtClean="0">
                <a:solidFill>
                  <a:schemeClr val="bg1"/>
                </a:solidFill>
              </a:rPr>
              <a:t>ľudí.</a:t>
            </a:r>
            <a:endParaRPr lang="sk-SK" sz="2400" dirty="0" smtClean="0">
              <a:solidFill>
                <a:schemeClr val="bg1"/>
              </a:solidFill>
            </a:endParaRPr>
          </a:p>
          <a:p>
            <a:pPr algn="just"/>
            <a:r>
              <a:rPr lang="sk-SK" sz="2400" dirty="0">
                <a:solidFill>
                  <a:schemeClr val="bg1"/>
                </a:solidFill>
              </a:rPr>
              <a:t>	</a:t>
            </a:r>
            <a:r>
              <a:rPr lang="sk-SK" sz="2400" dirty="0" smtClean="0">
                <a:solidFill>
                  <a:schemeClr val="bg1"/>
                </a:solidFill>
              </a:rPr>
              <a:t>Štúrovci </a:t>
            </a:r>
            <a:r>
              <a:rPr lang="sk-SK" sz="2400" dirty="0">
                <a:solidFill>
                  <a:schemeClr val="bg1"/>
                </a:solidFill>
              </a:rPr>
              <a:t>a ostatní ľudovýchovní pracovníci zakladali spolky </a:t>
            </a:r>
            <a:r>
              <a:rPr lang="sk-SK" sz="2400" dirty="0" smtClean="0">
                <a:solidFill>
                  <a:schemeClr val="bg1"/>
                </a:solidFill>
              </a:rPr>
              <a:t>miernosti, </a:t>
            </a:r>
            <a:r>
              <a:rPr lang="sk-SK" sz="2400" dirty="0">
                <a:solidFill>
                  <a:schemeClr val="bg1"/>
                </a:solidFill>
              </a:rPr>
              <a:t>presviedčali ľud o škodlivosti </a:t>
            </a:r>
            <a:r>
              <a:rPr lang="sk-SK" sz="2400" dirty="0" smtClean="0">
                <a:solidFill>
                  <a:schemeClr val="bg1"/>
                </a:solidFill>
              </a:rPr>
              <a:t>alkoholu, </a:t>
            </a:r>
            <a:r>
              <a:rPr lang="sk-SK" sz="2400" dirty="0">
                <a:solidFill>
                  <a:schemeClr val="bg1"/>
                </a:solidFill>
              </a:rPr>
              <a:t>o hmotných </a:t>
            </a:r>
            <a:r>
              <a:rPr lang="sk-SK" sz="2400" dirty="0" smtClean="0">
                <a:solidFill>
                  <a:schemeClr val="bg1"/>
                </a:solidFill>
              </a:rPr>
              <a:t>škodách, </a:t>
            </a:r>
            <a:r>
              <a:rPr lang="sk-SK" sz="2400" dirty="0">
                <a:solidFill>
                  <a:schemeClr val="bg1"/>
                </a:solidFill>
              </a:rPr>
              <a:t>ktoré spôsobuje </a:t>
            </a:r>
            <a:r>
              <a:rPr lang="sk-SK" sz="2400" dirty="0" smtClean="0">
                <a:solidFill>
                  <a:schemeClr val="bg1"/>
                </a:solidFill>
              </a:rPr>
              <a:t>pálenka, </a:t>
            </a:r>
            <a:r>
              <a:rPr lang="sk-SK" sz="2400" dirty="0">
                <a:solidFill>
                  <a:schemeClr val="bg1"/>
                </a:solidFill>
              </a:rPr>
              <a:t>vydávali </a:t>
            </a:r>
            <a:r>
              <a:rPr lang="sk-SK" sz="2400" dirty="0" smtClean="0">
                <a:solidFill>
                  <a:schemeClr val="bg1"/>
                </a:solidFill>
              </a:rPr>
              <a:t>protialkoholické </a:t>
            </a:r>
            <a:r>
              <a:rPr lang="sk-SK" sz="2400" dirty="0">
                <a:solidFill>
                  <a:schemeClr val="bg1"/>
                </a:solidFill>
              </a:rPr>
              <a:t>spisy a </a:t>
            </a:r>
            <a:r>
              <a:rPr lang="sk-SK" sz="2400" dirty="0" smtClean="0">
                <a:solidFill>
                  <a:schemeClr val="bg1"/>
                </a:solidFill>
              </a:rPr>
              <a:t>pod. </a:t>
            </a:r>
            <a:r>
              <a:rPr lang="sk-SK" sz="2400" dirty="0" smtClean="0">
                <a:solidFill>
                  <a:schemeClr val="bg1"/>
                </a:solidFill>
              </a:rPr>
              <a:t>	</a:t>
            </a:r>
            <a:r>
              <a:rPr lang="sk-SK" sz="2400" b="1" dirty="0" smtClean="0">
                <a:solidFill>
                  <a:schemeClr val="bg1"/>
                </a:solidFill>
              </a:rPr>
              <a:t>Najvýznamnejším </a:t>
            </a:r>
            <a:r>
              <a:rPr lang="sk-SK" sz="2400" b="1" dirty="0">
                <a:solidFill>
                  <a:schemeClr val="bg1"/>
                </a:solidFill>
              </a:rPr>
              <a:t>organizátorom boja proti alkoholizmu na východnom Slovenskom bol práve Ján </a:t>
            </a:r>
            <a:r>
              <a:rPr lang="sk-SK" sz="2400" b="1" dirty="0" err="1" smtClean="0">
                <a:solidFill>
                  <a:schemeClr val="bg1"/>
                </a:solidFill>
              </a:rPr>
              <a:t>Andraščík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246"/>
            <a:ext cx="12192000" cy="68580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933620" y="452718"/>
            <a:ext cx="282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Tvorba</a:t>
            </a:r>
            <a:endParaRPr lang="sk-SK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42381" y="1702222"/>
            <a:ext cx="10893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 smtClean="0">
                <a:solidFill>
                  <a:schemeClr val="bg1"/>
                </a:solidFill>
              </a:rPr>
              <a:t>	V roku 1844 napísal Ján </a:t>
            </a:r>
            <a:r>
              <a:rPr lang="sk-SK" sz="2400" dirty="0" err="1" smtClean="0">
                <a:solidFill>
                  <a:schemeClr val="bg1"/>
                </a:solidFill>
              </a:rPr>
              <a:t>Andraščík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</a:rPr>
              <a:t>veršovanú divadelnú hru - </a:t>
            </a:r>
            <a:r>
              <a:rPr lang="sk-SK" sz="2400" b="1" dirty="0">
                <a:solidFill>
                  <a:schemeClr val="bg1"/>
                </a:solidFill>
              </a:rPr>
              <a:t>Šenk </a:t>
            </a:r>
            <a:r>
              <a:rPr lang="sk-SK" sz="2400" b="1" dirty="0" err="1" smtClean="0">
                <a:solidFill>
                  <a:schemeClr val="bg1"/>
                </a:solidFill>
              </a:rPr>
              <a:t>pálenčený</a:t>
            </a:r>
            <a:r>
              <a:rPr lang="sk-SK" sz="2400" dirty="0" smtClean="0">
                <a:solidFill>
                  <a:schemeClr val="bg1"/>
                </a:solidFill>
              </a:rPr>
              <a:t>. Táto hra má </a:t>
            </a:r>
            <a:r>
              <a:rPr lang="sk-SK" sz="2400" b="1" dirty="0" smtClean="0">
                <a:solidFill>
                  <a:schemeClr val="bg1"/>
                </a:solidFill>
              </a:rPr>
              <a:t>protialkoholickú tematiku</a:t>
            </a:r>
            <a:r>
              <a:rPr lang="sk-SK" sz="2400" dirty="0" smtClean="0">
                <a:solidFill>
                  <a:schemeClr val="bg1"/>
                </a:solidFill>
              </a:rPr>
              <a:t>. Pôvodne bola napísaná v šarišskom nárečí. Šarišské nárečie umožnilo, aby sa hra </a:t>
            </a:r>
            <a:r>
              <a:rPr lang="sk-SK" sz="2400" dirty="0">
                <a:solidFill>
                  <a:schemeClr val="bg1"/>
                </a:solidFill>
              </a:rPr>
              <a:t>veľmi rýchlo </a:t>
            </a:r>
            <a:r>
              <a:rPr lang="sk-SK" sz="2400" dirty="0" smtClean="0">
                <a:solidFill>
                  <a:schemeClr val="bg1"/>
                </a:solidFill>
              </a:rPr>
              <a:t>rozšírila </a:t>
            </a:r>
            <a:r>
              <a:rPr lang="sk-SK" sz="2400" dirty="0">
                <a:solidFill>
                  <a:schemeClr val="bg1"/>
                </a:solidFill>
              </a:rPr>
              <a:t>medzi </a:t>
            </a:r>
            <a:r>
              <a:rPr lang="sk-SK" sz="2400" dirty="0" smtClean="0">
                <a:solidFill>
                  <a:schemeClr val="bg1"/>
                </a:solidFill>
              </a:rPr>
              <a:t>východoslovenským ľudom</a:t>
            </a:r>
            <a:r>
              <a:rPr lang="sk-SK" sz="2400" dirty="0">
                <a:solidFill>
                  <a:schemeClr val="bg1"/>
                </a:solidFill>
              </a:rPr>
              <a:t>. Neskôr bola napísaná v Š</a:t>
            </a:r>
            <a:r>
              <a:rPr lang="sk-SK" sz="2400" dirty="0" smtClean="0">
                <a:solidFill>
                  <a:schemeClr val="bg1"/>
                </a:solidFill>
              </a:rPr>
              <a:t>túrovej </a:t>
            </a:r>
            <a:r>
              <a:rPr lang="sk-SK" sz="2400" dirty="0">
                <a:solidFill>
                  <a:schemeClr val="bg1"/>
                </a:solidFill>
              </a:rPr>
              <a:t>slovenčine. </a:t>
            </a:r>
            <a:endParaRPr lang="sk-SK" sz="2400" dirty="0" smtClean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095574" y="4164151"/>
            <a:ext cx="7791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 smtClean="0">
                <a:solidFill>
                  <a:schemeClr val="bg1"/>
                </a:solidFill>
              </a:rPr>
              <a:t>Táto hra mala veľký úspech, ale spôsobila aj veľký rozruch </a:t>
            </a:r>
            <a:r>
              <a:rPr lang="sk-SK" sz="2400" dirty="0">
                <a:solidFill>
                  <a:schemeClr val="bg1"/>
                </a:solidFill>
              </a:rPr>
              <a:t>medzi vysokou cirkevnou hierarchiou </a:t>
            </a:r>
            <a:r>
              <a:rPr lang="sk-SK" sz="2400" dirty="0" smtClean="0">
                <a:solidFill>
                  <a:schemeClr val="bg1"/>
                </a:solidFill>
              </a:rPr>
              <a:t>a prešla uhorskou </a:t>
            </a:r>
            <a:r>
              <a:rPr lang="sk-SK" sz="2400" dirty="0">
                <a:solidFill>
                  <a:schemeClr val="bg1"/>
                </a:solidFill>
              </a:rPr>
              <a:t>cenzúrou. 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4" y="3996992"/>
            <a:ext cx="19621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Zvislý zvitok 11">
            <a:hlinkClick r:id="rId4" action="ppaction://hlinksldjump"/>
          </p:cNvPr>
          <p:cNvSpPr/>
          <p:nvPr/>
        </p:nvSpPr>
        <p:spPr>
          <a:xfrm>
            <a:off x="11079480" y="5364480"/>
            <a:ext cx="1112520" cy="1493520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68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3312" y="914400"/>
            <a:ext cx="8946541" cy="533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sk-SK" sz="2600" dirty="0">
                <a:solidFill>
                  <a:schemeClr val="bg1"/>
                </a:solidFill>
              </a:rPr>
              <a:t> 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36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07031" y="1059942"/>
            <a:ext cx="6954148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Ukážka zo šenku:</a:t>
            </a:r>
          </a:p>
          <a:p>
            <a:r>
              <a:rPr lang="sk-SK" sz="2800" b="1" dirty="0">
                <a:solidFill>
                  <a:schemeClr val="bg1"/>
                </a:solidFill>
              </a:rPr>
              <a:t> </a:t>
            </a:r>
          </a:p>
          <a:p>
            <a:r>
              <a:rPr lang="sk-SK" sz="2800" b="1" i="1" dirty="0">
                <a:solidFill>
                  <a:schemeClr val="bg1"/>
                </a:solidFill>
              </a:rPr>
              <a:t>Krčmár žid </a:t>
            </a:r>
            <a:r>
              <a:rPr lang="sk-SK" sz="2800" b="1" i="1" dirty="0" err="1">
                <a:solidFill>
                  <a:schemeClr val="bg1"/>
                </a:solidFill>
              </a:rPr>
              <a:t>Lajzer</a:t>
            </a:r>
            <a:r>
              <a:rPr lang="sk-SK" sz="2800" b="1" i="1" dirty="0">
                <a:solidFill>
                  <a:schemeClr val="bg1"/>
                </a:solidFill>
              </a:rPr>
              <a:t> svojej žene:</a:t>
            </a:r>
            <a:endParaRPr lang="sk-SK" sz="2800" b="1" dirty="0">
              <a:solidFill>
                <a:schemeClr val="bg1"/>
              </a:solidFill>
            </a:endParaRPr>
          </a:p>
          <a:p>
            <a:r>
              <a:rPr lang="sk-SK" sz="2800" b="1" dirty="0">
                <a:solidFill>
                  <a:schemeClr val="bg1"/>
                </a:solidFill>
              </a:rPr>
              <a:t> </a:t>
            </a:r>
          </a:p>
          <a:p>
            <a:r>
              <a:rPr lang="sk-SK" sz="2400" b="1" dirty="0">
                <a:solidFill>
                  <a:schemeClr val="bg1"/>
                </a:solidFill>
              </a:rPr>
              <a:t>„</a:t>
            </a:r>
            <a:r>
              <a:rPr lang="sk-SK" sz="2400" i="1" dirty="0" err="1">
                <a:solidFill>
                  <a:schemeClr val="bg1"/>
                </a:solidFill>
              </a:rPr>
              <a:t>Rachľo</a:t>
            </a:r>
            <a:r>
              <a:rPr lang="sk-SK" sz="2400" i="1" dirty="0">
                <a:solidFill>
                  <a:schemeClr val="bg1"/>
                </a:solidFill>
              </a:rPr>
              <a:t>! Či si čula – </a:t>
            </a:r>
            <a:r>
              <a:rPr lang="sk-SK" sz="2400" i="1" dirty="0" err="1">
                <a:solidFill>
                  <a:schemeClr val="bg1"/>
                </a:solidFill>
              </a:rPr>
              <a:t>co</a:t>
            </a:r>
            <a:r>
              <a:rPr lang="sk-SK" sz="2400" i="1" dirty="0">
                <a:solidFill>
                  <a:schemeClr val="bg1"/>
                </a:solidFill>
              </a:rPr>
              <a:t> to </a:t>
            </a:r>
            <a:r>
              <a:rPr lang="sk-SK" sz="2400" i="1" dirty="0" err="1">
                <a:solidFill>
                  <a:schemeClr val="bg1"/>
                </a:solidFill>
              </a:rPr>
              <a:t>muderci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i="1" dirty="0">
                <a:solidFill>
                  <a:schemeClr val="bg1"/>
                </a:solidFill>
              </a:rPr>
              <a:t>furman a s nim vojak – </a:t>
            </a:r>
            <a:r>
              <a:rPr lang="sk-SK" sz="2400" i="1" dirty="0" err="1">
                <a:solidFill>
                  <a:schemeClr val="bg1"/>
                </a:solidFill>
              </a:rPr>
              <a:t>jake</a:t>
            </a:r>
            <a:r>
              <a:rPr lang="sk-SK" sz="2400" i="1" dirty="0">
                <a:solidFill>
                  <a:schemeClr val="bg1"/>
                </a:solidFill>
              </a:rPr>
              <a:t> to </a:t>
            </a:r>
            <a:r>
              <a:rPr lang="sk-SK" sz="2400" i="1" dirty="0" err="1">
                <a:solidFill>
                  <a:schemeClr val="bg1"/>
                </a:solidFill>
              </a:rPr>
              <a:t>zvidrelci</a:t>
            </a:r>
            <a:r>
              <a:rPr lang="sk-SK" sz="2400" i="1" dirty="0">
                <a:solidFill>
                  <a:schemeClr val="bg1"/>
                </a:solidFill>
              </a:rPr>
              <a:t>?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i="1" dirty="0" err="1">
                <a:solidFill>
                  <a:schemeClr val="bg1"/>
                </a:solidFill>
              </a:rPr>
              <a:t>Ked</a:t>
            </a:r>
            <a:r>
              <a:rPr lang="sk-SK" sz="2400" i="1" dirty="0">
                <a:solidFill>
                  <a:schemeClr val="bg1"/>
                </a:solidFill>
              </a:rPr>
              <a:t> oni </a:t>
            </a:r>
            <a:r>
              <a:rPr lang="sk-SK" sz="2400" i="1" dirty="0" err="1">
                <a:solidFill>
                  <a:schemeClr val="bg1"/>
                </a:solidFill>
              </a:rPr>
              <a:t>krescanskich</a:t>
            </a:r>
            <a:r>
              <a:rPr lang="sk-SK" sz="2400" i="1" dirty="0">
                <a:solidFill>
                  <a:schemeClr val="bg1"/>
                </a:solidFill>
              </a:rPr>
              <a:t> – </a:t>
            </a:r>
            <a:r>
              <a:rPr lang="sk-SK" sz="2400" i="1" dirty="0" err="1">
                <a:solidFill>
                  <a:schemeClr val="bg1"/>
                </a:solidFill>
              </a:rPr>
              <a:t>ošvetľa</a:t>
            </a:r>
            <a:r>
              <a:rPr lang="sk-SK" sz="2400" i="1" dirty="0">
                <a:solidFill>
                  <a:schemeClr val="bg1"/>
                </a:solidFill>
              </a:rPr>
              <a:t> </a:t>
            </a:r>
            <a:r>
              <a:rPr lang="sk-SK" sz="2400" i="1" dirty="0" err="1">
                <a:solidFill>
                  <a:schemeClr val="bg1"/>
                </a:solidFill>
              </a:rPr>
              <a:t>sprostakoch</a:t>
            </a:r>
            <a:r>
              <a:rPr lang="sk-SK" sz="2400" i="1" dirty="0">
                <a:solidFill>
                  <a:schemeClr val="bg1"/>
                </a:solidFill>
              </a:rPr>
              <a:t>,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i="1" dirty="0" err="1">
                <a:solidFill>
                  <a:schemeClr val="bg1"/>
                </a:solidFill>
              </a:rPr>
              <a:t>nebudze</a:t>
            </a:r>
            <a:r>
              <a:rPr lang="sk-SK" sz="2400" i="1" dirty="0">
                <a:solidFill>
                  <a:schemeClr val="bg1"/>
                </a:solidFill>
              </a:rPr>
              <a:t> na </a:t>
            </a:r>
            <a:r>
              <a:rPr lang="sk-SK" sz="2400" i="1" dirty="0" err="1">
                <a:solidFill>
                  <a:schemeClr val="bg1"/>
                </a:solidFill>
              </a:rPr>
              <a:t>švece</a:t>
            </a:r>
            <a:r>
              <a:rPr lang="sk-SK" sz="2400" i="1" dirty="0">
                <a:solidFill>
                  <a:schemeClr val="bg1"/>
                </a:solidFill>
              </a:rPr>
              <a:t> – už </a:t>
            </a:r>
            <a:r>
              <a:rPr lang="sk-SK" sz="2400" i="1" dirty="0" err="1">
                <a:solidFill>
                  <a:schemeClr val="bg1"/>
                </a:solidFill>
              </a:rPr>
              <a:t>vecej</a:t>
            </a:r>
            <a:r>
              <a:rPr lang="sk-SK" sz="2400" i="1" dirty="0">
                <a:solidFill>
                  <a:schemeClr val="bg1"/>
                </a:solidFill>
              </a:rPr>
              <a:t> pijakoch.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i="1" dirty="0" err="1">
                <a:solidFill>
                  <a:schemeClr val="bg1"/>
                </a:solidFill>
              </a:rPr>
              <a:t>Jako</a:t>
            </a:r>
            <a:r>
              <a:rPr lang="sk-SK" sz="2400" i="1" dirty="0">
                <a:solidFill>
                  <a:schemeClr val="bg1"/>
                </a:solidFill>
              </a:rPr>
              <a:t> </a:t>
            </a:r>
            <a:r>
              <a:rPr lang="sk-SK" sz="2400" i="1" dirty="0" err="1">
                <a:solidFill>
                  <a:schemeClr val="bg1"/>
                </a:solidFill>
              </a:rPr>
              <a:t>trižve</a:t>
            </a:r>
            <a:r>
              <a:rPr lang="sk-SK" sz="2400" i="1" dirty="0">
                <a:solidFill>
                  <a:schemeClr val="bg1"/>
                </a:solidFill>
              </a:rPr>
              <a:t> </a:t>
            </a:r>
            <a:r>
              <a:rPr lang="sk-SK" sz="2400" i="1" dirty="0" err="1">
                <a:solidFill>
                  <a:schemeClr val="bg1"/>
                </a:solidFill>
              </a:rPr>
              <a:t>ľudze</a:t>
            </a:r>
            <a:r>
              <a:rPr lang="sk-SK" sz="2400" i="1" dirty="0">
                <a:solidFill>
                  <a:schemeClr val="bg1"/>
                </a:solidFill>
              </a:rPr>
              <a:t> – </a:t>
            </a:r>
            <a:r>
              <a:rPr lang="sk-SK" sz="2400" i="1" dirty="0" err="1">
                <a:solidFill>
                  <a:schemeClr val="bg1"/>
                </a:solidFill>
              </a:rPr>
              <a:t>nedaju</a:t>
            </a:r>
            <a:r>
              <a:rPr lang="sk-SK" sz="2400" i="1" dirty="0">
                <a:solidFill>
                  <a:schemeClr val="bg1"/>
                </a:solidFill>
              </a:rPr>
              <a:t> </a:t>
            </a:r>
            <a:r>
              <a:rPr lang="sk-SK" sz="2400" i="1" dirty="0" err="1">
                <a:solidFill>
                  <a:schemeClr val="bg1"/>
                </a:solidFill>
              </a:rPr>
              <a:t>še</a:t>
            </a:r>
            <a:r>
              <a:rPr lang="sk-SK" sz="2400" i="1" dirty="0">
                <a:solidFill>
                  <a:schemeClr val="bg1"/>
                </a:solidFill>
              </a:rPr>
              <a:t> </a:t>
            </a:r>
            <a:r>
              <a:rPr lang="sk-SK" sz="2400" i="1" dirty="0" err="1">
                <a:solidFill>
                  <a:schemeClr val="bg1"/>
                </a:solidFill>
              </a:rPr>
              <a:t>klamac</a:t>
            </a:r>
            <a:r>
              <a:rPr lang="sk-SK" sz="2400" i="1" dirty="0">
                <a:solidFill>
                  <a:schemeClr val="bg1"/>
                </a:solidFill>
              </a:rPr>
              <a:t>,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i="1" dirty="0">
                <a:solidFill>
                  <a:schemeClr val="bg1"/>
                </a:solidFill>
              </a:rPr>
              <a:t>Ta mi už </a:t>
            </a:r>
            <a:r>
              <a:rPr lang="sk-SK" sz="2400" i="1" dirty="0" err="1">
                <a:solidFill>
                  <a:schemeClr val="bg1"/>
                </a:solidFill>
              </a:rPr>
              <a:t>bohatsvo</a:t>
            </a:r>
            <a:r>
              <a:rPr lang="sk-SK" sz="2400" i="1" dirty="0">
                <a:solidFill>
                  <a:schemeClr val="bg1"/>
                </a:solidFill>
              </a:rPr>
              <a:t> – </a:t>
            </a:r>
            <a:r>
              <a:rPr lang="sk-SK" sz="2400" i="1" dirty="0" err="1">
                <a:solidFill>
                  <a:schemeClr val="bg1"/>
                </a:solidFill>
              </a:rPr>
              <a:t>nebudzeme</a:t>
            </a:r>
            <a:r>
              <a:rPr lang="sk-SK" sz="2400" i="1" dirty="0">
                <a:solidFill>
                  <a:schemeClr val="bg1"/>
                </a:solidFill>
              </a:rPr>
              <a:t> z nich </a:t>
            </a:r>
            <a:r>
              <a:rPr lang="sk-SK" sz="2400" i="1" dirty="0" err="1">
                <a:solidFill>
                  <a:schemeClr val="bg1"/>
                </a:solidFill>
              </a:rPr>
              <a:t>mac</a:t>
            </a:r>
            <a:r>
              <a:rPr lang="sk-SK" sz="2400" i="1" dirty="0">
                <a:solidFill>
                  <a:schemeClr val="bg1"/>
                </a:solidFill>
              </a:rPr>
              <a:t>.“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 </a:t>
            </a:r>
          </a:p>
          <a:p>
            <a:endParaRPr lang="sk-SK" dirty="0"/>
          </a:p>
        </p:txBody>
      </p:sp>
      <p:pic>
        <p:nvPicPr>
          <p:cNvPr id="7" name="Picture 2" descr="F:\Obrázky\Ján Andraščík\Šenk Pálenčen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60" y="1080346"/>
            <a:ext cx="3210726" cy="4284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585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251900" y="1576515"/>
            <a:ext cx="112868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hlinkClick r:id="rId3"/>
              </a:rPr>
              <a:t>https://sk.wikipedia.org/wiki/J%C3%A1n_Andra%C5%A1%C4%8D%C3%ADk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sk-SK" dirty="0" smtClean="0">
                <a:solidFill>
                  <a:schemeClr val="bg1"/>
                </a:solidFill>
                <a:hlinkClick r:id="rId4"/>
              </a:rPr>
              <a:t>cs.wikipedia.org/wiki/J%C3%A1n_Andra%C5%A1%C4%8D%C3%ADk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www.habj.sk/andrascik.html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   </a:t>
            </a:r>
          </a:p>
          <a:p>
            <a:r>
              <a:rPr lang="sk-SK" dirty="0">
                <a:solidFill>
                  <a:schemeClr val="bg1"/>
                </a:solidFill>
                <a:hlinkClick r:id="rId6"/>
              </a:rPr>
              <a:t>https://pospolitost.wordpress.com/2014/01/06/jan-andrascik-senk-palenceny</a:t>
            </a:r>
            <a:r>
              <a:rPr lang="sk-SK" dirty="0" smtClean="0">
                <a:solidFill>
                  <a:schemeClr val="bg1"/>
                </a:solidFill>
                <a:hlinkClick r:id="rId6"/>
              </a:rPr>
              <a:t>/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  <a:hlinkClick r:id="rId7"/>
              </a:rPr>
              <a:t>http://</a:t>
            </a:r>
            <a:r>
              <a:rPr lang="sk-SK" dirty="0" smtClean="0">
                <a:solidFill>
                  <a:schemeClr val="bg1"/>
                </a:solidFill>
                <a:hlinkClick r:id="rId7"/>
              </a:rPr>
              <a:t>nss.sk/3145/bojovnik-proti-alkoholizmu-jan-andrascik-navsteva-pamatnej-izby-17-8-2012-lipovce</a:t>
            </a:r>
            <a:r>
              <a:rPr lang="sk-SK" dirty="0">
                <a:solidFill>
                  <a:schemeClr val="bg1"/>
                </a:solidFill>
              </a:rPr>
              <a:t> 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Knižný zdroj </a:t>
            </a:r>
            <a:r>
              <a:rPr lang="sk-SK" sz="2800" dirty="0" smtClean="0">
                <a:solidFill>
                  <a:schemeClr val="bg1"/>
                </a:solidFill>
              </a:rPr>
              <a:t>: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Autor : Imrich Sedlák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Vydavateľstvo : Východoslovenské vydavateľstvo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Rok vydania : 1965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015508" y="245465"/>
            <a:ext cx="2665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Zdroje</a:t>
            </a:r>
            <a:endParaRPr lang="sk-SK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853"/>
            <a:ext cx="12192000" cy="689085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374005" y="1451060"/>
            <a:ext cx="7443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Ďakujeme</a:t>
            </a:r>
          </a:p>
          <a:p>
            <a:pPr algn="ctr"/>
            <a:r>
              <a:rPr lang="sk-SK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sk-SK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za pozornosť.</a:t>
            </a:r>
            <a:endParaRPr lang="sk-SK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50403" y="5157342"/>
            <a:ext cx="79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Natália Gašpariková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Sofia </a:t>
            </a:r>
            <a:r>
              <a:rPr lang="sk-SK" sz="2400" dirty="0" err="1" smtClean="0">
                <a:solidFill>
                  <a:schemeClr val="bg1"/>
                </a:solidFill>
              </a:rPr>
              <a:t>Kapsdorferová</a:t>
            </a:r>
            <a:r>
              <a:rPr lang="sk-SK" sz="2400" dirty="0" smtClean="0">
                <a:solidFill>
                  <a:schemeClr val="bg1"/>
                </a:solidFill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9150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447</TotalTime>
  <Words>398</Words>
  <Application>Microsoft Office PowerPoint</Application>
  <PresentationFormat>Širokouhlá</PresentationFormat>
  <Paragraphs>47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Century</vt:lpstr>
      <vt:lpstr>Century Gothic</vt:lpstr>
      <vt:lpstr>Wingdings 3</vt:lpstr>
      <vt:lpstr>Ión</vt:lpstr>
      <vt:lpstr>Ján Andraščík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Ján Andraščík</dc:title>
  <dc:creator>Eva Gašpariková</dc:creator>
  <cp:lastModifiedBy>Ucitel</cp:lastModifiedBy>
  <cp:revision>38</cp:revision>
  <dcterms:created xsi:type="dcterms:W3CDTF">2016-02-09T13:32:14Z</dcterms:created>
  <dcterms:modified xsi:type="dcterms:W3CDTF">2022-02-01T23:07:40Z</dcterms:modified>
</cp:coreProperties>
</file>