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8262-D2E5-4B24-AA04-0AA433F0402E}" type="datetimeFigureOut">
              <a:rPr lang="sk-SK" smtClean="0"/>
              <a:t>22. 9. 2021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CC63-8F9E-4B98-988E-3F7F191575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3547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8262-D2E5-4B24-AA04-0AA433F0402E}" type="datetimeFigureOut">
              <a:rPr lang="sk-SK" smtClean="0"/>
              <a:t>22. 9. 2021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CC63-8F9E-4B98-988E-3F7F191575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512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8262-D2E5-4B24-AA04-0AA433F0402E}" type="datetimeFigureOut">
              <a:rPr lang="sk-SK" smtClean="0"/>
              <a:t>22. 9. 2021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CC63-8F9E-4B98-988E-3F7F191575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451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8262-D2E5-4B24-AA04-0AA433F0402E}" type="datetimeFigureOut">
              <a:rPr lang="sk-SK" smtClean="0"/>
              <a:t>22. 9. 2021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CC63-8F9E-4B98-988E-3F7F191575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182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8262-D2E5-4B24-AA04-0AA433F0402E}" type="datetimeFigureOut">
              <a:rPr lang="sk-SK" smtClean="0"/>
              <a:t>22. 9. 2021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CC63-8F9E-4B98-988E-3F7F191575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3210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8262-D2E5-4B24-AA04-0AA433F0402E}" type="datetimeFigureOut">
              <a:rPr lang="sk-SK" smtClean="0"/>
              <a:t>22. 9. 2021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CC63-8F9E-4B98-988E-3F7F191575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150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8262-D2E5-4B24-AA04-0AA433F0402E}" type="datetimeFigureOut">
              <a:rPr lang="sk-SK" smtClean="0"/>
              <a:t>22. 9. 2021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CC63-8F9E-4B98-988E-3F7F191575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1539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8262-D2E5-4B24-AA04-0AA433F0402E}" type="datetimeFigureOut">
              <a:rPr lang="sk-SK" smtClean="0"/>
              <a:t>22. 9. 2021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CC63-8F9E-4B98-988E-3F7F191575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5646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8262-D2E5-4B24-AA04-0AA433F0402E}" type="datetimeFigureOut">
              <a:rPr lang="sk-SK" smtClean="0"/>
              <a:t>22. 9. 2021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CC63-8F9E-4B98-988E-3F7F191575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644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8262-D2E5-4B24-AA04-0AA433F0402E}" type="datetimeFigureOut">
              <a:rPr lang="sk-SK" smtClean="0"/>
              <a:t>22. 9. 2021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CC63-8F9E-4B98-988E-3F7F191575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037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8262-D2E5-4B24-AA04-0AA433F0402E}" type="datetimeFigureOut">
              <a:rPr lang="sk-SK" smtClean="0"/>
              <a:t>22. 9. 2021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CC63-8F9E-4B98-988E-3F7F191575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3105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38262-D2E5-4B24-AA04-0AA433F0402E}" type="datetimeFigureOut">
              <a:rPr lang="sk-SK" smtClean="0"/>
              <a:t>22. 9. 2021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BCC63-8F9E-4B98-988E-3F7F191575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6556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k-SK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xotic 350 Bd AT" pitchFamily="2" charset="0"/>
              </a:rPr>
              <a:t>Janko Kráľ</a:t>
            </a:r>
            <a:br>
              <a:rPr lang="sk-SK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xotic 350 Bd AT" pitchFamily="2" charset="0"/>
              </a:rPr>
            </a:br>
            <a:r>
              <a:rPr lang="sk-SK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1822 - 1876</a:t>
            </a:r>
            <a:endParaRPr lang="sk-SK" sz="36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sk-SK" sz="5400" dirty="0" smtClean="0">
                <a:solidFill>
                  <a:schemeClr val="bg2"/>
                </a:solidFill>
                <a:latin typeface="Exotic 350 Bd AT" pitchFamily="2" charset="0"/>
              </a:rPr>
              <a:t>SLOVO</a:t>
            </a:r>
            <a:endParaRPr lang="sk-SK" sz="5400" dirty="0">
              <a:solidFill>
                <a:schemeClr val="bg2"/>
              </a:solidFill>
              <a:latin typeface="Exotic 350 Bd AT" pitchFamily="2" charset="0"/>
            </a:endParaRPr>
          </a:p>
        </p:txBody>
      </p:sp>
      <p:pic>
        <p:nvPicPr>
          <p:cNvPr id="4" name="Picture 4" descr="kral1_m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941438"/>
            <a:ext cx="2123989" cy="3092700"/>
          </a:xfrm>
          <a:prstGeom prst="rect">
            <a:avLst/>
          </a:prstGeom>
          <a:noFill/>
          <a:ln w="127000" cmpd="tri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24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6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 života</a:t>
            </a:r>
            <a:endParaRPr lang="sk-SK" sz="60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dirty="0">
                <a:solidFill>
                  <a:schemeClr val="bg1"/>
                </a:solidFill>
              </a:rPr>
              <a:t>najrevolučnejší 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smtClean="0">
                <a:solidFill>
                  <a:schemeClr val="bg1"/>
                </a:solidFill>
              </a:rPr>
              <a:t>štúrovský básnik</a:t>
            </a:r>
          </a:p>
          <a:p>
            <a:pPr>
              <a:lnSpc>
                <a:spcPct val="90000"/>
              </a:lnSpc>
            </a:pPr>
            <a:r>
              <a:rPr lang="sk-SK" dirty="0">
                <a:solidFill>
                  <a:schemeClr val="bg1"/>
                </a:solidFill>
              </a:rPr>
              <a:t>p</a:t>
            </a:r>
            <a:r>
              <a:rPr lang="sk-SK" dirty="0" smtClean="0">
                <a:solidFill>
                  <a:schemeClr val="bg1"/>
                </a:solidFill>
              </a:rPr>
              <a:t>atrí do obdobia literárneho romantizmu</a:t>
            </a:r>
            <a:endParaRPr lang="sk-SK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sk-SK" dirty="0" smtClean="0">
                <a:solidFill>
                  <a:srgbClr val="F7FCFF"/>
                </a:solidFill>
              </a:rPr>
              <a:t>zapojil sa nielen veršami, ale aj osobnou účasťou do revolúcie</a:t>
            </a:r>
          </a:p>
          <a:p>
            <a:pPr lvl="1">
              <a:lnSpc>
                <a:spcPct val="90000"/>
              </a:lnSpc>
            </a:pPr>
            <a:r>
              <a:rPr lang="sk-SK" dirty="0" smtClean="0">
                <a:solidFill>
                  <a:srgbClr val="F7FCFF"/>
                </a:solidFill>
              </a:rPr>
              <a:t>za </a:t>
            </a:r>
            <a:r>
              <a:rPr lang="sk-SK" dirty="0" smtClean="0">
                <a:solidFill>
                  <a:srgbClr val="F7FCFF"/>
                </a:solidFill>
              </a:rPr>
              <a:t>buričstvo bol odsúdený na 10 mesiacov </a:t>
            </a:r>
            <a:r>
              <a:rPr lang="sk-SK" dirty="0" smtClean="0">
                <a:solidFill>
                  <a:srgbClr val="F7FCFF"/>
                </a:solidFill>
              </a:rPr>
              <a:t>väzenia v Šahách </a:t>
            </a:r>
            <a:r>
              <a:rPr lang="sk-SK" dirty="0" smtClean="0">
                <a:solidFill>
                  <a:srgbClr val="F7FCFF"/>
                </a:solidFill>
              </a:rPr>
              <a:t>a v </a:t>
            </a:r>
            <a:r>
              <a:rPr lang="sk-SK" dirty="0" err="1" smtClean="0">
                <a:solidFill>
                  <a:srgbClr val="F7FCFF"/>
                </a:solidFill>
              </a:rPr>
              <a:t>Pešti</a:t>
            </a:r>
            <a:endParaRPr lang="sk-SK" dirty="0" smtClean="0">
              <a:solidFill>
                <a:srgbClr val="F7FCFF"/>
              </a:solidFill>
            </a:endParaRPr>
          </a:p>
          <a:p>
            <a:pPr>
              <a:lnSpc>
                <a:spcPct val="90000"/>
              </a:lnSpc>
            </a:pPr>
            <a:endParaRPr lang="sk-SK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44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6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Slovo</a:t>
            </a:r>
            <a:endParaRPr lang="sk-SK" sz="60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literárna forma:</a:t>
            </a:r>
          </a:p>
          <a:p>
            <a:pPr lvl="1"/>
            <a:r>
              <a:rPr lang="sk-SK" dirty="0">
                <a:solidFill>
                  <a:schemeClr val="bg1"/>
                </a:solidFill>
              </a:rPr>
              <a:t>poézia</a:t>
            </a:r>
          </a:p>
          <a:p>
            <a:r>
              <a:rPr lang="sk-SK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literárny </a:t>
            </a:r>
            <a:r>
              <a:rPr lang="sk-SK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druh: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lyrika</a:t>
            </a:r>
          </a:p>
          <a:p>
            <a:r>
              <a:rPr lang="sk-SK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literárny žáner: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revolučná báseň </a:t>
            </a:r>
            <a:endParaRPr lang="sk-SK" dirty="0" smtClean="0">
              <a:solidFill>
                <a:schemeClr val="bg1"/>
              </a:solidFill>
            </a:endParaRPr>
          </a:p>
          <a:p>
            <a:endParaRPr lang="sk-SK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petrzalka.sk/portals_pictures/i_000417/i_4173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191" y="1556792"/>
            <a:ext cx="4521921" cy="3384376"/>
          </a:xfrm>
          <a:prstGeom prst="rect">
            <a:avLst/>
          </a:prstGeom>
          <a:noFill/>
          <a:ln w="101600" cmpd="tri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4427984" y="5358407"/>
            <a:ext cx="3852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chemeClr val="bg1">
                    <a:lumMod val="95000"/>
                  </a:schemeClr>
                </a:solidFill>
              </a:rPr>
              <a:t>socha Janka Kráľa v Bratislave</a:t>
            </a:r>
            <a:endParaRPr lang="sk-SK" sz="2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29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sk-SK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sk-SK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éma: </a:t>
            </a:r>
            <a:r>
              <a:rPr lang="sk-SK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národnostná</a:t>
            </a:r>
            <a:endParaRPr lang="sk-SK" b="1" dirty="0"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postavenie slovenského národa v rámci mnohonárodnostného </a:t>
            </a:r>
            <a:r>
              <a:rPr lang="sk-SK" dirty="0" err="1" smtClean="0">
                <a:solidFill>
                  <a:schemeClr val="bg1"/>
                </a:solidFill>
              </a:rPr>
              <a:t>Rakúsko-Uhorska</a:t>
            </a:r>
            <a:endParaRPr lang="sk-SK" dirty="0" smtClean="0">
              <a:solidFill>
                <a:schemeClr val="bg1"/>
              </a:solidFill>
            </a:endParaRPr>
          </a:p>
          <a:p>
            <a:r>
              <a:rPr lang="sk-SK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Hlavná myšlienka:</a:t>
            </a:r>
            <a:endParaRPr lang="sk-SK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revolučná </a:t>
            </a:r>
            <a:r>
              <a:rPr lang="sk-SK" dirty="0" smtClean="0">
                <a:solidFill>
                  <a:schemeClr val="bg1"/>
                </a:solidFill>
              </a:rPr>
              <a:t>báseň - autor </a:t>
            </a:r>
            <a:r>
              <a:rPr lang="sk-SK" dirty="0" smtClean="0">
                <a:solidFill>
                  <a:schemeClr val="bg1"/>
                </a:solidFill>
              </a:rPr>
              <a:t>vyzýva všetkých Slovákov k zjednoteniu do boja za svoje národné </a:t>
            </a:r>
            <a:r>
              <a:rPr lang="sk-SK" dirty="0" smtClean="0">
                <a:solidFill>
                  <a:schemeClr val="bg1"/>
                </a:solidFill>
              </a:rPr>
              <a:t>práva</a:t>
            </a:r>
            <a:endParaRPr lang="sk-SK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99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Umelecké prostriedky</a:t>
            </a:r>
            <a:endParaRPr lang="sk-SK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sz="35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epitetá: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jasnej zory, slovenské polia, podlej zrade, ...</a:t>
            </a:r>
          </a:p>
          <a:p>
            <a:r>
              <a:rPr lang="sk-SK" sz="35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personifikácie: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zajasal blesk; zahučte, slovenské polia; povedala vrana vrane; sloboda nás k činom volá ...</a:t>
            </a:r>
          </a:p>
          <a:p>
            <a:r>
              <a:rPr lang="sk-SK" sz="35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prirovnanie: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ako reťaz držme spolu</a:t>
            </a:r>
          </a:p>
          <a:p>
            <a:r>
              <a:rPr lang="sk-SK" sz="35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refrén</a:t>
            </a:r>
            <a:r>
              <a:rPr lang="sk-SK" dirty="0" smtClean="0">
                <a:solidFill>
                  <a:schemeClr val="bg1"/>
                </a:solidFill>
              </a:rPr>
              <a:t> (opakovanie rovnakých veršov – plní v básni rovnakú úlohu ako v piesni):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Hore za česť, slobodu slovenského národu!</a:t>
            </a:r>
          </a:p>
        </p:txBody>
      </p:sp>
    </p:spTree>
    <p:extLst>
      <p:ext uri="{BB962C8B-B14F-4D97-AF65-F5344CB8AC3E}">
        <p14:creationId xmlns:p14="http://schemas.microsoft.com/office/powerpoint/2010/main" val="271706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Vonkajšia výstavba básne:</a:t>
            </a:r>
            <a:endParaRPr lang="sk-SK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báseň sa člení na pravidelné 6-veršové strofy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sk-SK" sz="3200" dirty="0">
                <a:solidFill>
                  <a:schemeClr val="bg1"/>
                </a:solidFill>
              </a:rPr>
              <a:t>každá strofa končí dvojveršovým </a:t>
            </a:r>
            <a:r>
              <a:rPr lang="sk-SK" sz="3200" dirty="0" smtClean="0">
                <a:solidFill>
                  <a:schemeClr val="bg1"/>
                </a:solidFill>
              </a:rPr>
              <a:t>refrénom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sk-SK" sz="3200" dirty="0" smtClean="0">
                <a:solidFill>
                  <a:schemeClr val="bg1"/>
                </a:solidFill>
              </a:rPr>
              <a:t>verše </a:t>
            </a:r>
            <a:r>
              <a:rPr lang="sk-SK" sz="3200" dirty="0" smtClean="0">
                <a:solidFill>
                  <a:schemeClr val="bg1"/>
                </a:solidFill>
              </a:rPr>
              <a:t>v strofách sú pravidelne </a:t>
            </a:r>
            <a:r>
              <a:rPr lang="sk-SK" sz="3200" dirty="0" smtClean="0">
                <a:solidFill>
                  <a:schemeClr val="bg1"/>
                </a:solidFill>
              </a:rPr>
              <a:t>8-</a:t>
            </a:r>
            <a:r>
              <a:rPr lang="sk-SK" sz="3200" dirty="0" smtClean="0">
                <a:solidFill>
                  <a:schemeClr val="bg1"/>
                </a:solidFill>
              </a:rPr>
              <a:t>slabičné </a:t>
            </a:r>
            <a:r>
              <a:rPr lang="sk-SK" sz="3200" dirty="0" smtClean="0">
                <a:solidFill>
                  <a:schemeClr val="bg1"/>
                </a:solidFill>
              </a:rPr>
              <a:t>a v refréne </a:t>
            </a:r>
            <a:r>
              <a:rPr lang="sk-SK" sz="3200" dirty="0" smtClean="0">
                <a:solidFill>
                  <a:schemeClr val="bg1"/>
                </a:solidFill>
              </a:rPr>
              <a:t>7-</a:t>
            </a:r>
            <a:r>
              <a:rPr lang="sk-SK" sz="3200" dirty="0" smtClean="0">
                <a:solidFill>
                  <a:schemeClr val="bg1"/>
                </a:solidFill>
              </a:rPr>
              <a:t>slabičné </a:t>
            </a:r>
            <a:r>
              <a:rPr lang="sk-SK" sz="32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(sylabický veršový systém)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sk-SK" sz="3200" dirty="0">
                <a:solidFill>
                  <a:schemeClr val="bg1"/>
                </a:solidFill>
              </a:rPr>
              <a:t>r</a:t>
            </a:r>
            <a:r>
              <a:rPr lang="sk-SK" sz="3200" dirty="0" smtClean="0">
                <a:solidFill>
                  <a:schemeClr val="bg1"/>
                </a:solidFill>
              </a:rPr>
              <a:t>ým básne: združený (</a:t>
            </a:r>
            <a:r>
              <a:rPr lang="sk-SK" sz="3200" dirty="0" err="1" smtClean="0">
                <a:solidFill>
                  <a:schemeClr val="bg1"/>
                </a:solidFill>
              </a:rPr>
              <a:t>aabb</a:t>
            </a:r>
            <a:r>
              <a:rPr lang="sk-SK" sz="3200" smtClean="0">
                <a:solidFill>
                  <a:schemeClr val="bg1"/>
                </a:solidFill>
              </a:rPr>
              <a:t>)</a:t>
            </a:r>
            <a:endParaRPr lang="sk-SK" sz="3200" dirty="0">
              <a:solidFill>
                <a:schemeClr val="bg1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sk-SK" sz="3200" dirty="0">
              <a:solidFill>
                <a:schemeClr val="bg1"/>
              </a:solidFill>
            </a:endParaRPr>
          </a:p>
          <a:p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11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988840"/>
            <a:ext cx="4546848" cy="1143000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Ďakujem </a:t>
            </a:r>
            <a:br>
              <a:rPr lang="sk-SK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pozornosť.</a:t>
            </a:r>
            <a:endParaRPr lang="sk-SK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4712370"/>
            <a:ext cx="8229600" cy="1262998"/>
          </a:xfrm>
        </p:spPr>
        <p:txBody>
          <a:bodyPr>
            <a:normAutofit fontScale="85000" lnSpcReduction="20000"/>
          </a:bodyPr>
          <a:lstStyle/>
          <a:p>
            <a:r>
              <a:rPr lang="sk-SK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zdroje: </a:t>
            </a:r>
          </a:p>
          <a:p>
            <a:r>
              <a:rPr lang="sk-SK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Literárna výchova pre 7. ročník ZŠ</a:t>
            </a:r>
          </a:p>
          <a:p>
            <a:r>
              <a:rPr lang="sk-SK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internet</a:t>
            </a:r>
            <a:endParaRPr lang="sk-SK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403180" y="5971053"/>
            <a:ext cx="3069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spracovala: Mgr. A. Kobzová</a:t>
            </a:r>
            <a:endParaRPr lang="sk-SK" sz="2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20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203</Words>
  <Application>Microsoft Office PowerPoint</Application>
  <PresentationFormat>Prezentácia na obrazovke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Janko Kráľ 1822 - 1876</vt:lpstr>
      <vt:lpstr>Zo života</vt:lpstr>
      <vt:lpstr>Slovo</vt:lpstr>
      <vt:lpstr>Prezentácia programu PowerPoint</vt:lpstr>
      <vt:lpstr>Umelecké prostriedky</vt:lpstr>
      <vt:lpstr>Vonkajšia výstavba básne:</vt:lpstr>
      <vt:lpstr>Ďakujem  za pozornosť.</vt:lpstr>
    </vt:vector>
  </TitlesOfParts>
  <Company>Lesy 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Janko Kráľ</dc:title>
  <dc:creator>Ucitel</dc:creator>
  <cp:lastModifiedBy>Ucitel</cp:lastModifiedBy>
  <cp:revision>16</cp:revision>
  <dcterms:created xsi:type="dcterms:W3CDTF">2011-09-29T17:50:36Z</dcterms:created>
  <dcterms:modified xsi:type="dcterms:W3CDTF">2021-09-22T18:50:12Z</dcterms:modified>
</cp:coreProperties>
</file>