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06" r:id="rId2"/>
    <p:sldId id="353" r:id="rId3"/>
    <p:sldId id="352" r:id="rId4"/>
    <p:sldId id="358" r:id="rId5"/>
    <p:sldId id="363" r:id="rId6"/>
    <p:sldId id="378" r:id="rId7"/>
    <p:sldId id="354" r:id="rId8"/>
    <p:sldId id="359" r:id="rId9"/>
    <p:sldId id="360" r:id="rId10"/>
    <p:sldId id="361" r:id="rId11"/>
    <p:sldId id="362" r:id="rId12"/>
    <p:sldId id="377" r:id="rId13"/>
    <p:sldId id="380" r:id="rId14"/>
    <p:sldId id="381" r:id="rId15"/>
    <p:sldId id="382" r:id="rId16"/>
    <p:sldId id="384" r:id="rId17"/>
    <p:sldId id="386" r:id="rId18"/>
    <p:sldId id="387" r:id="rId19"/>
    <p:sldId id="396" r:id="rId20"/>
    <p:sldId id="397" r:id="rId21"/>
    <p:sldId id="398" r:id="rId22"/>
    <p:sldId id="389" r:id="rId23"/>
    <p:sldId id="390" r:id="rId24"/>
    <p:sldId id="391" r:id="rId25"/>
    <p:sldId id="393" r:id="rId26"/>
    <p:sldId id="394" r:id="rId27"/>
    <p:sldId id="395" r:id="rId28"/>
    <p:sldId id="400" r:id="rId29"/>
    <p:sldId id="401" r:id="rId30"/>
    <p:sldId id="402" r:id="rId31"/>
    <p:sldId id="403" r:id="rId32"/>
    <p:sldId id="412" r:id="rId33"/>
    <p:sldId id="404" r:id="rId34"/>
    <p:sldId id="406" r:id="rId35"/>
    <p:sldId id="410" r:id="rId36"/>
    <p:sldId id="408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4" r:id="rId46"/>
    <p:sldId id="423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5" r:id="rId57"/>
    <p:sldId id="436" r:id="rId58"/>
    <p:sldId id="437" r:id="rId59"/>
    <p:sldId id="440" r:id="rId60"/>
    <p:sldId id="439" r:id="rId61"/>
    <p:sldId id="441" r:id="rId62"/>
    <p:sldId id="442" r:id="rId6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700" autoAdjust="0"/>
  </p:normalViewPr>
  <p:slideViewPr>
    <p:cSldViewPr>
      <p:cViewPr varScale="1">
        <p:scale>
          <a:sx n="66" d="100"/>
          <a:sy n="66" d="100"/>
        </p:scale>
        <p:origin x="130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1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A713-D0A9-4ED5-B941-1405076A49F6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9BCD7-E5FC-4786-A099-9D8DF5B477D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5154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9415F-90DF-43EF-80C6-A20BDCAFD5DE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29F97-B4A7-416B-9111-76D1C080BF7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763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29F97-B4A7-416B-9111-76D1C080BF77}" type="slidenum">
              <a:rPr lang="sk-SK" smtClean="0"/>
              <a:pPr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9178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pPr/>
              <a:t>26. 6. 2019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548680"/>
            <a:ext cx="1152128" cy="130501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4085"/>
            <a:ext cx="1342857" cy="126666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1724" y="212210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TREDNÁ 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RIEMYSELNÁ 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KOLA 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OPRAVNÁ      </a:t>
            </a:r>
          </a:p>
          <a:p>
            <a:pPr algn="ctr"/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TRNAVA</a:t>
            </a:r>
          </a:p>
          <a:p>
            <a:pPr algn="ctr"/>
            <a:endParaRPr lang="sk-SK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sk-SK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k-SK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ODBORNÉHO VZDELÁVANIA A PRÍPRAVY</a:t>
            </a:r>
          </a:p>
          <a:p>
            <a:pPr algn="ctr"/>
            <a:r>
              <a:rPr lang="sk-SK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DOPRAVU A TELEKOMUNIKÁCIE</a:t>
            </a:r>
            <a:endParaRPr lang="sk-SK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259632" y="4581128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1983-2018</a:t>
            </a:r>
          </a:p>
          <a:p>
            <a:pPr algn="ctr"/>
            <a:r>
              <a:rPr lang="sk-SK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35. výročie založenia školy</a:t>
            </a:r>
            <a:r>
              <a:rPr lang="sk-SK" sz="4000" dirty="0" smtClean="0">
                <a:solidFill>
                  <a:srgbClr val="C00000"/>
                </a:solidFill>
                <a:latin typeface="Forte" panose="03060902040502070203" pitchFamily="66" charset="0"/>
              </a:rPr>
              <a:t> </a:t>
            </a:r>
            <a:endParaRPr lang="sk-SK" sz="40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04076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Bola u nás akcia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367"/>
            <a:ext cx="1733550" cy="1438275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2" y="1464980"/>
            <a:ext cx="4032419" cy="269067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51" y="4122705"/>
            <a:ext cx="3816587" cy="254665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82" y="1462275"/>
            <a:ext cx="3702256" cy="245214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2" y="3717032"/>
            <a:ext cx="4149457" cy="27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3486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Bola u nás akcia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367"/>
            <a:ext cx="1733550" cy="1438275"/>
          </a:xfr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245846" cy="281218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56" y="1390896"/>
            <a:ext cx="4067944" cy="269435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8" y="1196752"/>
            <a:ext cx="3913846" cy="25922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31" y="4085249"/>
            <a:ext cx="3581193" cy="2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2566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Boli sme na Bibliotéke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7" y="1119105"/>
            <a:ext cx="5616624" cy="33251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4091947" cy="306896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0" y="3501008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80964"/>
      </p:ext>
    </p:extLst>
  </p:cSld>
  <p:clrMapOvr>
    <a:masterClrMapping/>
  </p:clrMapOvr>
  <p:transition spd="slow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Bola u nás akcia – </a:t>
            </a:r>
            <a:br>
              <a:rPr lang="sk-SK" dirty="0" smtClean="0"/>
            </a:br>
            <a:r>
              <a:rPr lang="sk-SK" dirty="0" smtClean="0"/>
              <a:t>Stretnutie s osobnosťou – Ján Miško</a:t>
            </a:r>
            <a:endParaRPr lang="sk-SK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45" y="1600200"/>
            <a:ext cx="6782909" cy="4525963"/>
          </a:xfrm>
        </p:spPr>
      </p:pic>
    </p:spTree>
    <p:extLst>
      <p:ext uri="{BB962C8B-B14F-4D97-AF65-F5344CB8AC3E}">
        <p14:creationId xmlns:p14="http://schemas.microsoft.com/office/powerpoint/2010/main" val="2146761494"/>
      </p:ext>
    </p:extLst>
  </p:cSld>
  <p:clrMapOvr>
    <a:masterClrMapping/>
  </p:clrMapOvr>
  <p:transition spd="slow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Bola u nás akcia – </a:t>
            </a:r>
            <a:br>
              <a:rPr lang="sk-SK" dirty="0" smtClean="0"/>
            </a:br>
            <a:r>
              <a:rPr lang="sk-SK" dirty="0" smtClean="0"/>
              <a:t>Študentská formula okolo Slovenska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65" y="2204864"/>
            <a:ext cx="4076270" cy="305720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3906"/>
            <a:ext cx="3030834" cy="227312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097"/>
            <a:ext cx="3419871" cy="256490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18258"/>
            <a:ext cx="2843807" cy="37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3999"/>
      </p:ext>
    </p:extLst>
  </p:cSld>
  <p:clrMapOvr>
    <a:masterClrMapping/>
  </p:clrMapOvr>
  <p:transition spd="slow"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Boli sme akcii –</a:t>
            </a:r>
            <a:br>
              <a:rPr lang="sk-SK" dirty="0" smtClean="0"/>
            </a:br>
            <a:r>
              <a:rPr lang="sk-SK" dirty="0" smtClean="0"/>
              <a:t>Deň otvorených dverí na TTSK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04" y="1524943"/>
            <a:ext cx="2346908" cy="312921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80" y="4509120"/>
            <a:ext cx="3131840" cy="23488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1019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41423"/>
      </p:ext>
    </p:extLst>
  </p:cSld>
  <p:clrMapOvr>
    <a:masterClrMapping/>
  </p:clrMapOvr>
  <p:transition spd="slow"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Bola u nás akcia - </a:t>
            </a:r>
            <a:r>
              <a:rPr lang="sk-SK" dirty="0" err="1" smtClean="0"/>
              <a:t>elektromobilita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08" y="1905232"/>
            <a:ext cx="4460313" cy="334523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30" y="4660268"/>
            <a:ext cx="3419870" cy="192367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32" y="1332472"/>
            <a:ext cx="1815968" cy="322838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" y="2204864"/>
            <a:ext cx="2293353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3279"/>
      </p:ext>
    </p:extLst>
  </p:cSld>
  <p:clrMapOvr>
    <a:masterClrMapping/>
  </p:clrMapOvr>
  <p:transition spd="slow"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krajskom Zenite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Naši študenti dosiahli výrazný úspech v súťaži Zenit v elektronike : prvé miesto v kategórii A získal Richard </a:t>
            </a:r>
            <a:r>
              <a:rPr lang="sk-SK" dirty="0" err="1"/>
              <a:t>Bubán</a:t>
            </a:r>
            <a:r>
              <a:rPr lang="sk-SK" dirty="0"/>
              <a:t> III. EA a tretie miesto v kategórii B Oliver </a:t>
            </a:r>
            <a:r>
              <a:rPr lang="sk-SK" dirty="0" err="1" smtClean="0"/>
              <a:t>Glosz</a:t>
            </a:r>
            <a:r>
              <a:rPr lang="sk-SK" dirty="0" smtClean="0"/>
              <a:t>, </a:t>
            </a:r>
            <a:r>
              <a:rPr lang="sk-SK" dirty="0"/>
              <a:t>II. CE/E . </a:t>
            </a:r>
            <a:r>
              <a:rPr lang="sk-SK" b="1" dirty="0"/>
              <a:t>Blahoželáme</a:t>
            </a:r>
            <a:r>
              <a:rPr lang="sk-SK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10" y="3838330"/>
            <a:ext cx="3563888" cy="268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518646"/>
      </p:ext>
    </p:extLst>
  </p:cSld>
  <p:clrMapOvr>
    <a:masterClrMapping/>
  </p:clrMapOvr>
  <p:transition spd="slow"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šachu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Lukáš </a:t>
            </a:r>
            <a:r>
              <a:rPr lang="sk-SK" dirty="0" err="1"/>
              <a:t>Bango</a:t>
            </a:r>
            <a:r>
              <a:rPr lang="sk-SK" dirty="0"/>
              <a:t> (I.A) úspešne </a:t>
            </a:r>
            <a:r>
              <a:rPr lang="sk-SK" dirty="0" err="1"/>
              <a:t>repreznetoval</a:t>
            </a:r>
            <a:r>
              <a:rPr lang="sk-SK" dirty="0"/>
              <a:t> školu v šachu, keď na krajských majstrovstvách sa umiestnil na 2. mieste a postúpil do celoštátneho kola</a:t>
            </a:r>
            <a:r>
              <a:rPr lang="sk-SK" dirty="0" smtClean="0"/>
              <a:t>. </a:t>
            </a:r>
            <a:r>
              <a:rPr lang="sk-SK" dirty="0"/>
              <a:t>Srdečne blahoželáme.</a:t>
            </a:r>
          </a:p>
        </p:txBody>
      </p:sp>
      <p:pic>
        <p:nvPicPr>
          <p:cNvPr id="4" name="Picture 2" descr="Ãspech v Å¡achu - ObrÃ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4536504" cy="27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85689"/>
      </p:ext>
    </p:extLst>
  </p:cSld>
  <p:clrMapOvr>
    <a:masterClrMapping/>
  </p:clrMapOvr>
  <p:transition spd="slow"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II.D a II.DT v LINDE Trenčín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778"/>
            <a:ext cx="2757607" cy="206820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92896"/>
            <a:ext cx="3491880" cy="261891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156"/>
            <a:ext cx="2699792" cy="202484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2" y="1216778"/>
            <a:ext cx="2699792" cy="202484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2" y="4541262"/>
            <a:ext cx="2944968" cy="22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6533"/>
      </p:ext>
    </p:extLst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Škola na Vedeckom veľtrhu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3358"/>
            <a:ext cx="3089317" cy="2316988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89" y="1949842"/>
            <a:ext cx="4668011" cy="350100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2342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SPŠD na vianočných trhoch župy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78286051"/>
      </p:ext>
    </p:extLst>
  </p:cSld>
  <p:clrMapOvr>
    <a:masterClrMapping/>
  </p:clrMapOvr>
  <p:transition spd="slow"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Prednáška finančná gramotnosť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8" y="1417638"/>
            <a:ext cx="4268292" cy="320121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1908"/>
      </p:ext>
    </p:extLst>
  </p:cSld>
  <p:clrMapOvr>
    <a:masterClrMapping/>
  </p:clrMapOvr>
  <p:transition spd="slow" advClick="0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Prezentovali sme školu – Kam na strednú Trnava</a:t>
            </a:r>
            <a:endParaRPr lang="sk-SK" dirty="0"/>
          </a:p>
        </p:txBody>
      </p:sp>
      <p:pic>
        <p:nvPicPr>
          <p:cNvPr id="6" name="Zástupný symbol obsahu 5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4221088"/>
            <a:ext cx="3669144" cy="2448272"/>
          </a:xfrm>
        </p:spPr>
      </p:pic>
      <p:pic>
        <p:nvPicPr>
          <p:cNvPr id="8" name="Obrázok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628800"/>
            <a:ext cx="3816424" cy="2546546"/>
          </a:xfrm>
          <a:prstGeom prst="rect">
            <a:avLst/>
          </a:prstGeom>
        </p:spPr>
      </p:pic>
      <p:pic>
        <p:nvPicPr>
          <p:cNvPr id="9" name="Obrázok 8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6043" y="1628801"/>
            <a:ext cx="3777060" cy="2520280"/>
          </a:xfrm>
          <a:prstGeom prst="rect">
            <a:avLst/>
          </a:prstGeom>
        </p:spPr>
      </p:pic>
      <p:pic>
        <p:nvPicPr>
          <p:cNvPr id="11" name="Obrázok 10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628" y="4221088"/>
            <a:ext cx="395185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6540"/>
      </p:ext>
    </p:extLst>
  </p:cSld>
  <p:clrMapOvr>
    <a:masterClrMapping/>
  </p:clrMapOvr>
  <p:transition spd="slow" advClick="0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Mikuláš na škole</a:t>
            </a:r>
            <a:endParaRPr lang="sk-SK" dirty="0"/>
          </a:p>
        </p:txBody>
      </p:sp>
      <p:pic>
        <p:nvPicPr>
          <p:cNvPr id="4" name="Zástupný symbol obsahu 3" descr="Mikul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7804" y="2924944"/>
            <a:ext cx="3528392" cy="3528392"/>
          </a:xfrm>
        </p:spPr>
      </p:pic>
      <p:pic>
        <p:nvPicPr>
          <p:cNvPr id="1026" name="Picture 2" descr="Fotka StrednÃ¡ priemyselnÃ¡ Å¡kola dopravnÃ¡, Å tudentskÃ¡ 23, 91745 Trnav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3113"/>
            <a:ext cx="3492389" cy="26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ka StrednÃ¡ priemyselnÃ¡ Å¡kola dopravnÃ¡, Å tudentskÃ¡ 23, 91745 Trnav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08" y="1092735"/>
            <a:ext cx="3228801" cy="32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7196"/>
      </p:ext>
    </p:extLst>
  </p:cSld>
  <p:clrMapOvr>
    <a:masterClrMapping/>
  </p:clrMapOvr>
  <p:transition spd="slow" advClick="0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Jazykovka</a:t>
            </a:r>
            <a:r>
              <a:rPr lang="sk-SK" dirty="0" smtClean="0"/>
              <a:t> v Krakove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12624"/>
            <a:ext cx="3672408" cy="489371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81772"/>
            <a:ext cx="2170585" cy="28941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24" y="4244606"/>
            <a:ext cx="2618676" cy="196400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1253193"/>
            <a:ext cx="2170584" cy="28941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8" y="4273985"/>
            <a:ext cx="2575358" cy="19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38968"/>
      </p:ext>
    </p:extLst>
  </p:cSld>
  <p:clrMapOvr>
    <a:masterClrMapping/>
  </p:clrMapOvr>
  <p:transition spd="slow"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Odhalenie označenia školy ako</a:t>
            </a:r>
            <a:br>
              <a:rPr lang="sk-SK" dirty="0" smtClean="0"/>
            </a:b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k-SK" dirty="0" smtClean="0"/>
              <a:t>entrum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k-SK" dirty="0" smtClean="0"/>
              <a:t>dborného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sk-SK" dirty="0" smtClean="0"/>
              <a:t>zdelávania a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k-SK" dirty="0" smtClean="0"/>
              <a:t>rípravy pre dopravu a </a:t>
            </a:r>
            <a:r>
              <a:rPr lang="sk-SK" dirty="0" err="1" smtClean="0"/>
              <a:t>telekomunkácie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33" y="3068960"/>
            <a:ext cx="3369133" cy="223150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2941231" cy="194808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76872"/>
            <a:ext cx="2909803" cy="19272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68" y="1912216"/>
            <a:ext cx="2941231" cy="19480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82" y="4509120"/>
            <a:ext cx="2941231" cy="19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39150"/>
      </p:ext>
    </p:extLst>
  </p:cSld>
  <p:clrMapOvr>
    <a:masterClrMapping/>
  </p:clrMapOvr>
  <p:transition spd="slow" advClick="0"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Deň otvorených dverí 13.12.2018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900">
            <a:off x="448549" y="1561769"/>
            <a:ext cx="3073869" cy="224254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120">
            <a:off x="4896087" y="1573501"/>
            <a:ext cx="3559594" cy="23751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222">
            <a:off x="841415" y="4355864"/>
            <a:ext cx="3140765" cy="209570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335">
            <a:off x="4594281" y="4290603"/>
            <a:ext cx="3397166" cy="22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41262"/>
      </p:ext>
    </p:extLst>
  </p:cSld>
  <p:clrMapOvr>
    <a:masterClrMapping/>
  </p:clrMapOvr>
  <p:transition spd="slow" advClick="0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Deň otvorených dverí 13.12.2018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22" y="2924944"/>
            <a:ext cx="2747156" cy="183306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263">
            <a:off x="214271" y="1457492"/>
            <a:ext cx="3111635" cy="199458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427">
            <a:off x="175515" y="3910692"/>
            <a:ext cx="3292440" cy="219691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788">
            <a:off x="6122455" y="1625800"/>
            <a:ext cx="2823033" cy="188369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950">
            <a:off x="5492329" y="4140439"/>
            <a:ext cx="3384923" cy="22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92718"/>
      </p:ext>
    </p:extLst>
  </p:cSld>
  <p:clrMapOvr>
    <a:masterClrMapping/>
  </p:clrMapOvr>
  <p:transition spd="slow" advClick="0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Navštívili nás </a:t>
            </a:r>
            <a:r>
              <a:rPr lang="sk-SK" dirty="0"/>
              <a:t>z</a:t>
            </a:r>
            <a:r>
              <a:rPr lang="sk-SK" dirty="0" smtClean="0"/>
              <a:t> Erasmu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9058"/>
            <a:ext cx="4330824" cy="324811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91018"/>
            <a:ext cx="4355975" cy="326698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23" y="1389058"/>
            <a:ext cx="3870176" cy="290263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3" y="4641720"/>
            <a:ext cx="2961099" cy="22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07892"/>
      </p:ext>
    </p:extLst>
  </p:cSld>
  <p:clrMapOvr>
    <a:masterClrMapping/>
  </p:clrMapOvr>
  <p:transition spd="slow"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Éčkari</a:t>
            </a:r>
            <a:r>
              <a:rPr lang="sk-SK" dirty="0" smtClean="0"/>
              <a:t> boli v Žiline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" y="1437070"/>
            <a:ext cx="4525963" cy="452596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3645024"/>
            <a:ext cx="4571998" cy="303955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52" y="1135147"/>
            <a:ext cx="388843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9028"/>
      </p:ext>
    </p:extLst>
  </p:cSld>
  <p:clrMapOvr>
    <a:masterClrMapping/>
  </p:clrMapOvr>
  <p:transition spd="slow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Boli sme na </a:t>
            </a:r>
            <a:r>
              <a:rPr lang="sk-SK" dirty="0" err="1" smtClean="0"/>
              <a:t>InnoTrans</a:t>
            </a:r>
            <a:r>
              <a:rPr lang="sk-SK" dirty="0" smtClean="0"/>
              <a:t> </a:t>
            </a:r>
            <a:r>
              <a:rPr lang="sk-SK" dirty="0" err="1" smtClean="0"/>
              <a:t>Berlin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8840035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3726"/>
            <a:ext cx="7715200" cy="823912"/>
          </a:xfrm>
        </p:spPr>
        <p:txBody>
          <a:bodyPr>
            <a:normAutofit/>
          </a:bodyPr>
          <a:lstStyle/>
          <a:p>
            <a:r>
              <a:rPr lang="sk-SK" dirty="0" smtClean="0"/>
              <a:t>V Žiline boli aj IV.D a časť IV.T</a:t>
            </a:r>
            <a:endParaRPr lang="sk-SK" dirty="0"/>
          </a:p>
        </p:txBody>
      </p:sp>
      <p:pic>
        <p:nvPicPr>
          <p:cNvPr id="2050" name="Picture 2" descr="IV.D a ÄasÅ¥ IV.T na exkurzii v Å½iline - ObrÃ¡zo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" y="1417638"/>
            <a:ext cx="4067944" cy="30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V.D a ÄasÅ¥ IV.T na exkurzii v Å½iline - ObrÃ¡zo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7638"/>
            <a:ext cx="4016219" cy="53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V.D a ÄasÅ¥ IV.T na exkurzii v Å½iline - ObrÃ¡zok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4"/>
          <a:stretch/>
        </p:blipFill>
        <p:spPr bwMode="auto">
          <a:xfrm>
            <a:off x="1053303" y="4359134"/>
            <a:ext cx="245505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96510"/>
      </p:ext>
    </p:extLst>
  </p:cSld>
  <p:clrMapOvr>
    <a:masterClrMapping/>
  </p:clrMapOvr>
  <p:transition spd="slow" advClick="0"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5498" y="620688"/>
            <a:ext cx="5930798" cy="792088"/>
          </a:xfrm>
        </p:spPr>
        <p:txBody>
          <a:bodyPr>
            <a:normAutofit/>
          </a:bodyPr>
          <a:lstStyle/>
          <a:p>
            <a:r>
              <a:rPr lang="sk-SK" dirty="0" smtClean="0"/>
              <a:t>I.EB a I.C na lyžovačke</a:t>
            </a:r>
            <a:endParaRPr lang="sk-SK" dirty="0"/>
          </a:p>
        </p:txBody>
      </p:sp>
      <p:pic>
        <p:nvPicPr>
          <p:cNvPr id="3074" name="Picture 2" descr="I.EB a I.C na lyÅ¾iarskom kurze - ObrÃ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2034"/>
            <a:ext cx="7931224" cy="44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93180"/>
      </p:ext>
    </p:extLst>
  </p:cSld>
  <p:clrMapOvr>
    <a:masterClrMapping/>
  </p:clrMapOvr>
  <p:transition spd="slow" advClick="0"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I.A a I.D na lyžovačke</a:t>
            </a:r>
            <a:endParaRPr lang="sk-SK" dirty="0"/>
          </a:p>
        </p:txBody>
      </p:sp>
      <p:pic>
        <p:nvPicPr>
          <p:cNvPr id="1026" name="Picture 2" descr="I.A a I.D na LVVK - ObrÃ¡zok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12004"/>
      </p:ext>
    </p:extLst>
  </p:cSld>
  <p:clrMapOvr>
    <a:masterClrMapping/>
  </p:clrMapOvr>
  <p:transition spd="slow" advClick="0"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fontAlgn="t"/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IV.T </a:t>
            </a:r>
            <a:r>
              <a:rPr lang="sk-SK" dirty="0"/>
              <a:t>a III.DT v Národnej banke Slovenska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098" name="Picture 2" descr="IV.T a III.DT v NÃ¡rodnej banke Slovenska - ObrÃ¡zok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2512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V.T a III.DT v NÃ¡rodnej banke Slovenska - ObrÃ¡zo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64" y="1613932"/>
            <a:ext cx="3192289" cy="42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V.T a III.DT v NÃ¡rodnej banke Slovenska - ObrÃ¡zok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71" y="4161108"/>
            <a:ext cx="2040161" cy="27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06603"/>
      </p:ext>
    </p:extLst>
  </p:cSld>
  <p:clrMapOvr>
    <a:masterClrMapping/>
  </p:clrMapOvr>
  <p:transition spd="slow" advClick="0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237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Prezentovali sme sa i v </a:t>
            </a:r>
            <a:r>
              <a:rPr lang="sk-SK" smtClean="0"/>
              <a:t>Dunajskej Strede....</a:t>
            </a:r>
            <a:endParaRPr lang="sk-SK" dirty="0"/>
          </a:p>
        </p:txBody>
      </p:sp>
      <p:pic>
        <p:nvPicPr>
          <p:cNvPr id="5122" name="Picture 2" descr="PrezentÃ¡cia Å¡koly v Dunajskej Strede - ObrÃ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60173"/>
            <a:ext cx="2809349" cy="49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ezentÃ¡cia Å¡koly v Dunajskej Strede - ObrÃ¡zo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71593"/>
            <a:ext cx="3943320" cy="51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99934"/>
      </p:ext>
    </p:extLst>
  </p:cSld>
  <p:clrMapOvr>
    <a:masterClrMapping/>
  </p:clrMapOvr>
  <p:transition spd="slow" advClick="0"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....a tiež v Senici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3"/>
            <a:ext cx="2484276" cy="331236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1556792"/>
            <a:ext cx="3922167" cy="522955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47" y="3458225"/>
            <a:ext cx="248427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89755"/>
      </p:ext>
    </p:extLst>
  </p:cSld>
  <p:clrMapOvr>
    <a:masterClrMapping/>
  </p:clrMapOvr>
  <p:transition spd="slow" advClick="0"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Boli sme na akcii Kam po strednej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7639"/>
            <a:ext cx="3456384" cy="259228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1916832"/>
            <a:ext cx="5052053" cy="378904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31686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2263"/>
      </p:ext>
    </p:extLst>
  </p:cSld>
  <p:clrMapOvr>
    <a:masterClrMapping/>
  </p:clrMapOvr>
  <p:transition spd="slow" advClick="0"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Mali sme školské kolo SOČ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9" y="2187125"/>
            <a:ext cx="4607811" cy="345585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15054"/>
            <a:ext cx="3672408" cy="275430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5692"/>
            <a:ext cx="3563888" cy="23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91914"/>
      </p:ext>
    </p:extLst>
  </p:cSld>
  <p:clrMapOvr>
    <a:masterClrMapping/>
  </p:clrMapOvr>
  <p:transition spd="slow" advClick="0"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Mali sme školské kolo SOČ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7638"/>
            <a:ext cx="3356190" cy="251714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" y="4121770"/>
            <a:ext cx="3419872" cy="256490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635895" cy="242582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71" y="4092397"/>
            <a:ext cx="3779912" cy="25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93866"/>
      </p:ext>
    </p:extLst>
  </p:cSld>
  <p:clrMapOvr>
    <a:masterClrMapping/>
  </p:clrMapOvr>
  <p:transition spd="slow" advClick="0"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Exkurzia</a:t>
            </a:r>
            <a:r>
              <a:rPr lang="cs-CZ" b="1" dirty="0"/>
              <a:t> v </a:t>
            </a:r>
            <a:r>
              <a:rPr lang="cs-CZ" b="1" dirty="0" err="1"/>
              <a:t>Národnej</a:t>
            </a:r>
            <a:r>
              <a:rPr lang="cs-CZ" b="1" dirty="0"/>
              <a:t> </a:t>
            </a:r>
            <a:r>
              <a:rPr lang="cs-CZ" b="1" dirty="0" err="1"/>
              <a:t>rade</a:t>
            </a:r>
            <a:r>
              <a:rPr lang="cs-CZ" b="1" dirty="0"/>
              <a:t> </a:t>
            </a:r>
            <a:r>
              <a:rPr lang="cs-CZ" b="1" dirty="0" err="1"/>
              <a:t>tried</a:t>
            </a:r>
            <a:r>
              <a:rPr lang="cs-CZ" b="1" dirty="0"/>
              <a:t> II.EB, II.EA, II.CE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5749211" cy="279375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9040"/>
            <a:ext cx="6084168" cy="29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5697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Odmena pre študentský tím od trnavskej župy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Exkurzia Škoda Mladá Boleslav a Praha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Exkurzia na britské univerzity a do </a:t>
            </a:r>
            <a:r>
              <a:rPr lang="sk-SK" dirty="0"/>
              <a:t>L</a:t>
            </a:r>
            <a:r>
              <a:rPr lang="sk-SK" dirty="0" smtClean="0"/>
              <a:t>ondýna</a:t>
            </a:r>
            <a:endParaRPr lang="sk-SK" dirty="0"/>
          </a:p>
        </p:txBody>
      </p:sp>
      <p:pic>
        <p:nvPicPr>
          <p:cNvPr id="4" name="Zástupný symbol obsah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5328592" cy="324692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708920"/>
            <a:ext cx="16097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966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I.EA a I.EC na LVVK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2941"/>
            <a:ext cx="6120680" cy="4590510"/>
          </a:xfrm>
        </p:spPr>
      </p:pic>
    </p:spTree>
    <p:extLst>
      <p:ext uri="{BB962C8B-B14F-4D97-AF65-F5344CB8AC3E}">
        <p14:creationId xmlns:p14="http://schemas.microsoft.com/office/powerpoint/2010/main" val="3233385240"/>
      </p:ext>
    </p:extLst>
  </p:cSld>
  <p:clrMapOvr>
    <a:masterClrMapping/>
  </p:clrMapOvr>
  <p:transition spd="slow" advClick="0"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</a:t>
            </a:r>
            <a:r>
              <a:rPr lang="sk-SK" dirty="0" err="1" smtClean="0"/>
              <a:t>Enersole</a:t>
            </a:r>
            <a:endParaRPr lang="cs-CZ" dirty="0"/>
          </a:p>
        </p:txBody>
      </p:sp>
      <p:pic>
        <p:nvPicPr>
          <p:cNvPr id="1026" name="Picture 2" descr="Fotka StrednÃ¡ priemyselnÃ¡ Å¡kola dopravnÃ¡, Å tudentskÃ¡ 23, 91745 Trnava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37112"/>
            <a:ext cx="3621149" cy="209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848840" y="1803990"/>
            <a:ext cx="5446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dirty="0" smtClean="0"/>
              <a:t>Mária </a:t>
            </a:r>
            <a:r>
              <a:rPr lang="cs-CZ" sz="2800" dirty="0" err="1"/>
              <a:t>Holúbková</a:t>
            </a:r>
            <a:r>
              <a:rPr lang="cs-CZ" sz="2800" dirty="0"/>
              <a:t> (IV.EA) a Peter </a:t>
            </a:r>
            <a:r>
              <a:rPr lang="cs-CZ" sz="2800" dirty="0" err="1"/>
              <a:t>Bínovský</a:t>
            </a:r>
            <a:r>
              <a:rPr lang="cs-CZ" sz="2800" dirty="0"/>
              <a:t> (IV.EB) </a:t>
            </a:r>
            <a:r>
              <a:rPr lang="cs-CZ" sz="2800" dirty="0" err="1"/>
              <a:t>postúpili</a:t>
            </a:r>
            <a:r>
              <a:rPr lang="cs-CZ" sz="2800" dirty="0"/>
              <a:t> do </a:t>
            </a:r>
            <a:r>
              <a:rPr lang="cs-CZ" sz="2800" dirty="0" err="1"/>
              <a:t>celoštátneho</a:t>
            </a:r>
            <a:r>
              <a:rPr lang="cs-CZ" sz="2800" dirty="0"/>
              <a:t> kola </a:t>
            </a:r>
            <a:r>
              <a:rPr lang="cs-CZ" sz="2800" dirty="0" err="1"/>
              <a:t>súťaže</a:t>
            </a:r>
            <a:r>
              <a:rPr lang="cs-CZ" sz="2800" dirty="0"/>
              <a:t> </a:t>
            </a:r>
            <a:r>
              <a:rPr lang="cs-CZ" sz="2800" dirty="0" err="1"/>
              <a:t>Enersol</a:t>
            </a:r>
            <a:r>
              <a:rPr lang="cs-CZ" sz="2800" dirty="0"/>
              <a:t>. </a:t>
            </a:r>
            <a:r>
              <a:rPr lang="cs-CZ" sz="2800" dirty="0" err="1"/>
              <a:t>Blahoželáme</a:t>
            </a:r>
            <a:r>
              <a:rPr lang="cs-CZ" sz="2800" dirty="0"/>
              <a:t>!</a:t>
            </a:r>
            <a:br>
              <a:rPr lang="cs-CZ" sz="2800" dirty="0"/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494218739"/>
      </p:ext>
    </p:extLst>
  </p:cSld>
  <p:clrMapOvr>
    <a:masterClrMapping/>
  </p:clrMapOvr>
  <p:transition spd="slow" advClick="0"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Máme dobrých šachistov</a:t>
            </a:r>
            <a:endParaRPr lang="cs-CZ" dirty="0"/>
          </a:p>
        </p:txBody>
      </p:sp>
      <p:sp>
        <p:nvSpPr>
          <p:cNvPr id="4" name="BlokTextu 3"/>
          <p:cNvSpPr txBox="1"/>
          <p:nvPr/>
        </p:nvSpPr>
        <p:spPr>
          <a:xfrm>
            <a:off x="1619672" y="1628800"/>
            <a:ext cx="6624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dirty="0"/>
              <a:t>Lukáš </a:t>
            </a:r>
            <a:r>
              <a:rPr lang="cs-CZ" sz="2800" dirty="0" err="1"/>
              <a:t>Bango</a:t>
            </a:r>
            <a:r>
              <a:rPr lang="cs-CZ" sz="2800" dirty="0"/>
              <a:t> a tím SPŠD (Lukáš </a:t>
            </a:r>
            <a:r>
              <a:rPr lang="cs-CZ" sz="2800" dirty="0" err="1"/>
              <a:t>Bango,Václav</a:t>
            </a:r>
            <a:r>
              <a:rPr lang="cs-CZ" sz="2800" dirty="0"/>
              <a:t> </a:t>
            </a:r>
            <a:r>
              <a:rPr lang="cs-CZ" sz="2800" dirty="0" err="1"/>
              <a:t>Švarc,Kristián</a:t>
            </a:r>
            <a:r>
              <a:rPr lang="cs-CZ" sz="2800" dirty="0"/>
              <a:t> </a:t>
            </a:r>
            <a:r>
              <a:rPr lang="cs-CZ" sz="2800" dirty="0" err="1"/>
              <a:t>Čapanda</a:t>
            </a:r>
            <a:r>
              <a:rPr lang="cs-CZ" sz="2800" dirty="0"/>
              <a:t> a Sebastián Szabo) </a:t>
            </a:r>
            <a:r>
              <a:rPr lang="cs-CZ" sz="2800" dirty="0" err="1"/>
              <a:t>sa</a:t>
            </a:r>
            <a:r>
              <a:rPr lang="cs-CZ" sz="2800" dirty="0"/>
              <a:t> </a:t>
            </a:r>
            <a:r>
              <a:rPr lang="cs-CZ" sz="2800" dirty="0" err="1"/>
              <a:t>umiestnili</a:t>
            </a:r>
            <a:r>
              <a:rPr lang="cs-CZ" sz="2800" dirty="0"/>
              <a:t> na </a:t>
            </a:r>
            <a:r>
              <a:rPr lang="cs-CZ" sz="2800" dirty="0" err="1"/>
              <a:t>vyhrali</a:t>
            </a:r>
            <a:r>
              <a:rPr lang="cs-CZ" sz="2800" dirty="0"/>
              <a:t> trnavský turnaj </a:t>
            </a:r>
            <a:r>
              <a:rPr lang="cs-CZ" sz="2800" dirty="0" err="1"/>
              <a:t>stredných</a:t>
            </a:r>
            <a:r>
              <a:rPr lang="cs-CZ" sz="2800" dirty="0"/>
              <a:t> </a:t>
            </a:r>
            <a:r>
              <a:rPr lang="cs-CZ" sz="2800" dirty="0" err="1"/>
              <a:t>škôl</a:t>
            </a:r>
            <a:r>
              <a:rPr lang="cs-CZ" sz="2800" dirty="0"/>
              <a:t>. </a:t>
            </a:r>
            <a:r>
              <a:rPr lang="cs-CZ" sz="2800" dirty="0" err="1"/>
              <a:t>Blahoželáme</a:t>
            </a:r>
            <a:r>
              <a:rPr lang="cs-CZ" sz="2800" dirty="0"/>
              <a:t>.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73016"/>
            <a:ext cx="4261768" cy="2841179"/>
          </a:xfrm>
        </p:spPr>
      </p:pic>
    </p:spTree>
    <p:extLst>
      <p:ext uri="{BB962C8B-B14F-4D97-AF65-F5344CB8AC3E}">
        <p14:creationId xmlns:p14="http://schemas.microsoft.com/office/powerpoint/2010/main" val="4037807058"/>
      </p:ext>
    </p:extLst>
  </p:cSld>
  <p:clrMapOvr>
    <a:masterClrMapping/>
  </p:clrMapOvr>
  <p:transition spd="slow" advClick="0"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NAG 2019 –</a:t>
            </a:r>
            <a:br>
              <a:rPr lang="sk-SK" dirty="0" smtClean="0"/>
            </a:br>
            <a:r>
              <a:rPr lang="sk-SK" dirty="0" smtClean="0"/>
              <a:t>súťaž sieťové technológie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 </a:t>
            </a:r>
            <a:r>
              <a:rPr lang="cs-CZ" dirty="0" err="1"/>
              <a:t>celoslovenskej</a:t>
            </a:r>
            <a:r>
              <a:rPr lang="cs-CZ" dirty="0"/>
              <a:t> </a:t>
            </a:r>
            <a:r>
              <a:rPr lang="cs-CZ" dirty="0" err="1"/>
              <a:t>súťaži</a:t>
            </a:r>
            <a:r>
              <a:rPr lang="cs-CZ" dirty="0"/>
              <a:t> </a:t>
            </a:r>
            <a:r>
              <a:rPr lang="cs-CZ" dirty="0" err="1"/>
              <a:t>sieťových</a:t>
            </a:r>
            <a:r>
              <a:rPr lang="cs-CZ" dirty="0"/>
              <a:t> </a:t>
            </a:r>
            <a:r>
              <a:rPr lang="cs-CZ" dirty="0" err="1"/>
              <a:t>technológií</a:t>
            </a:r>
            <a:r>
              <a:rPr lang="cs-CZ" dirty="0"/>
              <a:t> NAG 2019 v </a:t>
            </a:r>
            <a:r>
              <a:rPr lang="cs-CZ" dirty="0" err="1"/>
              <a:t>Košiciach</a:t>
            </a:r>
            <a:r>
              <a:rPr lang="cs-CZ" dirty="0"/>
              <a:t> nás </a:t>
            </a:r>
            <a:r>
              <a:rPr lang="cs-CZ" dirty="0" err="1"/>
              <a:t>úspešne</a:t>
            </a:r>
            <a:r>
              <a:rPr lang="cs-CZ" dirty="0"/>
              <a:t> reprezentovali Kristián Vida, Matúš </a:t>
            </a:r>
            <a:r>
              <a:rPr lang="cs-CZ" dirty="0" err="1"/>
              <a:t>Mĺkvy</a:t>
            </a:r>
            <a:r>
              <a:rPr lang="cs-CZ" dirty="0"/>
              <a:t>, Filip </a:t>
            </a:r>
            <a:r>
              <a:rPr lang="cs-CZ" dirty="0" err="1"/>
              <a:t>Perďoch</a:t>
            </a:r>
            <a:r>
              <a:rPr lang="cs-CZ" dirty="0"/>
              <a:t> -IV.EA a Richard </a:t>
            </a:r>
            <a:r>
              <a:rPr lang="cs-CZ" dirty="0" err="1"/>
              <a:t>Bubán</a:t>
            </a:r>
            <a:r>
              <a:rPr lang="cs-CZ" dirty="0"/>
              <a:t>, Marek </a:t>
            </a:r>
            <a:r>
              <a:rPr lang="cs-CZ" dirty="0" err="1"/>
              <a:t>Chorvatovič</a:t>
            </a:r>
            <a:r>
              <a:rPr lang="cs-CZ" dirty="0"/>
              <a:t>, Filip Kollár - III.EA. </a:t>
            </a:r>
            <a:r>
              <a:rPr lang="cs-CZ" dirty="0" err="1" smtClean="0"/>
              <a:t>Ďakujeme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77072"/>
            <a:ext cx="4379979" cy="24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54537"/>
      </p:ext>
    </p:extLst>
  </p:cSld>
  <p:clrMapOvr>
    <a:masterClrMapping/>
  </p:clrMapOvr>
  <p:transition spd="slow" advClick="0"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3.miesto v hádzanej dievčat stredných škôl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1467849136"/>
      </p:ext>
    </p:extLst>
  </p:cSld>
  <p:clrMapOvr>
    <a:masterClrMapping/>
  </p:clrMapOvr>
  <p:transition spd="slow" advClick="0"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1.miesto v hádzanej stredných škôl - chlapci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55910346"/>
      </p:ext>
    </p:extLst>
  </p:cSld>
  <p:clrMapOvr>
    <a:masterClrMapping/>
  </p:clrMapOvr>
  <p:transition spd="slow" advClick="0"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Mali sme návštevu zo Španielska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026871" cy="2265115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5" y="4077072"/>
            <a:ext cx="3873499" cy="217884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74245"/>
            <a:ext cx="4283968" cy="240973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77072"/>
            <a:ext cx="4139951" cy="23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89152"/>
      </p:ext>
    </p:extLst>
  </p:cSld>
  <p:clrMapOvr>
    <a:masterClrMapping/>
  </p:clrMapOvr>
  <p:transition spd="slow" advClick="0"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Prezentovali sme náš projekt Erasmus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4455126" cy="250600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90" y="3284984"/>
            <a:ext cx="476402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27915"/>
      </p:ext>
    </p:extLst>
  </p:cSld>
  <p:clrMapOvr>
    <a:masterClrMapping/>
  </p:clrMapOvr>
  <p:transition spd="slow" advClick="0"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i v atletike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r>
              <a:rPr lang="sk-SK" dirty="0"/>
              <a:t>Erika Deáková (III.D) a Alexandra Kršková (I.A) úspešne reprezentovali školu na Atletických majstrovstvách okresu.  Erika Deáková získala bronzovú medailu.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28" y="1268760"/>
            <a:ext cx="335354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6933"/>
      </p:ext>
    </p:extLst>
  </p:cSld>
  <p:clrMapOvr>
    <a:masterClrMapping/>
  </p:clrMapOvr>
  <p:transition spd="slow" advClick="0"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Zúčastnili sme sa súťaže </a:t>
            </a:r>
            <a:r>
              <a:rPr lang="sk-SK" dirty="0" err="1" smtClean="0"/>
              <a:t>Enersol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40004"/>
            <a:ext cx="3387693" cy="254077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50" y="2132856"/>
            <a:ext cx="3990190" cy="299264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042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7952"/>
      </p:ext>
    </p:extLst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Tím </a:t>
            </a:r>
            <a:r>
              <a:rPr lang="sk-SK" dirty="0" err="1" smtClean="0"/>
              <a:t>Dopraváci</a:t>
            </a:r>
            <a:r>
              <a:rPr lang="sk-SK" dirty="0" smtClean="0"/>
              <a:t> v Mladej </a:t>
            </a:r>
            <a:r>
              <a:rPr lang="sk-SK" dirty="0" err="1" smtClean="0"/>
              <a:t>Boleslavi</a:t>
            </a:r>
            <a:r>
              <a:rPr lang="sk-SK" dirty="0" smtClean="0"/>
              <a:t> </a:t>
            </a:r>
            <a:br>
              <a:rPr lang="sk-SK" dirty="0" smtClean="0"/>
            </a:br>
            <a:r>
              <a:rPr lang="sk-SK" dirty="0" smtClean="0"/>
              <a:t>a v Prahe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2124">
            <a:off x="665158" y="822937"/>
            <a:ext cx="2697956" cy="3597274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4718">
            <a:off x="5871323" y="862573"/>
            <a:ext cx="2564902" cy="341986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4039" y="3694593"/>
            <a:ext cx="2294874" cy="3059832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0937" y="3122574"/>
            <a:ext cx="2621705" cy="34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4372"/>
      </p:ext>
    </p:extLst>
  </p:cSld>
  <p:clrMapOvr>
    <a:masterClrMapping/>
  </p:clrMapOvr>
  <p:transition spd="slow" advClick="0"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2. miesto v hádzanej chlapci</a:t>
            </a:r>
            <a:br>
              <a:rPr lang="sk-SK" dirty="0" smtClean="0"/>
            </a:br>
            <a:r>
              <a:rPr lang="sk-SK" dirty="0" smtClean="0"/>
              <a:t>na Župnej olympiáde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14921020"/>
      </p:ext>
    </p:extLst>
  </p:cSld>
  <p:clrMapOvr>
    <a:masterClrMapping/>
  </p:clrMapOvr>
  <p:transition spd="slow" advClick="0"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685" y="1034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Úspech na Technickej myšlienke roka – 2.miesto</a:t>
            </a:r>
            <a:endParaRPr lang="cs-CZ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46448"/>
            <a:ext cx="6108171" cy="4581128"/>
          </a:xfrm>
          <a:prstGeom prst="rect">
            <a:avLst/>
          </a:prstGeom>
        </p:spPr>
      </p:pic>
      <p:sp>
        <p:nvSpPr>
          <p:cNvPr id="8" name="Zástupný symbol obsah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obsah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46879"/>
            <a:ext cx="2664296" cy="199822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02" y="4797152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5103"/>
      </p:ext>
    </p:extLst>
  </p:cSld>
  <p:clrMapOvr>
    <a:masterClrMapping/>
  </p:clrMapOvr>
  <p:transition spd="slow" advClick="0"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Osvienčim 2019 –</a:t>
            </a:r>
            <a:br>
              <a:rPr lang="sk-SK" dirty="0" smtClean="0"/>
            </a:br>
            <a:r>
              <a:rPr lang="sk-SK" dirty="0" smtClean="0"/>
              <a:t>I.A, I.EA,I.EB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16832"/>
            <a:ext cx="5036377" cy="377728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3" y="4581128"/>
            <a:ext cx="2843808" cy="213285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20687"/>
            <a:ext cx="2626551" cy="196991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09120"/>
            <a:ext cx="2939819" cy="220486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" y="764704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77690"/>
      </p:ext>
    </p:extLst>
  </p:cSld>
  <p:clrMapOvr>
    <a:masterClrMapping/>
  </p:clrMapOvr>
  <p:transition spd="slow" advClick="0"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Boli sme na župnom trhu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69796234"/>
      </p:ext>
    </p:extLst>
  </p:cSld>
  <p:clrMapOvr>
    <a:masterClrMapping/>
  </p:clrMapOvr>
  <p:transition spd="slow" advClick="0"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READY FOR THE FUTURE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392488" cy="329436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11760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0068"/>
      </p:ext>
    </p:extLst>
  </p:cSld>
  <p:clrMapOvr>
    <a:masterClrMapping/>
  </p:clrMapOvr>
  <p:transition spd="slow" advClick="0" advTm="1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I.D v Múzeu dopravy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66106718"/>
      </p:ext>
    </p:extLst>
  </p:cSld>
  <p:clrMapOvr>
    <a:masterClrMapping/>
  </p:clrMapOvr>
  <p:transition spd="slow" advClick="0" advTm="1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III.DT v Duslo Šaľa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01389735"/>
      </p:ext>
    </p:extLst>
  </p:cSld>
  <p:clrMapOvr>
    <a:masterClrMapping/>
  </p:clrMapOvr>
  <p:transition spd="slow" advClick="0" advTm="1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III.EA na Liptove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6" y="1600200"/>
            <a:ext cx="8048467" cy="4525963"/>
          </a:xfrm>
        </p:spPr>
      </p:pic>
    </p:spTree>
    <p:extLst>
      <p:ext uri="{BB962C8B-B14F-4D97-AF65-F5344CB8AC3E}">
        <p14:creationId xmlns:p14="http://schemas.microsoft.com/office/powerpoint/2010/main" val="3486911754"/>
      </p:ext>
    </p:extLst>
  </p:cSld>
  <p:clrMapOvr>
    <a:masterClrMapping/>
  </p:clrMapOvr>
  <p:transition spd="slow" advClick="0" advTm="10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III.EB boli na Liptove tiež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29062876"/>
      </p:ext>
    </p:extLst>
  </p:cSld>
  <p:clrMapOvr>
    <a:masterClrMapping/>
  </p:clrMapOvr>
  <p:transition spd="slow" advClick="0" advTm="10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III.D v Tatrách</a:t>
            </a:r>
            <a:endParaRPr lang="cs-CZ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80526079"/>
      </p:ext>
    </p:extLst>
  </p:cSld>
  <p:clrMapOvr>
    <a:masterClrMapping/>
  </p:clrMapOvr>
  <p:transition spd="slow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Tím </a:t>
            </a:r>
            <a:r>
              <a:rPr lang="sk-SK" dirty="0" err="1" smtClean="0"/>
              <a:t>Dopraváci</a:t>
            </a:r>
            <a:r>
              <a:rPr lang="sk-SK" dirty="0" smtClean="0"/>
              <a:t> bol v Londýne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34" y="2204864"/>
            <a:ext cx="2562932" cy="341724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852">
            <a:off x="5679464" y="1612563"/>
            <a:ext cx="3323861" cy="249289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284">
            <a:off x="774634" y="3485837"/>
            <a:ext cx="2571750" cy="317305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344">
            <a:off x="753144" y="1426766"/>
            <a:ext cx="2303029" cy="3070706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45" y="3913485"/>
            <a:ext cx="3410155" cy="25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4917"/>
      </p:ext>
    </p:extLst>
  </p:cSld>
  <p:clrMapOvr>
    <a:masterClrMapping/>
  </p:clrMapOvr>
  <p:transition spd="slow" advClick="0" advTm="10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Aj III.DT </a:t>
            </a:r>
            <a:r>
              <a:rPr lang="cs-CZ" dirty="0" err="1" smtClean="0"/>
              <a:t>boli</a:t>
            </a:r>
            <a:r>
              <a:rPr lang="cs-CZ" dirty="0" smtClean="0"/>
              <a:t> na kurze v Tatrách</a:t>
            </a:r>
            <a:endParaRPr lang="cs-CZ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06989831"/>
      </p:ext>
    </p:extLst>
  </p:cSld>
  <p:clrMapOvr>
    <a:masterClrMapping/>
  </p:clrMapOvr>
  <p:transition spd="slow" advClick="0" advTm="10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Mali </a:t>
            </a:r>
            <a:r>
              <a:rPr lang="cs-CZ" dirty="0" err="1" smtClean="0"/>
              <a:t>sme</a:t>
            </a:r>
            <a:r>
              <a:rPr lang="cs-CZ" dirty="0" smtClean="0"/>
              <a:t> </a:t>
            </a:r>
            <a:r>
              <a:rPr lang="cs-CZ" dirty="0" err="1" smtClean="0"/>
              <a:t>športový</a:t>
            </a:r>
            <a:r>
              <a:rPr lang="cs-CZ" dirty="0" smtClean="0"/>
              <a:t> </a:t>
            </a:r>
            <a:r>
              <a:rPr lang="cs-CZ" dirty="0" err="1" smtClean="0"/>
              <a:t>deň</a:t>
            </a:r>
            <a:endParaRPr lang="cs-CZ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638"/>
            <a:ext cx="4032448" cy="2690691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10969"/>
            <a:ext cx="3384376" cy="225825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108329"/>
            <a:ext cx="3923928" cy="261827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05" y="1160978"/>
            <a:ext cx="3376103" cy="223612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56" y="4703599"/>
            <a:ext cx="2915816" cy="19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88164"/>
      </p:ext>
    </p:extLst>
  </p:cSld>
  <p:clrMapOvr>
    <a:masterClrMapping/>
  </p:clrMapOvr>
  <p:transition spd="slow" advClick="0" advTm="10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Študuj dopravu Bratislava</a:t>
            </a:r>
            <a:endParaRPr lang="cs-CZ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54" y="2348880"/>
            <a:ext cx="4268292" cy="320121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" y="4478952"/>
            <a:ext cx="2627784" cy="197083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96752"/>
            <a:ext cx="2506198" cy="18796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5084"/>
            <a:ext cx="2555776" cy="191683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80" y="4725144"/>
            <a:ext cx="2641683" cy="19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93015"/>
      </p:ext>
    </p:extLst>
  </p:cSld>
  <p:clrMapOvr>
    <a:masterClrMapping/>
  </p:clrMapOvr>
  <p:transition spd="slow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Bola u nás akcia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367"/>
            <a:ext cx="1733550" cy="1438275"/>
          </a:xfr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6" y="1267673"/>
            <a:ext cx="4334223" cy="309743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815915" cy="254394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2" y="1174714"/>
            <a:ext cx="4091645" cy="2727763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21" y="4194179"/>
            <a:ext cx="3491880" cy="23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5243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Bola u nás akcia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367"/>
            <a:ext cx="1733550" cy="1438275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645024"/>
            <a:ext cx="4247964" cy="28319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45" y="1230523"/>
            <a:ext cx="3815916" cy="254394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0778"/>
            <a:ext cx="3152843" cy="210189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51" y="3861048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262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Bola u nás akcia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367"/>
            <a:ext cx="1733550" cy="1438275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566255" cy="255332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63" y="3678066"/>
            <a:ext cx="4139952" cy="296408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8" y="3861048"/>
            <a:ext cx="4166216" cy="25571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54514"/>
            <a:ext cx="3445898" cy="229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6002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80543</TotalTime>
  <Words>452</Words>
  <Application>Microsoft Office PowerPoint</Application>
  <PresentationFormat>Prezentácia na obrazovke (4:3)</PresentationFormat>
  <Paragraphs>84</Paragraphs>
  <Slides>62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62</vt:i4>
      </vt:variant>
    </vt:vector>
  </HeadingPairs>
  <TitlesOfParts>
    <vt:vector size="67" baseType="lpstr">
      <vt:lpstr>Arial</vt:lpstr>
      <vt:lpstr>Calibri</vt:lpstr>
      <vt:lpstr>Forte</vt:lpstr>
      <vt:lpstr>Harrington</vt:lpstr>
      <vt:lpstr>Motív Office</vt:lpstr>
      <vt:lpstr>Prezentácia programu PowerPoint</vt:lpstr>
      <vt:lpstr>Škola na Vedeckom veľtrhu</vt:lpstr>
      <vt:lpstr>Boli sme na InnoTrans Berlin</vt:lpstr>
      <vt:lpstr>Odmena pre študentský tím od trnavskej župy</vt:lpstr>
      <vt:lpstr>Tím Dopraváci v Mladej Boleslavi  a v Prahe</vt:lpstr>
      <vt:lpstr>Tím Dopraváci bol v Londýne</vt:lpstr>
      <vt:lpstr>Bola u nás akcia</vt:lpstr>
      <vt:lpstr>Bola u nás akcia</vt:lpstr>
      <vt:lpstr>Bola u nás akcia</vt:lpstr>
      <vt:lpstr>Bola u nás akcia</vt:lpstr>
      <vt:lpstr>Bola u nás akcia</vt:lpstr>
      <vt:lpstr>Boli sme na Bibliotéke</vt:lpstr>
      <vt:lpstr>Bola u nás akcia –  Stretnutie s osobnosťou – Ján Miško</vt:lpstr>
      <vt:lpstr>Bola u nás akcia –  Študentská formula okolo Slovenska</vt:lpstr>
      <vt:lpstr>Boli sme akcii – Deň otvorených dverí na TTSK</vt:lpstr>
      <vt:lpstr>Bola u nás akcia - elektromobilita</vt:lpstr>
      <vt:lpstr>Úspech v krajskom Zenite</vt:lpstr>
      <vt:lpstr>Úspech v šachu</vt:lpstr>
      <vt:lpstr>II.D a II.DT v LINDE Trenčín</vt:lpstr>
      <vt:lpstr>SPŠD na vianočných trhoch župy</vt:lpstr>
      <vt:lpstr>Prednáška finančná gramotnosť</vt:lpstr>
      <vt:lpstr>Prezentovali sme školu – Kam na strednú Trnava</vt:lpstr>
      <vt:lpstr>Mikuláš na škole</vt:lpstr>
      <vt:lpstr>Jazykovka v Krakove</vt:lpstr>
      <vt:lpstr>Odhalenie označenia školy ako Centrum odborného vzdelávania a prípravy pre dopravu a telekomunkácie</vt:lpstr>
      <vt:lpstr>Deň otvorených dverí 13.12.2018</vt:lpstr>
      <vt:lpstr>Deň otvorených dverí 13.12.2018</vt:lpstr>
      <vt:lpstr>Navštívili nás z Erasmu</vt:lpstr>
      <vt:lpstr>Éčkari boli v Žiline</vt:lpstr>
      <vt:lpstr>V Žiline boli aj IV.D a časť IV.T</vt:lpstr>
      <vt:lpstr>I.EB a I.C na lyžovačke</vt:lpstr>
      <vt:lpstr>I.A a I.D na lyžovačke</vt:lpstr>
      <vt:lpstr>  IV.T a III.DT v Národnej banke Slovenska  </vt:lpstr>
      <vt:lpstr>Prezentovali sme sa i v Dunajskej Strede....</vt:lpstr>
      <vt:lpstr>....a tiež v Senici</vt:lpstr>
      <vt:lpstr>Boli sme na akcii Kam po strednej</vt:lpstr>
      <vt:lpstr>Mali sme školské kolo SOČ</vt:lpstr>
      <vt:lpstr>Mali sme školské kolo SOČ</vt:lpstr>
      <vt:lpstr>Exkurzia v Národnej rade tried II.EB, II.EA, II.CE</vt:lpstr>
      <vt:lpstr>I.EA a I.EC na LVVK</vt:lpstr>
      <vt:lpstr>Úspech v Enersole</vt:lpstr>
      <vt:lpstr>Máme dobrých šachistov</vt:lpstr>
      <vt:lpstr>NAG 2019 – súťaž sieťové technológie</vt:lpstr>
      <vt:lpstr>3.miesto v hádzanej dievčat stredných škôl</vt:lpstr>
      <vt:lpstr>1.miesto v hádzanej stredných škôl - chlapci</vt:lpstr>
      <vt:lpstr>Mali sme návštevu zo Španielska</vt:lpstr>
      <vt:lpstr>Prezentovali sme náš projekt Erasmus</vt:lpstr>
      <vt:lpstr>Úspech i v atletike</vt:lpstr>
      <vt:lpstr>Zúčastnili sme sa súťaže Enersol</vt:lpstr>
      <vt:lpstr>2. miesto v hádzanej chlapci na Župnej olympiáde</vt:lpstr>
      <vt:lpstr>Úspech na Technickej myšlienke roka – 2.miesto</vt:lpstr>
      <vt:lpstr>Osvienčim 2019 – I.A, I.EA,I.EB</vt:lpstr>
      <vt:lpstr>Boli sme na župnom trhu</vt:lpstr>
      <vt:lpstr>Be READY FOR THE FUTURE</vt:lpstr>
      <vt:lpstr>I.D v Múzeu dopravy</vt:lpstr>
      <vt:lpstr>III.DT v Duslo Šaľa</vt:lpstr>
      <vt:lpstr>III.EA na Liptove</vt:lpstr>
      <vt:lpstr>III.EB boli na Liptove tiež</vt:lpstr>
      <vt:lpstr>III.D v Tatrách</vt:lpstr>
      <vt:lpstr>Aj III.DT boli na kurze v Tatrách</vt:lpstr>
      <vt:lpstr>Mali sme športový deň</vt:lpstr>
      <vt:lpstr>Študuj dopravu Bratislava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Peter</dc:creator>
  <cp:lastModifiedBy>peterpapik.spsdtt@gmail.com</cp:lastModifiedBy>
  <cp:revision>1322</cp:revision>
  <dcterms:created xsi:type="dcterms:W3CDTF">2014-10-21T12:34:03Z</dcterms:created>
  <dcterms:modified xsi:type="dcterms:W3CDTF">2019-06-26T10:27:39Z</dcterms:modified>
</cp:coreProperties>
</file>