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81" r:id="rId8"/>
    <p:sldId id="263" r:id="rId9"/>
    <p:sldId id="282" r:id="rId10"/>
    <p:sldId id="264" r:id="rId11"/>
    <p:sldId id="265" r:id="rId12"/>
    <p:sldId id="275" r:id="rId13"/>
    <p:sldId id="266" r:id="rId14"/>
    <p:sldId id="276" r:id="rId15"/>
    <p:sldId id="270" r:id="rId16"/>
    <p:sldId id="277" r:id="rId17"/>
    <p:sldId id="278" r:id="rId18"/>
    <p:sldId id="279" r:id="rId19"/>
    <p:sldId id="283" r:id="rId20"/>
    <p:sldId id="280"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1" d="100"/>
          <a:sy n="61" d="100"/>
        </p:scale>
        <p:origin x="-72" y="-2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472E5A4-27CD-42C5-83F8-A7D05C10C9C1}"/>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8D5D4F08-BA9F-470F-B93D-5161B5B4BF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212427F3-3A2F-4D51-8EFA-67EE05929C55}"/>
              </a:ext>
            </a:extLst>
          </p:cNvPr>
          <p:cNvSpPr>
            <a:spLocks noGrp="1"/>
          </p:cNvSpPr>
          <p:nvPr>
            <p:ph type="dt" sz="half" idx="10"/>
          </p:nvPr>
        </p:nvSpPr>
        <p:spPr/>
        <p:txBody>
          <a:bodyPr/>
          <a:lstStyle/>
          <a:p>
            <a:fld id="{7B0CC666-8464-4A40-A8D0-F7298E4A7A80}" type="datetimeFigureOut">
              <a:rPr lang="pl-PL" smtClean="0"/>
              <a:pPr/>
              <a:t>08.05.2020</a:t>
            </a:fld>
            <a:endParaRPr lang="pl-PL"/>
          </a:p>
        </p:txBody>
      </p:sp>
      <p:sp>
        <p:nvSpPr>
          <p:cNvPr id="5" name="Symbol zastępczy stopki 4">
            <a:extLst>
              <a:ext uri="{FF2B5EF4-FFF2-40B4-BE49-F238E27FC236}">
                <a16:creationId xmlns:a16="http://schemas.microsoft.com/office/drawing/2014/main" xmlns="" id="{1C6D4010-8407-48E7-9E27-9669F5968C8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34F24D78-F19C-4C85-99B9-3006CF4CAC8F}"/>
              </a:ext>
            </a:extLst>
          </p:cNvPr>
          <p:cNvSpPr>
            <a:spLocks noGrp="1"/>
          </p:cNvSpPr>
          <p:nvPr>
            <p:ph type="sldNum" sz="quarter" idx="12"/>
          </p:nvPr>
        </p:nvSpPr>
        <p:spPr/>
        <p:txBody>
          <a:bodyPr/>
          <a:lstStyle/>
          <a:p>
            <a:fld id="{6EBDE460-4ADE-44A0-BE48-67A9CCAFEB4D}" type="slidenum">
              <a:rPr lang="pl-PL" smtClean="0"/>
              <a:pPr/>
              <a:t>‹#›</a:t>
            </a:fld>
            <a:endParaRPr lang="pl-PL"/>
          </a:p>
        </p:txBody>
      </p:sp>
    </p:spTree>
    <p:extLst>
      <p:ext uri="{BB962C8B-B14F-4D97-AF65-F5344CB8AC3E}">
        <p14:creationId xmlns:p14="http://schemas.microsoft.com/office/powerpoint/2010/main" xmlns="" val="20193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DCE2180-D419-4E32-95B8-4F7CB9ACA91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695C2ACF-37CD-4C1F-8E40-8DAFF23E27A4}"/>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129BB44F-875C-4055-9573-92D48E71F187}"/>
              </a:ext>
            </a:extLst>
          </p:cNvPr>
          <p:cNvSpPr>
            <a:spLocks noGrp="1"/>
          </p:cNvSpPr>
          <p:nvPr>
            <p:ph type="dt" sz="half" idx="10"/>
          </p:nvPr>
        </p:nvSpPr>
        <p:spPr/>
        <p:txBody>
          <a:bodyPr/>
          <a:lstStyle/>
          <a:p>
            <a:fld id="{7B0CC666-8464-4A40-A8D0-F7298E4A7A80}" type="datetimeFigureOut">
              <a:rPr lang="pl-PL" smtClean="0"/>
              <a:pPr/>
              <a:t>08.05.2020</a:t>
            </a:fld>
            <a:endParaRPr lang="pl-PL"/>
          </a:p>
        </p:txBody>
      </p:sp>
      <p:sp>
        <p:nvSpPr>
          <p:cNvPr id="5" name="Symbol zastępczy stopki 4">
            <a:extLst>
              <a:ext uri="{FF2B5EF4-FFF2-40B4-BE49-F238E27FC236}">
                <a16:creationId xmlns:a16="http://schemas.microsoft.com/office/drawing/2014/main" xmlns="" id="{AFDB2B12-3F72-4FBB-AE6D-C342FB3560C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1E3304D2-837E-46A9-BE8B-3CDD1A50AA78}"/>
              </a:ext>
            </a:extLst>
          </p:cNvPr>
          <p:cNvSpPr>
            <a:spLocks noGrp="1"/>
          </p:cNvSpPr>
          <p:nvPr>
            <p:ph type="sldNum" sz="quarter" idx="12"/>
          </p:nvPr>
        </p:nvSpPr>
        <p:spPr/>
        <p:txBody>
          <a:bodyPr/>
          <a:lstStyle/>
          <a:p>
            <a:fld id="{6EBDE460-4ADE-44A0-BE48-67A9CCAFEB4D}" type="slidenum">
              <a:rPr lang="pl-PL" smtClean="0"/>
              <a:pPr/>
              <a:t>‹#›</a:t>
            </a:fld>
            <a:endParaRPr lang="pl-PL"/>
          </a:p>
        </p:txBody>
      </p:sp>
    </p:spTree>
    <p:extLst>
      <p:ext uri="{BB962C8B-B14F-4D97-AF65-F5344CB8AC3E}">
        <p14:creationId xmlns:p14="http://schemas.microsoft.com/office/powerpoint/2010/main" xmlns="" val="263312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1B1AD74B-8BB3-4852-AC21-5FF3BA87FE37}"/>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58F7CDE5-64BC-4630-BA7F-DD472C68A85B}"/>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1362B6C5-0CD7-4EE2-BA0E-CF4A05E0C078}"/>
              </a:ext>
            </a:extLst>
          </p:cNvPr>
          <p:cNvSpPr>
            <a:spLocks noGrp="1"/>
          </p:cNvSpPr>
          <p:nvPr>
            <p:ph type="dt" sz="half" idx="10"/>
          </p:nvPr>
        </p:nvSpPr>
        <p:spPr/>
        <p:txBody>
          <a:bodyPr/>
          <a:lstStyle/>
          <a:p>
            <a:fld id="{7B0CC666-8464-4A40-A8D0-F7298E4A7A80}" type="datetimeFigureOut">
              <a:rPr lang="pl-PL" smtClean="0"/>
              <a:pPr/>
              <a:t>08.05.2020</a:t>
            </a:fld>
            <a:endParaRPr lang="pl-PL"/>
          </a:p>
        </p:txBody>
      </p:sp>
      <p:sp>
        <p:nvSpPr>
          <p:cNvPr id="5" name="Symbol zastępczy stopki 4">
            <a:extLst>
              <a:ext uri="{FF2B5EF4-FFF2-40B4-BE49-F238E27FC236}">
                <a16:creationId xmlns:a16="http://schemas.microsoft.com/office/drawing/2014/main" xmlns="" id="{FFE6DB60-EE60-40D9-B4B5-A2E159CAA34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D7670D7A-F4A0-470F-87F7-13F418A61295}"/>
              </a:ext>
            </a:extLst>
          </p:cNvPr>
          <p:cNvSpPr>
            <a:spLocks noGrp="1"/>
          </p:cNvSpPr>
          <p:nvPr>
            <p:ph type="sldNum" sz="quarter" idx="12"/>
          </p:nvPr>
        </p:nvSpPr>
        <p:spPr/>
        <p:txBody>
          <a:bodyPr/>
          <a:lstStyle/>
          <a:p>
            <a:fld id="{6EBDE460-4ADE-44A0-BE48-67A9CCAFEB4D}" type="slidenum">
              <a:rPr lang="pl-PL" smtClean="0"/>
              <a:pPr/>
              <a:t>‹#›</a:t>
            </a:fld>
            <a:endParaRPr lang="pl-PL"/>
          </a:p>
        </p:txBody>
      </p:sp>
    </p:spTree>
    <p:extLst>
      <p:ext uri="{BB962C8B-B14F-4D97-AF65-F5344CB8AC3E}">
        <p14:creationId xmlns:p14="http://schemas.microsoft.com/office/powerpoint/2010/main" xmlns="" val="113895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0622B4F-900D-4A8D-B37A-4F351F066E3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71A45013-D27B-4875-B99C-58748D7BB8B1}"/>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CFBEC21F-C2A4-40D8-BE7C-6D99EFAB7076}"/>
              </a:ext>
            </a:extLst>
          </p:cNvPr>
          <p:cNvSpPr>
            <a:spLocks noGrp="1"/>
          </p:cNvSpPr>
          <p:nvPr>
            <p:ph type="dt" sz="half" idx="10"/>
          </p:nvPr>
        </p:nvSpPr>
        <p:spPr/>
        <p:txBody>
          <a:bodyPr/>
          <a:lstStyle/>
          <a:p>
            <a:fld id="{7B0CC666-8464-4A40-A8D0-F7298E4A7A80}" type="datetimeFigureOut">
              <a:rPr lang="pl-PL" smtClean="0"/>
              <a:pPr/>
              <a:t>08.05.2020</a:t>
            </a:fld>
            <a:endParaRPr lang="pl-PL"/>
          </a:p>
        </p:txBody>
      </p:sp>
      <p:sp>
        <p:nvSpPr>
          <p:cNvPr id="5" name="Symbol zastępczy stopki 4">
            <a:extLst>
              <a:ext uri="{FF2B5EF4-FFF2-40B4-BE49-F238E27FC236}">
                <a16:creationId xmlns:a16="http://schemas.microsoft.com/office/drawing/2014/main" xmlns="" id="{2FA964D6-C8B7-4D80-9330-D6A804B3263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73AC78B2-3043-4D89-8E0B-3D661D9B0F77}"/>
              </a:ext>
            </a:extLst>
          </p:cNvPr>
          <p:cNvSpPr>
            <a:spLocks noGrp="1"/>
          </p:cNvSpPr>
          <p:nvPr>
            <p:ph type="sldNum" sz="quarter" idx="12"/>
          </p:nvPr>
        </p:nvSpPr>
        <p:spPr/>
        <p:txBody>
          <a:bodyPr/>
          <a:lstStyle/>
          <a:p>
            <a:fld id="{6EBDE460-4ADE-44A0-BE48-67A9CCAFEB4D}" type="slidenum">
              <a:rPr lang="pl-PL" smtClean="0"/>
              <a:pPr/>
              <a:t>‹#›</a:t>
            </a:fld>
            <a:endParaRPr lang="pl-PL"/>
          </a:p>
        </p:txBody>
      </p:sp>
    </p:spTree>
    <p:extLst>
      <p:ext uri="{BB962C8B-B14F-4D97-AF65-F5344CB8AC3E}">
        <p14:creationId xmlns:p14="http://schemas.microsoft.com/office/powerpoint/2010/main" xmlns="" val="161554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B3B46AB-1A3F-4782-9539-2C9FF13BB0A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9870014F-5063-4A28-8A45-7A739C0024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6B31538D-3D74-4462-A560-1ADD925FC8C0}"/>
              </a:ext>
            </a:extLst>
          </p:cNvPr>
          <p:cNvSpPr>
            <a:spLocks noGrp="1"/>
          </p:cNvSpPr>
          <p:nvPr>
            <p:ph type="dt" sz="half" idx="10"/>
          </p:nvPr>
        </p:nvSpPr>
        <p:spPr/>
        <p:txBody>
          <a:bodyPr/>
          <a:lstStyle/>
          <a:p>
            <a:fld id="{7B0CC666-8464-4A40-A8D0-F7298E4A7A80}" type="datetimeFigureOut">
              <a:rPr lang="pl-PL" smtClean="0"/>
              <a:pPr/>
              <a:t>08.05.2020</a:t>
            </a:fld>
            <a:endParaRPr lang="pl-PL"/>
          </a:p>
        </p:txBody>
      </p:sp>
      <p:sp>
        <p:nvSpPr>
          <p:cNvPr id="5" name="Symbol zastępczy stopki 4">
            <a:extLst>
              <a:ext uri="{FF2B5EF4-FFF2-40B4-BE49-F238E27FC236}">
                <a16:creationId xmlns:a16="http://schemas.microsoft.com/office/drawing/2014/main" xmlns="" id="{4BC24A23-7A82-4577-BD1F-05204328A07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63CD9556-1367-470B-9182-F9E394E376FD}"/>
              </a:ext>
            </a:extLst>
          </p:cNvPr>
          <p:cNvSpPr>
            <a:spLocks noGrp="1"/>
          </p:cNvSpPr>
          <p:nvPr>
            <p:ph type="sldNum" sz="quarter" idx="12"/>
          </p:nvPr>
        </p:nvSpPr>
        <p:spPr/>
        <p:txBody>
          <a:bodyPr/>
          <a:lstStyle/>
          <a:p>
            <a:fld id="{6EBDE460-4ADE-44A0-BE48-67A9CCAFEB4D}" type="slidenum">
              <a:rPr lang="pl-PL" smtClean="0"/>
              <a:pPr/>
              <a:t>‹#›</a:t>
            </a:fld>
            <a:endParaRPr lang="pl-PL"/>
          </a:p>
        </p:txBody>
      </p:sp>
    </p:spTree>
    <p:extLst>
      <p:ext uri="{BB962C8B-B14F-4D97-AF65-F5344CB8AC3E}">
        <p14:creationId xmlns:p14="http://schemas.microsoft.com/office/powerpoint/2010/main" xmlns="" val="304244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7EB0E05-611A-4E8B-A185-3E978F18242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017CECC8-C6D9-4E8F-B1CE-2FCB3EDDF9DA}"/>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27242D99-1E19-40DB-AAB6-40667BE5BA37}"/>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7A8D3AFF-09E8-4EE7-BFF1-66F37DE59DAF}"/>
              </a:ext>
            </a:extLst>
          </p:cNvPr>
          <p:cNvSpPr>
            <a:spLocks noGrp="1"/>
          </p:cNvSpPr>
          <p:nvPr>
            <p:ph type="dt" sz="half" idx="10"/>
          </p:nvPr>
        </p:nvSpPr>
        <p:spPr/>
        <p:txBody>
          <a:bodyPr/>
          <a:lstStyle/>
          <a:p>
            <a:fld id="{7B0CC666-8464-4A40-A8D0-F7298E4A7A80}" type="datetimeFigureOut">
              <a:rPr lang="pl-PL" smtClean="0"/>
              <a:pPr/>
              <a:t>08.05.2020</a:t>
            </a:fld>
            <a:endParaRPr lang="pl-PL"/>
          </a:p>
        </p:txBody>
      </p:sp>
      <p:sp>
        <p:nvSpPr>
          <p:cNvPr id="6" name="Symbol zastępczy stopki 5">
            <a:extLst>
              <a:ext uri="{FF2B5EF4-FFF2-40B4-BE49-F238E27FC236}">
                <a16:creationId xmlns:a16="http://schemas.microsoft.com/office/drawing/2014/main" xmlns="" id="{642D479C-6731-4A7F-888A-476BD3229D4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40388E11-AF97-46D8-BC88-4E0CCC105233}"/>
              </a:ext>
            </a:extLst>
          </p:cNvPr>
          <p:cNvSpPr>
            <a:spLocks noGrp="1"/>
          </p:cNvSpPr>
          <p:nvPr>
            <p:ph type="sldNum" sz="quarter" idx="12"/>
          </p:nvPr>
        </p:nvSpPr>
        <p:spPr/>
        <p:txBody>
          <a:bodyPr/>
          <a:lstStyle/>
          <a:p>
            <a:fld id="{6EBDE460-4ADE-44A0-BE48-67A9CCAFEB4D}" type="slidenum">
              <a:rPr lang="pl-PL" smtClean="0"/>
              <a:pPr/>
              <a:t>‹#›</a:t>
            </a:fld>
            <a:endParaRPr lang="pl-PL"/>
          </a:p>
        </p:txBody>
      </p:sp>
    </p:spTree>
    <p:extLst>
      <p:ext uri="{BB962C8B-B14F-4D97-AF65-F5344CB8AC3E}">
        <p14:creationId xmlns:p14="http://schemas.microsoft.com/office/powerpoint/2010/main" xmlns="" val="130179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8B6194F-1BF6-4094-AB6D-6BD72BB11139}"/>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245EB8D8-7D18-44C4-930B-3E8EC56A50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6079E27D-F335-4546-95D0-0B316142D404}"/>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32099390-FF67-4BBD-A770-16DA9A943A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C1B25F02-76BD-4FC9-9907-92B2415FC339}"/>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A7B3B9CD-63DA-42F3-B9D7-E8C7B4CA4205}"/>
              </a:ext>
            </a:extLst>
          </p:cNvPr>
          <p:cNvSpPr>
            <a:spLocks noGrp="1"/>
          </p:cNvSpPr>
          <p:nvPr>
            <p:ph type="dt" sz="half" idx="10"/>
          </p:nvPr>
        </p:nvSpPr>
        <p:spPr/>
        <p:txBody>
          <a:bodyPr/>
          <a:lstStyle/>
          <a:p>
            <a:fld id="{7B0CC666-8464-4A40-A8D0-F7298E4A7A80}" type="datetimeFigureOut">
              <a:rPr lang="pl-PL" smtClean="0"/>
              <a:pPr/>
              <a:t>08.05.2020</a:t>
            </a:fld>
            <a:endParaRPr lang="pl-PL"/>
          </a:p>
        </p:txBody>
      </p:sp>
      <p:sp>
        <p:nvSpPr>
          <p:cNvPr id="8" name="Symbol zastępczy stopki 7">
            <a:extLst>
              <a:ext uri="{FF2B5EF4-FFF2-40B4-BE49-F238E27FC236}">
                <a16:creationId xmlns:a16="http://schemas.microsoft.com/office/drawing/2014/main" xmlns="" id="{ABBCE0B0-7DC7-4D8B-82CC-3B6EEA95AF6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CAA6478C-6C67-47D0-B435-726A3A566384}"/>
              </a:ext>
            </a:extLst>
          </p:cNvPr>
          <p:cNvSpPr>
            <a:spLocks noGrp="1"/>
          </p:cNvSpPr>
          <p:nvPr>
            <p:ph type="sldNum" sz="quarter" idx="12"/>
          </p:nvPr>
        </p:nvSpPr>
        <p:spPr/>
        <p:txBody>
          <a:bodyPr/>
          <a:lstStyle/>
          <a:p>
            <a:fld id="{6EBDE460-4ADE-44A0-BE48-67A9CCAFEB4D}" type="slidenum">
              <a:rPr lang="pl-PL" smtClean="0"/>
              <a:pPr/>
              <a:t>‹#›</a:t>
            </a:fld>
            <a:endParaRPr lang="pl-PL"/>
          </a:p>
        </p:txBody>
      </p:sp>
    </p:spTree>
    <p:extLst>
      <p:ext uri="{BB962C8B-B14F-4D97-AF65-F5344CB8AC3E}">
        <p14:creationId xmlns:p14="http://schemas.microsoft.com/office/powerpoint/2010/main" xmlns="" val="148295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815C6F9-0832-41CF-A1AA-C1AB9EA561E1}"/>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FC06284F-3C7C-4339-96F5-5399B9B299BE}"/>
              </a:ext>
            </a:extLst>
          </p:cNvPr>
          <p:cNvSpPr>
            <a:spLocks noGrp="1"/>
          </p:cNvSpPr>
          <p:nvPr>
            <p:ph type="dt" sz="half" idx="10"/>
          </p:nvPr>
        </p:nvSpPr>
        <p:spPr/>
        <p:txBody>
          <a:bodyPr/>
          <a:lstStyle/>
          <a:p>
            <a:fld id="{7B0CC666-8464-4A40-A8D0-F7298E4A7A80}" type="datetimeFigureOut">
              <a:rPr lang="pl-PL" smtClean="0"/>
              <a:pPr/>
              <a:t>08.05.2020</a:t>
            </a:fld>
            <a:endParaRPr lang="pl-PL"/>
          </a:p>
        </p:txBody>
      </p:sp>
      <p:sp>
        <p:nvSpPr>
          <p:cNvPr id="4" name="Symbol zastępczy stopki 3">
            <a:extLst>
              <a:ext uri="{FF2B5EF4-FFF2-40B4-BE49-F238E27FC236}">
                <a16:creationId xmlns:a16="http://schemas.microsoft.com/office/drawing/2014/main" xmlns="" id="{A1B50313-E4E6-4C2D-B312-09E33FFF1DFC}"/>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9D2CD3D2-DA10-4547-AEFA-DD526E7A0CBF}"/>
              </a:ext>
            </a:extLst>
          </p:cNvPr>
          <p:cNvSpPr>
            <a:spLocks noGrp="1"/>
          </p:cNvSpPr>
          <p:nvPr>
            <p:ph type="sldNum" sz="quarter" idx="12"/>
          </p:nvPr>
        </p:nvSpPr>
        <p:spPr/>
        <p:txBody>
          <a:bodyPr/>
          <a:lstStyle/>
          <a:p>
            <a:fld id="{6EBDE460-4ADE-44A0-BE48-67A9CCAFEB4D}" type="slidenum">
              <a:rPr lang="pl-PL" smtClean="0"/>
              <a:pPr/>
              <a:t>‹#›</a:t>
            </a:fld>
            <a:endParaRPr lang="pl-PL"/>
          </a:p>
        </p:txBody>
      </p:sp>
    </p:spTree>
    <p:extLst>
      <p:ext uri="{BB962C8B-B14F-4D97-AF65-F5344CB8AC3E}">
        <p14:creationId xmlns:p14="http://schemas.microsoft.com/office/powerpoint/2010/main" xmlns="" val="15695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270DF73A-C8F8-4F25-A9E3-C841D2013235}"/>
              </a:ext>
            </a:extLst>
          </p:cNvPr>
          <p:cNvSpPr>
            <a:spLocks noGrp="1"/>
          </p:cNvSpPr>
          <p:nvPr>
            <p:ph type="dt" sz="half" idx="10"/>
          </p:nvPr>
        </p:nvSpPr>
        <p:spPr/>
        <p:txBody>
          <a:bodyPr/>
          <a:lstStyle/>
          <a:p>
            <a:fld id="{7B0CC666-8464-4A40-A8D0-F7298E4A7A80}" type="datetimeFigureOut">
              <a:rPr lang="pl-PL" smtClean="0"/>
              <a:pPr/>
              <a:t>08.05.2020</a:t>
            </a:fld>
            <a:endParaRPr lang="pl-PL"/>
          </a:p>
        </p:txBody>
      </p:sp>
      <p:sp>
        <p:nvSpPr>
          <p:cNvPr id="3" name="Symbol zastępczy stopki 2">
            <a:extLst>
              <a:ext uri="{FF2B5EF4-FFF2-40B4-BE49-F238E27FC236}">
                <a16:creationId xmlns:a16="http://schemas.microsoft.com/office/drawing/2014/main" xmlns="" id="{1FB0AEBB-DA6F-4DDB-A2B8-7DAA9432E3C4}"/>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6882A20D-CF70-40C6-88BC-898AACC76E37}"/>
              </a:ext>
            </a:extLst>
          </p:cNvPr>
          <p:cNvSpPr>
            <a:spLocks noGrp="1"/>
          </p:cNvSpPr>
          <p:nvPr>
            <p:ph type="sldNum" sz="quarter" idx="12"/>
          </p:nvPr>
        </p:nvSpPr>
        <p:spPr/>
        <p:txBody>
          <a:bodyPr/>
          <a:lstStyle/>
          <a:p>
            <a:fld id="{6EBDE460-4ADE-44A0-BE48-67A9CCAFEB4D}" type="slidenum">
              <a:rPr lang="pl-PL" smtClean="0"/>
              <a:pPr/>
              <a:t>‹#›</a:t>
            </a:fld>
            <a:endParaRPr lang="pl-PL"/>
          </a:p>
        </p:txBody>
      </p:sp>
    </p:spTree>
    <p:extLst>
      <p:ext uri="{BB962C8B-B14F-4D97-AF65-F5344CB8AC3E}">
        <p14:creationId xmlns:p14="http://schemas.microsoft.com/office/powerpoint/2010/main" xmlns="" val="47816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C338BE3-0F4F-4AC6-9038-4522F921BF7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A547AD43-96C0-4F76-B2E7-DF2A9C0D1A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BB54D0F3-B042-45A4-9D96-DEEBBBB2D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0E73BCEB-9E4E-4405-8D80-C9353C494C0C}"/>
              </a:ext>
            </a:extLst>
          </p:cNvPr>
          <p:cNvSpPr>
            <a:spLocks noGrp="1"/>
          </p:cNvSpPr>
          <p:nvPr>
            <p:ph type="dt" sz="half" idx="10"/>
          </p:nvPr>
        </p:nvSpPr>
        <p:spPr/>
        <p:txBody>
          <a:bodyPr/>
          <a:lstStyle/>
          <a:p>
            <a:fld id="{7B0CC666-8464-4A40-A8D0-F7298E4A7A80}" type="datetimeFigureOut">
              <a:rPr lang="pl-PL" smtClean="0"/>
              <a:pPr/>
              <a:t>08.05.2020</a:t>
            </a:fld>
            <a:endParaRPr lang="pl-PL"/>
          </a:p>
        </p:txBody>
      </p:sp>
      <p:sp>
        <p:nvSpPr>
          <p:cNvPr id="6" name="Symbol zastępczy stopki 5">
            <a:extLst>
              <a:ext uri="{FF2B5EF4-FFF2-40B4-BE49-F238E27FC236}">
                <a16:creationId xmlns:a16="http://schemas.microsoft.com/office/drawing/2014/main" xmlns="" id="{70792D6D-206A-4057-8A64-75401E676D4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E223E4A7-4801-4B3F-AD67-A939CB3E31A5}"/>
              </a:ext>
            </a:extLst>
          </p:cNvPr>
          <p:cNvSpPr>
            <a:spLocks noGrp="1"/>
          </p:cNvSpPr>
          <p:nvPr>
            <p:ph type="sldNum" sz="quarter" idx="12"/>
          </p:nvPr>
        </p:nvSpPr>
        <p:spPr/>
        <p:txBody>
          <a:bodyPr/>
          <a:lstStyle/>
          <a:p>
            <a:fld id="{6EBDE460-4ADE-44A0-BE48-67A9CCAFEB4D}" type="slidenum">
              <a:rPr lang="pl-PL" smtClean="0"/>
              <a:pPr/>
              <a:t>‹#›</a:t>
            </a:fld>
            <a:endParaRPr lang="pl-PL"/>
          </a:p>
        </p:txBody>
      </p:sp>
    </p:spTree>
    <p:extLst>
      <p:ext uri="{BB962C8B-B14F-4D97-AF65-F5344CB8AC3E}">
        <p14:creationId xmlns:p14="http://schemas.microsoft.com/office/powerpoint/2010/main" xmlns="" val="36290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C563E3E-0283-4AD0-918A-C11E5D7FD7CA}"/>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DF9CAAF5-BE77-4397-8812-71724A415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787EC66A-CFA2-4F7D-A7A1-03D2FBB9E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470AC7E6-D376-4B66-83F2-BE837DA782D9}"/>
              </a:ext>
            </a:extLst>
          </p:cNvPr>
          <p:cNvSpPr>
            <a:spLocks noGrp="1"/>
          </p:cNvSpPr>
          <p:nvPr>
            <p:ph type="dt" sz="half" idx="10"/>
          </p:nvPr>
        </p:nvSpPr>
        <p:spPr/>
        <p:txBody>
          <a:bodyPr/>
          <a:lstStyle/>
          <a:p>
            <a:fld id="{7B0CC666-8464-4A40-A8D0-F7298E4A7A80}" type="datetimeFigureOut">
              <a:rPr lang="pl-PL" smtClean="0"/>
              <a:pPr/>
              <a:t>08.05.2020</a:t>
            </a:fld>
            <a:endParaRPr lang="pl-PL"/>
          </a:p>
        </p:txBody>
      </p:sp>
      <p:sp>
        <p:nvSpPr>
          <p:cNvPr id="6" name="Symbol zastępczy stopki 5">
            <a:extLst>
              <a:ext uri="{FF2B5EF4-FFF2-40B4-BE49-F238E27FC236}">
                <a16:creationId xmlns:a16="http://schemas.microsoft.com/office/drawing/2014/main" xmlns="" id="{D947EC01-34D0-438B-B815-A0DE554575E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0E14106D-9651-4557-997D-96A4227F3257}"/>
              </a:ext>
            </a:extLst>
          </p:cNvPr>
          <p:cNvSpPr>
            <a:spLocks noGrp="1"/>
          </p:cNvSpPr>
          <p:nvPr>
            <p:ph type="sldNum" sz="quarter" idx="12"/>
          </p:nvPr>
        </p:nvSpPr>
        <p:spPr/>
        <p:txBody>
          <a:bodyPr/>
          <a:lstStyle/>
          <a:p>
            <a:fld id="{6EBDE460-4ADE-44A0-BE48-67A9CCAFEB4D}" type="slidenum">
              <a:rPr lang="pl-PL" smtClean="0"/>
              <a:pPr/>
              <a:t>‹#›</a:t>
            </a:fld>
            <a:endParaRPr lang="pl-PL"/>
          </a:p>
        </p:txBody>
      </p:sp>
    </p:spTree>
    <p:extLst>
      <p:ext uri="{BB962C8B-B14F-4D97-AF65-F5344CB8AC3E}">
        <p14:creationId xmlns:p14="http://schemas.microsoft.com/office/powerpoint/2010/main" xmlns="" val="108043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D124A05E-8173-4CFD-B737-8938E1032C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3A75710C-3D69-4C5C-AE3D-F04B6F3299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8B915AD9-C07A-4E32-8681-5287B72C83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CC666-8464-4A40-A8D0-F7298E4A7A80}" type="datetimeFigureOut">
              <a:rPr lang="pl-PL" smtClean="0"/>
              <a:pPr/>
              <a:t>08.05.2020</a:t>
            </a:fld>
            <a:endParaRPr lang="pl-PL"/>
          </a:p>
        </p:txBody>
      </p:sp>
      <p:sp>
        <p:nvSpPr>
          <p:cNvPr id="5" name="Symbol zastępczy stopki 4">
            <a:extLst>
              <a:ext uri="{FF2B5EF4-FFF2-40B4-BE49-F238E27FC236}">
                <a16:creationId xmlns:a16="http://schemas.microsoft.com/office/drawing/2014/main" xmlns="" id="{D56804DC-FB20-49D3-B804-9FF529D1FE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1BF78FE5-D4FF-4F90-ABA9-1AC1CBAAA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DE460-4ADE-44A0-BE48-67A9CCAFEB4D}" type="slidenum">
              <a:rPr lang="pl-PL" smtClean="0"/>
              <a:pPr/>
              <a:t>‹#›</a:t>
            </a:fld>
            <a:endParaRPr lang="pl-PL"/>
          </a:p>
        </p:txBody>
      </p:sp>
    </p:spTree>
    <p:extLst>
      <p:ext uri="{BB962C8B-B14F-4D97-AF65-F5344CB8AC3E}">
        <p14:creationId xmlns:p14="http://schemas.microsoft.com/office/powerpoint/2010/main" xmlns="" val="170802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pl.wikipedia.org/wiki/Partia_Pracy_(Norwegia)" TargetMode="External"/><Relationship Id="rId7" Type="http://schemas.openxmlformats.org/officeDocument/2006/relationships/hyperlink" Target="https://pl.wikipedia.org/wiki/Morze_P%C3%B3%C5%82nocne" TargetMode="External"/><Relationship Id="rId2" Type="http://schemas.openxmlformats.org/officeDocument/2006/relationships/hyperlink" Target="https://pl.wikipedia.org/wiki/Eidsvoll" TargetMode="External"/><Relationship Id="rId1" Type="http://schemas.openxmlformats.org/officeDocument/2006/relationships/slideLayout" Target="../slideLayouts/slideLayout7.xml"/><Relationship Id="rId6" Type="http://schemas.openxmlformats.org/officeDocument/2006/relationships/hyperlink" Target="https://pl.wikipedia.org/wiki/Gaz_ziemny" TargetMode="External"/><Relationship Id="rId5" Type="http://schemas.openxmlformats.org/officeDocument/2006/relationships/hyperlink" Target="https://pl.wikipedia.org/wiki/NATO" TargetMode="External"/><Relationship Id="rId4" Type="http://schemas.openxmlformats.org/officeDocument/2006/relationships/hyperlink" Target="https://pl.wikipedia.org/wiki/Norweskie_Si%C5%82y_Zbrojn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gif"/><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fajne/" TargetMode="External"/><Relationship Id="rId2" Type="http://schemas.openxmlformats.org/officeDocument/2006/relationships/hyperlink" Target="http://www.wikipedia.pl/" TargetMode="Externa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hyperlink" Target="http://www.obraz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orwegofil.pl/norwegia-wschodnia/oslo-stolica-nad-fiordem"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norwegofil.pl/norwegia-wschodnia/oslo-stolica-nad-fiordem" TargetMode="Externa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norwegofil.pl/norwegia-zachodnia/bergen-stolica-krainy-fiordow"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xmlns="" id="{1072D875-1156-4220-B9F0-E1978E0D2E3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4" name="AutoShape 4">
            <a:extLst>
              <a:ext uri="{FF2B5EF4-FFF2-40B4-BE49-F238E27FC236}">
                <a16:creationId xmlns:a16="http://schemas.microsoft.com/office/drawing/2014/main" xmlns="" id="{9DF66903-4F70-4ECC-BBDD-3F69EF2F509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 name="pole tekstowe 1">
            <a:extLst>
              <a:ext uri="{FF2B5EF4-FFF2-40B4-BE49-F238E27FC236}">
                <a16:creationId xmlns:a16="http://schemas.microsoft.com/office/drawing/2014/main" xmlns="" id="{206727E9-7F6A-4D00-9457-71AD063D3CF1}"/>
              </a:ext>
            </a:extLst>
          </p:cNvPr>
          <p:cNvSpPr txBox="1"/>
          <p:nvPr/>
        </p:nvSpPr>
        <p:spPr>
          <a:xfrm>
            <a:off x="780176" y="528506"/>
            <a:ext cx="10628851" cy="769441"/>
          </a:xfrm>
          <a:prstGeom prst="rect">
            <a:avLst/>
          </a:prstGeom>
          <a:noFill/>
        </p:spPr>
        <p:txBody>
          <a:bodyPr wrap="square" rtlCol="0">
            <a:spAutoFit/>
          </a:bodyPr>
          <a:lstStyle/>
          <a:p>
            <a:pPr algn="ctr"/>
            <a:r>
              <a:rPr lang="pl-PL" sz="4400" i="1" dirty="0">
                <a:solidFill>
                  <a:srgbClr val="0070C0"/>
                </a:solidFill>
                <a:latin typeface="Algerian" panose="04020705040A02060702" pitchFamily="82" charset="0"/>
              </a:rPr>
              <a:t>          NORWEGIA</a:t>
            </a:r>
          </a:p>
        </p:txBody>
      </p:sp>
      <p:sp>
        <p:nvSpPr>
          <p:cNvPr id="5" name="pole tekstowe 4">
            <a:extLst>
              <a:ext uri="{FF2B5EF4-FFF2-40B4-BE49-F238E27FC236}">
                <a16:creationId xmlns:a16="http://schemas.microsoft.com/office/drawing/2014/main" xmlns="" id="{DE178E80-55BC-414E-BB75-FC70CAA2C748}"/>
              </a:ext>
            </a:extLst>
          </p:cNvPr>
          <p:cNvSpPr txBox="1"/>
          <p:nvPr/>
        </p:nvSpPr>
        <p:spPr>
          <a:xfrm rot="20927997">
            <a:off x="6406067" y="5705144"/>
            <a:ext cx="5040585" cy="461665"/>
          </a:xfrm>
          <a:prstGeom prst="rect">
            <a:avLst/>
          </a:prstGeom>
          <a:noFill/>
        </p:spPr>
        <p:txBody>
          <a:bodyPr wrap="square" rtlCol="0">
            <a:spAutoFit/>
          </a:bodyPr>
          <a:lstStyle/>
          <a:p>
            <a:pPr algn="ctr"/>
            <a:r>
              <a:rPr lang="pl-PL" sz="2400" i="1" dirty="0">
                <a:solidFill>
                  <a:srgbClr val="00B050"/>
                </a:solidFill>
              </a:rPr>
              <a:t>SZYMON RAŹNIAK 6B</a:t>
            </a:r>
          </a:p>
        </p:txBody>
      </p:sp>
      <p:pic>
        <p:nvPicPr>
          <p:cNvPr id="8198" name="Picture 6" descr="Norweskie MSZ zdecydowało o wydaleniu polskiego konsula - RMF 24">
            <a:extLst>
              <a:ext uri="{FF2B5EF4-FFF2-40B4-BE49-F238E27FC236}">
                <a16:creationId xmlns:a16="http://schemas.microsoft.com/office/drawing/2014/main" xmlns="" id="{A76D498F-AEAC-4B12-99A1-3856C2B03F6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850" y="528506"/>
            <a:ext cx="4588778" cy="3875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202" name="Picture 10" descr="Norwegia | Broń Wiki | Fandom">
            <a:extLst>
              <a:ext uri="{FF2B5EF4-FFF2-40B4-BE49-F238E27FC236}">
                <a16:creationId xmlns:a16="http://schemas.microsoft.com/office/drawing/2014/main" xmlns="" id="{388B0EF4-3B5C-4122-9C60-E76D84A30FC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08441" y="101502"/>
            <a:ext cx="3195402" cy="3479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204" name="Picture 12" descr="Nowe norweskie banknoty - Biznes">
            <a:extLst>
              <a:ext uri="{FF2B5EF4-FFF2-40B4-BE49-F238E27FC236}">
                <a16:creationId xmlns:a16="http://schemas.microsoft.com/office/drawing/2014/main" xmlns="" id="{ACF4BEFD-B0E7-427F-B0EE-2E73A672F774}"/>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1293654">
            <a:off x="5047876" y="1746601"/>
            <a:ext cx="3618018" cy="3364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171189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xmlns="" id="{AB9CF18F-EEEC-469C-8642-BCFE72B5A374}"/>
              </a:ext>
            </a:extLst>
          </p:cNvPr>
          <p:cNvSpPr/>
          <p:nvPr/>
        </p:nvSpPr>
        <p:spPr>
          <a:xfrm>
            <a:off x="0" y="164093"/>
            <a:ext cx="6509857" cy="6612131"/>
          </a:xfrm>
          <a:prstGeom prst="rect">
            <a:avLst/>
          </a:prstGeom>
        </p:spPr>
        <p:txBody>
          <a:bodyPr wrap="square">
            <a:spAutoFit/>
          </a:bodyPr>
          <a:lstStyle/>
          <a:p>
            <a:pPr algn="ctr">
              <a:lnSpc>
                <a:spcPct val="107000"/>
              </a:lnSpc>
              <a:spcAft>
                <a:spcPts val="800"/>
              </a:spcAft>
            </a:pPr>
            <a:r>
              <a:rPr lang="pl-PL" sz="14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Okres absolutyzmu</a:t>
            </a:r>
            <a:endParaRPr lang="pl-PL" sz="14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750"/>
              </a:spcAft>
            </a:pPr>
            <a:r>
              <a:rPr lang="pl-PL" sz="1000" i="1" dirty="0">
                <a:solidFill>
                  <a:srgbClr val="333333"/>
                </a:solidFill>
                <a:latin typeface="Arial" panose="020B0604020202020204" pitchFamily="34" charset="0"/>
                <a:ea typeface="Times New Roman" panose="02020603050405020304" pitchFamily="18" charset="0"/>
                <a:cs typeface="Arial" panose="020B0604020202020204" pitchFamily="34" charset="0"/>
              </a:rPr>
              <a:t>W okresie panowania absolutyzmu sformułowano politykę, zgodnie z którą Dania i Norwegia pod względem gospodarczym miały być traktowane jako nierozdzielna całość. W związku z tym Danii przyznano  wyłączne prawo do handlu zbożem w południowo-wschodniej Norwegii (1737 rok), podczas gdy analogiczny monopol na sprzedaż norweskiego żelaza obowiązywał w Danii. Poprzez wprowadzenie w 1662 roku miejskich przywilejów handlowych, całość handlu drewnem skupiła się w miastach,  których mieszkańcom przyznano wyłączne prawo do skupu drewna od chłopów i właścicieli tartaków.  Rozwiązaniom tym przyświecała intencja stworzenia warstwy rodzimego bogatego mieszczaństwa i cel ten został osiągnięty.</a:t>
            </a:r>
            <a:r>
              <a:rPr lang="pl-PL" sz="1000" i="1" dirty="0">
                <a:latin typeface="Arial" panose="020B0604020202020204" pitchFamily="34" charset="0"/>
                <a:ea typeface="Times New Roman" panose="02020603050405020304" pitchFamily="18" charset="0"/>
                <a:cs typeface="Arial" panose="020B0604020202020204" pitchFamily="34" charset="0"/>
              </a:rPr>
              <a:t> </a:t>
            </a:r>
            <a:r>
              <a:rPr lang="pl-PL" sz="1000" i="1" dirty="0">
                <a:solidFill>
                  <a:srgbClr val="333333"/>
                </a:solidFill>
                <a:latin typeface="Arial" panose="020B0604020202020204" pitchFamily="34" charset="0"/>
                <a:ea typeface="Times New Roman" panose="02020603050405020304" pitchFamily="18" charset="0"/>
                <a:cs typeface="Arial" panose="020B0604020202020204" pitchFamily="34" charset="0"/>
              </a:rPr>
              <a:t>Mieszczaństwo, które narodziło się jako warstwa społeczna w następstwie poprawy sytuacji gospodarczej, nosiło w sobie zalążek  świadomości narodowej,  który szczególnie dojrzał i dał o sobie znać w XVIII wieku.  Chociaż było to spowodowane silnym wzrostem ekonomicznym tej klasy społecznej, to jednak czynnikiem decydującym stał się zapewne  narastający opór wobec dążeń władców do uczynienia z Kopenhagi gospodarczego centrum obu państw. Norwescy kupcy nie byli w stanie konkurować z potężnymi przedsiębiorstwami handlowymi duńskiej stolicy.</a:t>
            </a:r>
            <a:r>
              <a:rPr lang="pl-PL" sz="1000" i="1" dirty="0">
                <a:latin typeface="Arial" panose="020B0604020202020204" pitchFamily="34" charset="0"/>
                <a:ea typeface="Times New Roman" panose="02020603050405020304" pitchFamily="18" charset="0"/>
                <a:cs typeface="Arial" panose="020B0604020202020204" pitchFamily="34" charset="0"/>
              </a:rPr>
              <a:t> </a:t>
            </a:r>
            <a:r>
              <a:rPr lang="pl-PL" sz="1000" i="1" dirty="0">
                <a:solidFill>
                  <a:srgbClr val="333333"/>
                </a:solidFill>
                <a:latin typeface="Arial" panose="020B0604020202020204" pitchFamily="34" charset="0"/>
                <a:ea typeface="Times New Roman" panose="02020603050405020304" pitchFamily="18" charset="0"/>
                <a:cs typeface="Arial" panose="020B0604020202020204" pitchFamily="34" charset="0"/>
              </a:rPr>
              <a:t>W końcu XVIII stulecia, większość importu szła przez Kopenhagę. Sprzedawcy drewna z południowo-wschodniej Norwegii przedstawili grupowe żądanie utworzenia norweskiego banku narodowego, tym samym wspierając roszczenia wysokich urzędników państwowych o założenie norweskiego uniwersytetu. Żądania te zostały odrzucone, jako że rząd obawiał się jakichkolwiek kroków, które mogłyby wzmagać świadomość autonomii Norwegii i tym samym osłabiać potęgę unii. Koncepcja utworzenia norweskiego uniwersytetu i banku narodowego stopniowo stawała się symbolem wzrastającej świadomości odrębności narodowej.</a:t>
            </a:r>
            <a:r>
              <a:rPr lang="pl-PL" sz="1000" i="1" dirty="0">
                <a:latin typeface="Arial" panose="020B0604020202020204" pitchFamily="34" charset="0"/>
                <a:ea typeface="Times New Roman" panose="02020603050405020304" pitchFamily="18" charset="0"/>
                <a:cs typeface="Arial" panose="020B0604020202020204" pitchFamily="34" charset="0"/>
              </a:rPr>
              <a:t> </a:t>
            </a:r>
            <a:r>
              <a:rPr lang="pl-PL" sz="1000" i="1" dirty="0">
                <a:solidFill>
                  <a:srgbClr val="333333"/>
                </a:solidFill>
                <a:latin typeface="Arial" panose="020B0604020202020204" pitchFamily="34" charset="0"/>
                <a:ea typeface="Times New Roman" panose="02020603050405020304" pitchFamily="18" charset="0"/>
                <a:cs typeface="Arial" panose="020B0604020202020204" pitchFamily="34" charset="0"/>
              </a:rPr>
              <a:t>Tendencja ta narastała w okresie wojen napoleońskich, w latach 1807 -1814. Dania z Norwegią były sprzymierzone z Francją, w rezultacie czego nałożona wspólnie na Wielką Brytanię blokada przyniosła Norwegii izolację zarówno od Danii, jak i od rynku. Żegluga i eksport drewna zamarły, a  w kraju panował głód. Ponieważ Norwegia nie mogła być już zarządzana dłużej z Kopenhagi, została do tego celu  powołana komisja  rządowa złożona z wysokich urzędników.  Król Fryderyk VI przychylił się do żądań utworzenia narodowego uniwersytetu, który ostatecznie został powołany w 1811roku. Wszystkie te wydarzenia stanowiły tło dla zdarzeń, które miały mieć miejsce w 1814 roku.</a:t>
            </a:r>
            <a:endParaRPr lang="pl-PL" sz="1000" i="1" dirty="0">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750"/>
              </a:spcAft>
            </a:pPr>
            <a:r>
              <a:rPr lang="pl-PL" sz="1000" i="1" dirty="0">
                <a:solidFill>
                  <a:srgbClr val="333333"/>
                </a:solidFill>
                <a:latin typeface="Arial" panose="020B0604020202020204" pitchFamily="34" charset="0"/>
                <a:ea typeface="Times New Roman" panose="02020603050405020304" pitchFamily="18" charset="0"/>
                <a:cs typeface="Arial" panose="020B0604020202020204" pitchFamily="34" charset="0"/>
              </a:rPr>
              <a:t>W bitwie pod Lipskiem w 1813 roku Napoleon poniósł druzgocącą klęskę. Jednym z jego przeciwników na polu walki było Królestwo Szwecji. Ponieważ już wcześniej Szwecja utraciła Finlandię - część swojego terytorium na wschodzie - na rzecz carskiej Rosji, to teraz zapragnęła, by Norwegia stała się buforem bezpieczeństwa na granicy zachodniej. Sojusznicy obiecali więc Szwecji Norwegię jako wojenne trofeum. Po zwycięstwie sił sprzymierzonych pod Lipskiem, nastąpiła ofensywa dyplomatyczna w Kopenhadze i atak militarny na Królestwa Danii i Norwegii, który przetoczył się przez Księstwo Holsztynu. W styczniu 1814 roku duński monarcha Fryderyk VI poddał się, zerwał przymierze z Napoleonem i poddał Norwegię swoim szwedzkim przeciwnikom. W ten sposób zakończyła się trwająca 434 lata unia Norwegii i Danii. Porozumienie pomiędzy Danią a jej przeciwnikami zawierało postanowienia polityczne, które miały dla Norwegii zasadnicze znaczenie. W warunkach tego porozumienia stanowczo zaznaczono, że Norwegia ma ponownie zająć miejsce wśród krajów suwerennych, połączona unią personalną ze Szwecją. W proklamacji, ogłoszonej wkrótce przez szwedzkiego króla Karola XIII, stwierdzono, że Norwegia ma mieć status państwa niezawisłego, z własną niezależną  konstytucją, własnym parlamentem, rządem i prawem do nakładania podatków.</a:t>
            </a:r>
            <a:endParaRPr lang="pl-PL" sz="10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Ilustracja">
            <a:extLst>
              <a:ext uri="{FF2B5EF4-FFF2-40B4-BE49-F238E27FC236}">
                <a16:creationId xmlns:a16="http://schemas.microsoft.com/office/drawing/2014/main" xmlns="" id="{57DC4554-E7D8-4D6E-9F45-4F070FABAEA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35692" y="164093"/>
            <a:ext cx="5368954" cy="315426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 name="Picture 6" descr="Ilustracja">
            <a:extLst>
              <a:ext uri="{FF2B5EF4-FFF2-40B4-BE49-F238E27FC236}">
                <a16:creationId xmlns:a16="http://schemas.microsoft.com/office/drawing/2014/main" xmlns="" id="{464B00A8-1C9A-43EA-A152-49442FF80A2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35692" y="3445307"/>
            <a:ext cx="5494790" cy="33909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1414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xmlns="" id="{956ED945-BC93-4337-AAA6-1487A514F23E}"/>
              </a:ext>
            </a:extLst>
          </p:cNvPr>
          <p:cNvSpPr/>
          <p:nvPr/>
        </p:nvSpPr>
        <p:spPr>
          <a:xfrm>
            <a:off x="0" y="1"/>
            <a:ext cx="6635692" cy="7865615"/>
          </a:xfrm>
          <a:prstGeom prst="rect">
            <a:avLst/>
          </a:prstGeom>
        </p:spPr>
        <p:txBody>
          <a:bodyPr wrap="square">
            <a:spAutoFit/>
          </a:bodyPr>
          <a:lstStyle/>
          <a:p>
            <a:pPr algn="ctr">
              <a:lnSpc>
                <a:spcPct val="107000"/>
              </a:lnSpc>
              <a:spcAft>
                <a:spcPts val="800"/>
              </a:spcAft>
            </a:pPr>
            <a:r>
              <a:rPr lang="pl-PL" sz="14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Unia ze Szwecją</a:t>
            </a:r>
            <a:endParaRPr lang="pl-PL" sz="1400" i="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750"/>
              </a:spcAft>
            </a:pPr>
            <a:r>
              <a:rPr lang="pl-PL" sz="1300" i="1" dirty="0">
                <a:latin typeface="Arial" panose="020B0604020202020204" pitchFamily="34" charset="0"/>
                <a:ea typeface="Times New Roman" panose="02020603050405020304" pitchFamily="18" charset="0"/>
                <a:cs typeface="Arial" panose="020B0604020202020204" pitchFamily="34" charset="0"/>
              </a:rPr>
              <a:t>Norwedzy nie od razu zaakceptowali wiadomość o wejściu w nową unię. Bratanek  duńskiego króla, książę Chrystian Fryderyk, był w tym okresie namiestnikiem królewskim w Norwegii. W porozumieniu ze stryjem namiestnik torował drogę norweskiej rewolcie przeciwko przejęciu kraju przez Szwecję, równolegle pragnąc powtórnie ustanowić unię personalną Danii i Norwegii. Działania namiestnika doprowadziły do zwołania zgromadzenia narodowego, którego zadaniem miało być ustanowienie konstytucji. Zgromadzenie zebrało się w </a:t>
            </a:r>
            <a:r>
              <a:rPr lang="pl-PL" sz="1300" i="1" dirty="0" err="1">
                <a:latin typeface="Arial" panose="020B0604020202020204" pitchFamily="34" charset="0"/>
                <a:ea typeface="Times New Roman" panose="02020603050405020304" pitchFamily="18" charset="0"/>
                <a:cs typeface="Arial" panose="020B0604020202020204" pitchFamily="34" charset="0"/>
              </a:rPr>
              <a:t>Eidsvoll</a:t>
            </a:r>
            <a:r>
              <a:rPr lang="pl-PL" sz="1300" i="1" dirty="0">
                <a:latin typeface="Arial" panose="020B0604020202020204" pitchFamily="34" charset="0"/>
                <a:ea typeface="Times New Roman" panose="02020603050405020304" pitchFamily="18" charset="0"/>
                <a:cs typeface="Arial" panose="020B0604020202020204" pitchFamily="34" charset="0"/>
              </a:rPr>
              <a:t>, około 70 kilometrów na północ od Oslo, gdzie 17 maja 1814 roku oficjalnie przyjęto konstytucję, wybierając Chrystiana Fryderyka na norweskiego króla. Do dziś, dzień 17 maja obchodzony jest w Norwegii jako święto narodowe. </a:t>
            </a:r>
            <a:r>
              <a:rPr lang="pl-PL" sz="1300" i="1" dirty="0">
                <a:latin typeface="Arial" panose="020B0604020202020204" pitchFamily="34" charset="0"/>
                <a:cs typeface="Arial" panose="020B0604020202020204" pitchFamily="34" charset="0"/>
              </a:rPr>
              <a:t>Jednak państwa zwycięskie w wojnach napoleońskich niechętnie odnosiły się do jakichkolwiek zmian w ustaleniach traktatu. Szwedzi wywierali nacisk dyplomatyczny, a gdy nie odniósł on oczekiwanego skutku, wszczęli kampanię militarną, w której  wyszkolone oddziały błyskawicznie podporządkowały sobie Norwegów. Uchwalona 17 maja 1814 (w </a:t>
            </a:r>
            <a:r>
              <a:rPr lang="pl-PL" sz="1300" i="1" dirty="0" err="1">
                <a:latin typeface="Arial" panose="020B0604020202020204" pitchFamily="34" charset="0"/>
                <a:cs typeface="Arial" panose="020B0604020202020204" pitchFamily="34" charset="0"/>
                <a:hlinkClick r:id="rId2" tooltip="Eidsvoll">
                  <a:extLst>
                    <a:ext uri="{A12FA001-AC4F-418D-AE19-62706E023703}">
                      <ahyp:hlinkClr xmlns:ahyp="http://schemas.microsoft.com/office/drawing/2018/hyperlinkcolor" xmlns="" val="tx"/>
                    </a:ext>
                  </a:extLst>
                </a:hlinkClick>
              </a:rPr>
              <a:t>Eidsvoll</a:t>
            </a:r>
            <a:r>
              <a:rPr lang="pl-PL" sz="1300" i="1" dirty="0">
                <a:latin typeface="Arial" panose="020B0604020202020204" pitchFamily="34" charset="0"/>
                <a:cs typeface="Arial" panose="020B0604020202020204" pitchFamily="34" charset="0"/>
              </a:rPr>
              <a:t>) </a:t>
            </a:r>
            <a:r>
              <a:rPr lang="pl-PL" sz="1300" i="1" u="sng" dirty="0">
                <a:latin typeface="Arial" panose="020B0604020202020204" pitchFamily="34" charset="0"/>
                <a:cs typeface="Arial" panose="020B0604020202020204" pitchFamily="34" charset="0"/>
              </a:rPr>
              <a:t>Konstytucja Norwegii </a:t>
            </a:r>
            <a:r>
              <a:rPr lang="pl-PL" sz="1300" i="1" dirty="0">
                <a:latin typeface="Arial" panose="020B0604020202020204" pitchFamily="34" charset="0"/>
                <a:cs typeface="Arial" panose="020B0604020202020204" pitchFamily="34" charset="0"/>
              </a:rPr>
              <a:t>była próbą odzyskania przez kraj całkowitej suwerenności. Skończyło się jednak na unii personalnej ze Szwecją. W sierpniu podpisano układ w </a:t>
            </a:r>
            <a:r>
              <a:rPr lang="pl-PL" sz="1300" i="1" dirty="0" err="1">
                <a:latin typeface="Arial" panose="020B0604020202020204" pitchFamily="34" charset="0"/>
                <a:cs typeface="Arial" panose="020B0604020202020204" pitchFamily="34" charset="0"/>
              </a:rPr>
              <a:t>Moss</a:t>
            </a:r>
            <a:r>
              <a:rPr lang="pl-PL" sz="1300" i="1" dirty="0">
                <a:latin typeface="Arial" panose="020B0604020202020204" pitchFamily="34" charset="0"/>
                <a:cs typeface="Arial" panose="020B0604020202020204" pitchFamily="34" charset="0"/>
              </a:rPr>
              <a:t>, na południe od Oslo,  w którym Szwedzi przyjęli norweską konstytucję zaprzysiężoną w </a:t>
            </a:r>
            <a:r>
              <a:rPr lang="pl-PL" sz="1300" i="1" dirty="0" err="1">
                <a:latin typeface="Arial" panose="020B0604020202020204" pitchFamily="34" charset="0"/>
                <a:cs typeface="Arial" panose="020B0604020202020204" pitchFamily="34" charset="0"/>
              </a:rPr>
              <a:t>Eidsvoll</a:t>
            </a:r>
            <a:r>
              <a:rPr lang="pl-PL" sz="1300" i="1" dirty="0">
                <a:latin typeface="Arial" panose="020B0604020202020204" pitchFamily="34" charset="0"/>
                <a:cs typeface="Arial" panose="020B0604020202020204" pitchFamily="34" charset="0"/>
              </a:rPr>
              <a:t> z nowelizacją, która stanowiła o unii obu królestw. Król Chrystian Fryderyk abdykował w dniu 10 października 1814 i opuścił kraj. Norwegia weszła w nową unię. Pełną suwerenność odzyskali Norwegowie w 1905, w wyniku referendum niepodległościowego.</a:t>
            </a:r>
          </a:p>
          <a:p>
            <a:pPr algn="just"/>
            <a:r>
              <a:rPr lang="pl-PL" sz="1300" i="1" dirty="0">
                <a:latin typeface="Arial" panose="020B0604020202020204" pitchFamily="34" charset="0"/>
                <a:cs typeface="Arial" panose="020B0604020202020204" pitchFamily="34" charset="0"/>
              </a:rPr>
              <a:t>W I wojnie światowej kraj zachował neutralność. W II wojnie światowej również próbował pozostać neutralny – jednak, zaatakowany przez wojska niemieckie 9 kwietnia 1940, przystąpił do antyhitlerowskiej koalicji. Pierwsze lata powojenne to lata rządów </a:t>
            </a:r>
            <a:r>
              <a:rPr lang="pl-PL" sz="1300" i="1" dirty="0">
                <a:latin typeface="Arial" panose="020B0604020202020204" pitchFamily="34" charset="0"/>
                <a:cs typeface="Arial" panose="020B0604020202020204" pitchFamily="34" charset="0"/>
                <a:hlinkClick r:id="rId3" tooltip="Partia Pracy (Norwegia)">
                  <a:extLst>
                    <a:ext uri="{A12FA001-AC4F-418D-AE19-62706E023703}">
                      <ahyp:hlinkClr xmlns:ahyp="http://schemas.microsoft.com/office/drawing/2018/hyperlinkcolor" xmlns="" val="tx"/>
                    </a:ext>
                  </a:extLst>
                </a:hlinkClick>
              </a:rPr>
              <a:t>Norweskiej Partii Pracy</a:t>
            </a:r>
            <a:r>
              <a:rPr lang="pl-PL" sz="1300" i="1" dirty="0">
                <a:latin typeface="Arial" panose="020B0604020202020204" pitchFamily="34" charset="0"/>
                <a:cs typeface="Arial" panose="020B0604020202020204" pitchFamily="34" charset="0"/>
              </a:rPr>
              <a:t>. Odbudowano </a:t>
            </a:r>
            <a:r>
              <a:rPr lang="pl-PL" sz="1300" i="1" dirty="0">
                <a:latin typeface="Arial" panose="020B0604020202020204" pitchFamily="34" charset="0"/>
                <a:cs typeface="Arial" panose="020B0604020202020204" pitchFamily="34" charset="0"/>
                <a:hlinkClick r:id="rId4" tooltip="Norweskie Siły Zbrojne">
                  <a:extLst>
                    <a:ext uri="{A12FA001-AC4F-418D-AE19-62706E023703}">
                      <ahyp:hlinkClr xmlns:ahyp="http://schemas.microsoft.com/office/drawing/2018/hyperlinkcolor" xmlns="" val="tx"/>
                    </a:ext>
                  </a:extLst>
                </a:hlinkClick>
              </a:rPr>
              <a:t>Norweskie Siły Zbrojne</a:t>
            </a:r>
            <a:r>
              <a:rPr lang="pl-PL" sz="1300" i="1" dirty="0">
                <a:latin typeface="Arial" panose="020B0604020202020204" pitchFamily="34" charset="0"/>
                <a:cs typeface="Arial" panose="020B0604020202020204" pitchFamily="34" charset="0"/>
              </a:rPr>
              <a:t>. W 1949, po długich debatach nad kierunkiem polityki zagranicznej, kraj przystąpił do </a:t>
            </a:r>
            <a:r>
              <a:rPr lang="pl-PL" sz="1300" i="1" dirty="0">
                <a:latin typeface="Arial" panose="020B0604020202020204" pitchFamily="34" charset="0"/>
                <a:cs typeface="Arial" panose="020B0604020202020204" pitchFamily="34" charset="0"/>
                <a:hlinkClick r:id="rId5" tooltip="NATO">
                  <a:extLst>
                    <a:ext uri="{A12FA001-AC4F-418D-AE19-62706E023703}">
                      <ahyp:hlinkClr xmlns:ahyp="http://schemas.microsoft.com/office/drawing/2018/hyperlinkcolor" xmlns="" val="tx"/>
                    </a:ext>
                  </a:extLst>
                </a:hlinkClick>
              </a:rPr>
              <a:t>NATO</a:t>
            </a:r>
            <a:r>
              <a:rPr lang="pl-PL" sz="1300" i="1" dirty="0">
                <a:latin typeface="Arial" panose="020B0604020202020204" pitchFamily="34" charset="0"/>
                <a:cs typeface="Arial" panose="020B0604020202020204" pitchFamily="34" charset="0"/>
              </a:rPr>
              <a:t>. W sprawie przystąpienia do Unii Europejskiej odbyły się w Norwegii dwa referenda: w 1972 i 1994 r. Oba zakończyły się niewielką przewagą strony opowiadającej się przeciw członkostwu w Unii. Wskutek odkrycia złóż ropy naftowej i </a:t>
            </a:r>
            <a:r>
              <a:rPr lang="pl-PL" sz="1300" i="1" dirty="0">
                <a:latin typeface="Arial" panose="020B0604020202020204" pitchFamily="34" charset="0"/>
                <a:cs typeface="Arial" panose="020B0604020202020204" pitchFamily="34" charset="0"/>
                <a:hlinkClick r:id="rId6" tooltip="Gaz ziemny">
                  <a:extLst>
                    <a:ext uri="{A12FA001-AC4F-418D-AE19-62706E023703}">
                      <ahyp:hlinkClr xmlns:ahyp="http://schemas.microsoft.com/office/drawing/2018/hyperlinkcolor" xmlns="" val="tx"/>
                    </a:ext>
                  </a:extLst>
                </a:hlinkClick>
              </a:rPr>
              <a:t>gazu ziemnego</a:t>
            </a:r>
            <a:r>
              <a:rPr lang="pl-PL" sz="1300" i="1" dirty="0">
                <a:latin typeface="Arial" panose="020B0604020202020204" pitchFamily="34" charset="0"/>
                <a:cs typeface="Arial" panose="020B0604020202020204" pitchFamily="34" charset="0"/>
              </a:rPr>
              <a:t> pod dnem </a:t>
            </a:r>
            <a:r>
              <a:rPr lang="pl-PL" sz="1300" i="1" u="sng" dirty="0">
                <a:latin typeface="Arial" panose="020B0604020202020204" pitchFamily="34" charset="0"/>
                <a:cs typeface="Arial" panose="020B0604020202020204" pitchFamily="34" charset="0"/>
                <a:hlinkClick r:id="rId7" tooltip="Morze Północne">
                  <a:extLst>
                    <a:ext uri="{A12FA001-AC4F-418D-AE19-62706E023703}">
                      <ahyp:hlinkClr xmlns:ahyp="http://schemas.microsoft.com/office/drawing/2018/hyperlinkcolor" xmlns="" val="tx"/>
                    </a:ext>
                  </a:extLst>
                </a:hlinkClick>
              </a:rPr>
              <a:t>Morza Północnego</a:t>
            </a:r>
            <a:r>
              <a:rPr lang="pl-PL" sz="1300" i="1" u="sng" dirty="0">
                <a:latin typeface="Arial" panose="020B0604020202020204" pitchFamily="34" charset="0"/>
                <a:cs typeface="Arial" panose="020B0604020202020204" pitchFamily="34" charset="0"/>
              </a:rPr>
              <a:t> </a:t>
            </a:r>
            <a:r>
              <a:rPr lang="pl-PL" sz="1300" i="1" dirty="0">
                <a:latin typeface="Arial" panose="020B0604020202020204" pitchFamily="34" charset="0"/>
                <a:cs typeface="Arial" panose="020B0604020202020204" pitchFamily="34" charset="0"/>
              </a:rPr>
              <a:t>w latach 60. i 70. XX wieku, Norwegia jest obecnie jednym z najbogatszych krajów świata.</a:t>
            </a:r>
          </a:p>
          <a:p>
            <a:pPr algn="just"/>
            <a:endParaRPr lang="pl-PL" sz="1300" dirty="0">
              <a:latin typeface="Arial" panose="020B0604020202020204" pitchFamily="34" charset="0"/>
              <a:cs typeface="Arial" panose="020B0604020202020204" pitchFamily="34" charset="0"/>
            </a:endParaRPr>
          </a:p>
          <a:p>
            <a:pPr algn="just"/>
            <a:r>
              <a:rPr lang="pl-PL" sz="1300" dirty="0">
                <a:latin typeface="Arial" panose="020B0604020202020204" pitchFamily="34" charset="0"/>
                <a:cs typeface="Arial" panose="020B0604020202020204" pitchFamily="34" charset="0"/>
              </a:rPr>
              <a:t> </a:t>
            </a:r>
          </a:p>
          <a:p>
            <a:endParaRPr lang="pl-PL" sz="1300" dirty="0"/>
          </a:p>
          <a:p>
            <a:pPr>
              <a:lnSpc>
                <a:spcPct val="107000"/>
              </a:lnSpc>
              <a:spcAft>
                <a:spcPts val="750"/>
              </a:spcAft>
            </a:pPr>
            <a:endParaRPr lang="pl-PL" sz="1200" dirty="0"/>
          </a:p>
          <a:p>
            <a:pPr>
              <a:lnSpc>
                <a:spcPct val="107000"/>
              </a:lnSpc>
              <a:spcAft>
                <a:spcPts val="750"/>
              </a:spcAft>
            </a:pP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rostokąt 4">
            <a:extLst>
              <a:ext uri="{FF2B5EF4-FFF2-40B4-BE49-F238E27FC236}">
                <a16:creationId xmlns:a16="http://schemas.microsoft.com/office/drawing/2014/main" xmlns="" id="{1431E89C-C277-47DC-8C83-648225F3BC51}"/>
              </a:ext>
            </a:extLst>
          </p:cNvPr>
          <p:cNvSpPr/>
          <p:nvPr/>
        </p:nvSpPr>
        <p:spPr>
          <a:xfrm>
            <a:off x="7625594" y="6241410"/>
            <a:ext cx="4211274" cy="311239"/>
          </a:xfrm>
          <a:prstGeom prst="rect">
            <a:avLst/>
          </a:prstGeom>
        </p:spPr>
        <p:txBody>
          <a:bodyPr wrap="square">
            <a:spAutoFit/>
          </a:bodyPr>
          <a:lstStyle/>
          <a:p>
            <a:pPr algn="ctr">
              <a:lnSpc>
                <a:spcPct val="107000"/>
              </a:lnSpc>
              <a:spcAft>
                <a:spcPts val="750"/>
              </a:spcAft>
            </a:pPr>
            <a:r>
              <a:rPr lang="pl-PL" sz="1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Dlaczego Norwegowie po 200 latach przetłumaczyli swoją konstytucję ...">
            <a:extLst>
              <a:ext uri="{FF2B5EF4-FFF2-40B4-BE49-F238E27FC236}">
                <a16:creationId xmlns:a16="http://schemas.microsoft.com/office/drawing/2014/main" xmlns="" id="{B9ED49B6-32E4-40FF-8705-9266F5967D4B}"/>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94414" y="194169"/>
            <a:ext cx="5503179" cy="66638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46795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xmlns="" id="{73FD802B-71D5-47E6-9733-94910543A569}"/>
              </a:ext>
            </a:extLst>
          </p:cNvPr>
          <p:cNvSpPr/>
          <p:nvPr/>
        </p:nvSpPr>
        <p:spPr>
          <a:xfrm>
            <a:off x="0" y="0"/>
            <a:ext cx="12192000" cy="1815882"/>
          </a:xfrm>
          <a:prstGeom prst="rect">
            <a:avLst/>
          </a:prstGeom>
        </p:spPr>
        <p:txBody>
          <a:bodyPr wrap="square">
            <a:spAutoFit/>
          </a:bodyPr>
          <a:lstStyle/>
          <a:p>
            <a:r>
              <a:rPr lang="pl-PL" sz="1600" i="1" dirty="0">
                <a:solidFill>
                  <a:srgbClr val="7030A0"/>
                </a:solidFill>
                <a:latin typeface="Arial" panose="020B0604020202020204" pitchFamily="34" charset="0"/>
                <a:cs typeface="Arial" panose="020B0604020202020204" pitchFamily="34" charset="0"/>
              </a:rPr>
              <a:t>Norwegia jest monarchią konstytucyjną. Według konstytucji król ma bardzo szeroką władzę: wybiera Radę Państwa, w skład której wchodzi premier i co najmniej siedmiu członków, egzekwuje podatki, mianuje wszystkich urzędników cywilnych, kościelnych i wojskowych, jest naczelnym dowódcą sił lądowych i morskich, ma też prawo łaski.</a:t>
            </a:r>
          </a:p>
          <a:p>
            <a:r>
              <a:rPr lang="pl-PL" sz="1600" i="1" dirty="0">
                <a:solidFill>
                  <a:srgbClr val="7030A0"/>
                </a:solidFill>
                <a:latin typeface="Arial" panose="020B0604020202020204" pitchFamily="34" charset="0"/>
                <a:cs typeface="Arial" panose="020B0604020202020204" pitchFamily="34" charset="0"/>
              </a:rPr>
              <a:t>W rzeczywistości władza wykonawcza spoczywa jednak w rękach rządu, na czele którego stoi premier. Władza ustawodawcza jest w rękach Stortingu (jednoizbowy parlament), w którym zasiada łącznie 169 deputowanych. Wybierany jest na kadencję czteroletnią. Projekty ustaw wnoszone są przez jego członków lub rząd za pośrednictwem członka Rady Państwa. Konstytucja Norwegii obowiązuje od 17 maja 1814 roku, z późniejszymi zmianami</a:t>
            </a:r>
          </a:p>
        </p:txBody>
      </p:sp>
      <p:pic>
        <p:nvPicPr>
          <p:cNvPr id="16388" name="Picture 4" descr="Król Norwegii przyjedzie na majówkę do Polski">
            <a:extLst>
              <a:ext uri="{FF2B5EF4-FFF2-40B4-BE49-F238E27FC236}">
                <a16:creationId xmlns:a16="http://schemas.microsoft.com/office/drawing/2014/main" xmlns="" id="{7BD69A55-6ED7-4EF7-993D-19398084130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937856"/>
            <a:ext cx="5385733" cy="4920143"/>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Król Norwegii przyjeżdża do Polski - zdjęcie nr 2">
            <a:extLst>
              <a:ext uri="{FF2B5EF4-FFF2-40B4-BE49-F238E27FC236}">
                <a16:creationId xmlns:a16="http://schemas.microsoft.com/office/drawing/2014/main" xmlns="" id="{F590D899-75FA-4686-BDAA-9C8521E564D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92958" y="1866216"/>
            <a:ext cx="5385734" cy="49917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44653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a:extLst>
              <a:ext uri="{FF2B5EF4-FFF2-40B4-BE49-F238E27FC236}">
                <a16:creationId xmlns:a16="http://schemas.microsoft.com/office/drawing/2014/main" xmlns="" id="{EF3662A0-09FA-4110-A414-CE8F3639487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91031" y="570224"/>
            <a:ext cx="4009938" cy="259468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8" name="Picture 8">
            <a:extLst>
              <a:ext uri="{FF2B5EF4-FFF2-40B4-BE49-F238E27FC236}">
                <a16:creationId xmlns:a16="http://schemas.microsoft.com/office/drawing/2014/main" xmlns="" id="{AC1C5B42-B4FF-4162-8325-0D812868BD3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8048" y="0"/>
            <a:ext cx="3693952" cy="2835479"/>
          </a:xfrm>
          <a:prstGeom prst="rect">
            <a:avLst/>
          </a:prstGeom>
          <a:noFill/>
          <a:extLst>
            <a:ext uri="{909E8E84-426E-40DD-AFC4-6F175D3DCCD1}">
              <a14:hiddenFill xmlns:a14="http://schemas.microsoft.com/office/drawing/2010/main" xmlns="">
                <a:solidFill>
                  <a:srgbClr val="FFFFFF"/>
                </a:solidFill>
              </a14:hiddenFill>
            </a:ext>
          </a:extLst>
        </p:spPr>
      </p:pic>
      <p:pic>
        <p:nvPicPr>
          <p:cNvPr id="10250" name="Picture 10">
            <a:extLst>
              <a:ext uri="{FF2B5EF4-FFF2-40B4-BE49-F238E27FC236}">
                <a16:creationId xmlns:a16="http://schemas.microsoft.com/office/drawing/2014/main" xmlns="" id="{CBC8D7EA-DE7D-485D-83B3-B8CA6CF31E4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308" y="0"/>
            <a:ext cx="3518350" cy="2835479"/>
          </a:xfrm>
          <a:prstGeom prst="rect">
            <a:avLst/>
          </a:prstGeom>
          <a:noFill/>
          <a:extLst>
            <a:ext uri="{909E8E84-426E-40DD-AFC4-6F175D3DCCD1}">
              <a14:hiddenFill xmlns:a14="http://schemas.microsoft.com/office/drawing/2010/main" xmlns="">
                <a:solidFill>
                  <a:srgbClr val="FFFFFF"/>
                </a:solidFill>
              </a14:hiddenFill>
            </a:ext>
          </a:extLst>
        </p:spPr>
      </p:pic>
      <p:pic>
        <p:nvPicPr>
          <p:cNvPr id="10252" name="Picture 12">
            <a:extLst>
              <a:ext uri="{FF2B5EF4-FFF2-40B4-BE49-F238E27FC236}">
                <a16:creationId xmlns:a16="http://schemas.microsoft.com/office/drawing/2014/main" xmlns="" id="{488F6E9F-2792-49E7-B0C4-379A9618E57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79626" y="3547362"/>
            <a:ext cx="3632747" cy="280644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e tekstowe 1">
            <a:extLst>
              <a:ext uri="{FF2B5EF4-FFF2-40B4-BE49-F238E27FC236}">
                <a16:creationId xmlns:a16="http://schemas.microsoft.com/office/drawing/2014/main" xmlns="" id="{25670D1F-FE5E-46E2-B789-D2F5B1689C98}"/>
              </a:ext>
            </a:extLst>
          </p:cNvPr>
          <p:cNvSpPr txBox="1"/>
          <p:nvPr/>
        </p:nvSpPr>
        <p:spPr>
          <a:xfrm>
            <a:off x="4425059" y="67112"/>
            <a:ext cx="3200533" cy="461665"/>
          </a:xfrm>
          <a:prstGeom prst="rect">
            <a:avLst/>
          </a:prstGeom>
          <a:noFill/>
        </p:spPr>
        <p:txBody>
          <a:bodyPr wrap="square" rtlCol="0">
            <a:spAutoFit/>
          </a:bodyPr>
          <a:lstStyle/>
          <a:p>
            <a:r>
              <a:rPr lang="pl-PL" dirty="0"/>
              <a:t> </a:t>
            </a:r>
            <a:r>
              <a:rPr lang="pl-PL" sz="2400" b="1" i="1" dirty="0">
                <a:solidFill>
                  <a:srgbClr val="002060"/>
                </a:solidFill>
              </a:rPr>
              <a:t>Norwegia na mapach</a:t>
            </a:r>
          </a:p>
        </p:txBody>
      </p:sp>
      <p:pic>
        <p:nvPicPr>
          <p:cNvPr id="9218" name="Picture 2" descr="Stara mapa – Norwegia, 1700r - obrazy na ścianę | LueLue | Stare ...">
            <a:extLst>
              <a:ext uri="{FF2B5EF4-FFF2-40B4-BE49-F238E27FC236}">
                <a16:creationId xmlns:a16="http://schemas.microsoft.com/office/drawing/2014/main" xmlns="" id="{19727BCB-954B-4ABF-B1BE-E84BD52CF900}"/>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3260507"/>
            <a:ext cx="3707934" cy="276317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pole tekstowe 2">
            <a:extLst>
              <a:ext uri="{FF2B5EF4-FFF2-40B4-BE49-F238E27FC236}">
                <a16:creationId xmlns:a16="http://schemas.microsoft.com/office/drawing/2014/main" xmlns="" id="{E54D464A-5C85-4922-BB83-E15432B0B0F6}"/>
              </a:ext>
            </a:extLst>
          </p:cNvPr>
          <p:cNvSpPr txBox="1"/>
          <p:nvPr/>
        </p:nvSpPr>
        <p:spPr>
          <a:xfrm>
            <a:off x="4882393" y="3260507"/>
            <a:ext cx="1812022" cy="369332"/>
          </a:xfrm>
          <a:prstGeom prst="rect">
            <a:avLst/>
          </a:prstGeom>
          <a:noFill/>
        </p:spPr>
        <p:txBody>
          <a:bodyPr wrap="square" rtlCol="0">
            <a:spAutoFit/>
          </a:bodyPr>
          <a:lstStyle/>
          <a:p>
            <a:r>
              <a:rPr lang="pl-PL" dirty="0"/>
              <a:t>1570 rok</a:t>
            </a:r>
          </a:p>
        </p:txBody>
      </p:sp>
      <p:sp>
        <p:nvSpPr>
          <p:cNvPr id="4" name="pole tekstowe 3">
            <a:extLst>
              <a:ext uri="{FF2B5EF4-FFF2-40B4-BE49-F238E27FC236}">
                <a16:creationId xmlns:a16="http://schemas.microsoft.com/office/drawing/2014/main" xmlns="" id="{43A3BBE9-51C7-4357-A769-D773EA9C8000}"/>
              </a:ext>
            </a:extLst>
          </p:cNvPr>
          <p:cNvSpPr txBox="1"/>
          <p:nvPr/>
        </p:nvSpPr>
        <p:spPr>
          <a:xfrm>
            <a:off x="8992998" y="2835479"/>
            <a:ext cx="3053593" cy="369332"/>
          </a:xfrm>
          <a:prstGeom prst="rect">
            <a:avLst/>
          </a:prstGeom>
          <a:noFill/>
        </p:spPr>
        <p:txBody>
          <a:bodyPr wrap="square" rtlCol="0">
            <a:spAutoFit/>
          </a:bodyPr>
          <a:lstStyle/>
          <a:p>
            <a:r>
              <a:rPr lang="pl-PL" dirty="0"/>
              <a:t>                    1599 rok</a:t>
            </a:r>
          </a:p>
        </p:txBody>
      </p:sp>
      <p:sp>
        <p:nvSpPr>
          <p:cNvPr id="5" name="pole tekstowe 4">
            <a:extLst>
              <a:ext uri="{FF2B5EF4-FFF2-40B4-BE49-F238E27FC236}">
                <a16:creationId xmlns:a16="http://schemas.microsoft.com/office/drawing/2014/main" xmlns="" id="{72508716-F22F-4AA3-A36B-A4F5EBEFFADA}"/>
              </a:ext>
            </a:extLst>
          </p:cNvPr>
          <p:cNvSpPr txBox="1"/>
          <p:nvPr/>
        </p:nvSpPr>
        <p:spPr>
          <a:xfrm rot="10800000" flipV="1">
            <a:off x="142613" y="2835479"/>
            <a:ext cx="2642532" cy="369332"/>
          </a:xfrm>
          <a:prstGeom prst="rect">
            <a:avLst/>
          </a:prstGeom>
          <a:noFill/>
        </p:spPr>
        <p:txBody>
          <a:bodyPr wrap="square" rtlCol="0">
            <a:spAutoFit/>
          </a:bodyPr>
          <a:lstStyle/>
          <a:p>
            <a:r>
              <a:rPr lang="pl-PL" dirty="0"/>
              <a:t>                  1688 rok</a:t>
            </a:r>
          </a:p>
        </p:txBody>
      </p:sp>
      <p:sp>
        <p:nvSpPr>
          <p:cNvPr id="6" name="pole tekstowe 5">
            <a:extLst>
              <a:ext uri="{FF2B5EF4-FFF2-40B4-BE49-F238E27FC236}">
                <a16:creationId xmlns:a16="http://schemas.microsoft.com/office/drawing/2014/main" xmlns="" id="{32AF9066-D952-463C-89DC-A3E9E101F141}"/>
              </a:ext>
            </a:extLst>
          </p:cNvPr>
          <p:cNvSpPr txBox="1"/>
          <p:nvPr/>
        </p:nvSpPr>
        <p:spPr>
          <a:xfrm>
            <a:off x="4882393" y="6531881"/>
            <a:ext cx="1628880" cy="369332"/>
          </a:xfrm>
          <a:prstGeom prst="rect">
            <a:avLst/>
          </a:prstGeom>
          <a:noFill/>
        </p:spPr>
        <p:txBody>
          <a:bodyPr wrap="square" rtlCol="0">
            <a:spAutoFit/>
          </a:bodyPr>
          <a:lstStyle/>
          <a:p>
            <a:r>
              <a:rPr lang="pl-PL" dirty="0"/>
              <a:t>     1720 rok</a:t>
            </a:r>
          </a:p>
        </p:txBody>
      </p:sp>
      <p:sp>
        <p:nvSpPr>
          <p:cNvPr id="7" name="pole tekstowe 6">
            <a:extLst>
              <a:ext uri="{FF2B5EF4-FFF2-40B4-BE49-F238E27FC236}">
                <a16:creationId xmlns:a16="http://schemas.microsoft.com/office/drawing/2014/main" xmlns="" id="{B3EC11E7-CA9E-4E41-8E2E-E747F2033B72}"/>
              </a:ext>
            </a:extLst>
          </p:cNvPr>
          <p:cNvSpPr txBox="1"/>
          <p:nvPr/>
        </p:nvSpPr>
        <p:spPr>
          <a:xfrm>
            <a:off x="897622" y="5984476"/>
            <a:ext cx="1219693" cy="369332"/>
          </a:xfrm>
          <a:prstGeom prst="rect">
            <a:avLst/>
          </a:prstGeom>
          <a:noFill/>
        </p:spPr>
        <p:txBody>
          <a:bodyPr wrap="none" rtlCol="0">
            <a:spAutoFit/>
          </a:bodyPr>
          <a:lstStyle/>
          <a:p>
            <a:r>
              <a:rPr lang="pl-PL" dirty="0"/>
              <a:t>    1700 rok</a:t>
            </a:r>
          </a:p>
        </p:txBody>
      </p:sp>
      <p:pic>
        <p:nvPicPr>
          <p:cNvPr id="9220" name="Picture 4" descr="NORWEGIA - Encyklopedia w INTERIA.PL">
            <a:extLst>
              <a:ext uri="{FF2B5EF4-FFF2-40B4-BE49-F238E27FC236}">
                <a16:creationId xmlns:a16="http://schemas.microsoft.com/office/drawing/2014/main" xmlns="" id="{2556DA8F-E05A-449F-8264-5C78599FD648}"/>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21879" y="3260507"/>
            <a:ext cx="3870121" cy="276317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pole tekstowe 7">
            <a:extLst>
              <a:ext uri="{FF2B5EF4-FFF2-40B4-BE49-F238E27FC236}">
                <a16:creationId xmlns:a16="http://schemas.microsoft.com/office/drawing/2014/main" xmlns="" id="{561B3964-F611-4A6B-8728-F8AE4A4A4B2A}"/>
              </a:ext>
            </a:extLst>
          </p:cNvPr>
          <p:cNvSpPr txBox="1"/>
          <p:nvPr/>
        </p:nvSpPr>
        <p:spPr>
          <a:xfrm>
            <a:off x="9890620" y="6079382"/>
            <a:ext cx="1536603" cy="369332"/>
          </a:xfrm>
          <a:prstGeom prst="rect">
            <a:avLst/>
          </a:prstGeom>
          <a:noFill/>
        </p:spPr>
        <p:txBody>
          <a:bodyPr wrap="square" rtlCol="0">
            <a:spAutoFit/>
          </a:bodyPr>
          <a:lstStyle/>
          <a:p>
            <a:r>
              <a:rPr lang="pl-PL" dirty="0"/>
              <a:t>2020 rok</a:t>
            </a:r>
          </a:p>
        </p:txBody>
      </p:sp>
    </p:spTree>
    <p:extLst>
      <p:ext uri="{BB962C8B-B14F-4D97-AF65-F5344CB8AC3E}">
        <p14:creationId xmlns:p14="http://schemas.microsoft.com/office/powerpoint/2010/main" xmlns="" val="18310481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slo: co warto zobaczyć? TOP 8 atrakcji Oslo, stolicy Norwegii ...">
            <a:extLst>
              <a:ext uri="{FF2B5EF4-FFF2-40B4-BE49-F238E27FC236}">
                <a16:creationId xmlns:a16="http://schemas.microsoft.com/office/drawing/2014/main" xmlns="" id="{DC934801-A02A-4403-A404-10A65DC9A12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93" y="2239861"/>
            <a:ext cx="6028890" cy="463491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17 maja w Oslo. Ja, vi elsker dette landet. | Przepisy z podróży">
            <a:extLst>
              <a:ext uri="{FF2B5EF4-FFF2-40B4-BE49-F238E27FC236}">
                <a16:creationId xmlns:a16="http://schemas.microsoft.com/office/drawing/2014/main" xmlns="" id="{060ABCEC-EF1A-439A-9168-17D296307BF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7518" y="1"/>
            <a:ext cx="6034481" cy="374149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rostokąt 1">
            <a:extLst>
              <a:ext uri="{FF2B5EF4-FFF2-40B4-BE49-F238E27FC236}">
                <a16:creationId xmlns:a16="http://schemas.microsoft.com/office/drawing/2014/main" xmlns="" id="{7BD0CBB1-87D9-47E1-A07E-E06D1771A536}"/>
              </a:ext>
            </a:extLst>
          </p:cNvPr>
          <p:cNvSpPr/>
          <p:nvPr/>
        </p:nvSpPr>
        <p:spPr>
          <a:xfrm rot="10800000" flipV="1">
            <a:off x="6444310" y="3835468"/>
            <a:ext cx="5469270" cy="2031325"/>
          </a:xfrm>
          <a:prstGeom prst="rect">
            <a:avLst/>
          </a:prstGeom>
        </p:spPr>
        <p:txBody>
          <a:bodyPr wrap="square">
            <a:spAutoFit/>
          </a:bodyPr>
          <a:lstStyle/>
          <a:p>
            <a:r>
              <a:rPr lang="pl-PL" i="1" dirty="0">
                <a:solidFill>
                  <a:srgbClr val="0070C0"/>
                </a:solidFill>
                <a:latin typeface="arial" panose="020B0604020202020204" pitchFamily="34" charset="0"/>
              </a:rPr>
              <a:t>Według staro skandynawskich sag Oslo zostało założone przez króla Norwegii Harolda III w 1048 roku. Oslo stało się stolicą za panowania króla </a:t>
            </a:r>
            <a:r>
              <a:rPr lang="pl-PL" i="1" dirty="0" err="1">
                <a:solidFill>
                  <a:srgbClr val="0070C0"/>
                </a:solidFill>
                <a:latin typeface="arial" panose="020B0604020202020204" pitchFamily="34" charset="0"/>
              </a:rPr>
              <a:t>Hakona</a:t>
            </a:r>
            <a:r>
              <a:rPr lang="pl-PL" i="1" dirty="0">
                <a:solidFill>
                  <a:srgbClr val="0070C0"/>
                </a:solidFill>
                <a:latin typeface="arial" panose="020B0604020202020204" pitchFamily="34" charset="0"/>
              </a:rPr>
              <a:t> V (1299-1319). Był on pierwszym królem, który stale rezydował w tym mieście.</a:t>
            </a:r>
          </a:p>
          <a:p>
            <a:r>
              <a:rPr lang="pl-PL" i="1" dirty="0">
                <a:solidFill>
                  <a:srgbClr val="0070C0"/>
                </a:solidFill>
                <a:latin typeface="arial" panose="020B0604020202020204" pitchFamily="34" charset="0"/>
              </a:rPr>
              <a:t>Większe miasta Norwegii to Bergen, </a:t>
            </a:r>
            <a:r>
              <a:rPr lang="pl-PL" i="1" dirty="0" err="1">
                <a:solidFill>
                  <a:srgbClr val="0070C0"/>
                </a:solidFill>
                <a:latin typeface="arial" panose="020B0604020202020204" pitchFamily="34" charset="0"/>
              </a:rPr>
              <a:t>Trondheim</a:t>
            </a:r>
            <a:r>
              <a:rPr lang="pl-PL" i="1" dirty="0">
                <a:solidFill>
                  <a:srgbClr val="0070C0"/>
                </a:solidFill>
                <a:latin typeface="arial" panose="020B0604020202020204" pitchFamily="34" charset="0"/>
              </a:rPr>
              <a:t>, Stavanger, </a:t>
            </a:r>
            <a:r>
              <a:rPr lang="pl-PL" i="1" dirty="0" err="1">
                <a:solidFill>
                  <a:srgbClr val="0070C0"/>
                </a:solidFill>
                <a:latin typeface="arial" panose="020B0604020202020204" pitchFamily="34" charset="0"/>
              </a:rPr>
              <a:t>Kristianand</a:t>
            </a:r>
            <a:r>
              <a:rPr lang="pl-PL" i="1" dirty="0">
                <a:solidFill>
                  <a:srgbClr val="0070C0"/>
                </a:solidFill>
                <a:latin typeface="arial" panose="020B0604020202020204" pitchFamily="34" charset="0"/>
              </a:rPr>
              <a:t>.</a:t>
            </a:r>
            <a:endParaRPr lang="pl-PL" i="1" dirty="0">
              <a:solidFill>
                <a:srgbClr val="0070C0"/>
              </a:solidFill>
            </a:endParaRPr>
          </a:p>
        </p:txBody>
      </p:sp>
      <p:sp>
        <p:nvSpPr>
          <p:cNvPr id="3" name="pole tekstowe 2">
            <a:extLst>
              <a:ext uri="{FF2B5EF4-FFF2-40B4-BE49-F238E27FC236}">
                <a16:creationId xmlns:a16="http://schemas.microsoft.com/office/drawing/2014/main" xmlns="" id="{623273B1-0AD8-40D8-89AE-19CCED10CEFA}"/>
              </a:ext>
            </a:extLst>
          </p:cNvPr>
          <p:cNvSpPr txBox="1"/>
          <p:nvPr/>
        </p:nvSpPr>
        <p:spPr>
          <a:xfrm>
            <a:off x="914400" y="637563"/>
            <a:ext cx="3850547" cy="1200329"/>
          </a:xfrm>
          <a:prstGeom prst="rect">
            <a:avLst/>
          </a:prstGeom>
          <a:noFill/>
        </p:spPr>
        <p:txBody>
          <a:bodyPr wrap="square" rtlCol="0">
            <a:spAutoFit/>
          </a:bodyPr>
          <a:lstStyle/>
          <a:p>
            <a:pPr algn="ctr"/>
            <a:r>
              <a:rPr lang="pl-PL" sz="3600" i="1" dirty="0">
                <a:solidFill>
                  <a:srgbClr val="00B050"/>
                </a:solidFill>
              </a:rPr>
              <a:t>OSLO </a:t>
            </a:r>
          </a:p>
          <a:p>
            <a:pPr algn="ctr"/>
            <a:r>
              <a:rPr lang="pl-PL" sz="3600" i="1" dirty="0">
                <a:solidFill>
                  <a:srgbClr val="00B050"/>
                </a:solidFill>
              </a:rPr>
              <a:t>STOLICA NORWEGII</a:t>
            </a:r>
          </a:p>
        </p:txBody>
      </p:sp>
    </p:spTree>
    <p:extLst>
      <p:ext uri="{BB962C8B-B14F-4D97-AF65-F5344CB8AC3E}">
        <p14:creationId xmlns:p14="http://schemas.microsoft.com/office/powerpoint/2010/main" xmlns="" val="23084904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rgen - Oficjalny przewodnik po Norwegii - visitnorway.pl">
            <a:extLst>
              <a:ext uri="{FF2B5EF4-FFF2-40B4-BE49-F238E27FC236}">
                <a16:creationId xmlns:a16="http://schemas.microsoft.com/office/drawing/2014/main" xmlns="" id="{1593476B-C306-45AD-97E0-F843B7DF8C9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8389"/>
            <a:ext cx="6096000" cy="3884103"/>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Zdjęcia: Trondheim, kolory Norwegii, NORWEGIA">
            <a:extLst>
              <a:ext uri="{FF2B5EF4-FFF2-40B4-BE49-F238E27FC236}">
                <a16:creationId xmlns:a16="http://schemas.microsoft.com/office/drawing/2014/main" xmlns="" id="{6788DB36-0875-4E81-A1ED-378ED232149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5999" y="2550254"/>
            <a:ext cx="6096000" cy="429935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e tekstowe 1">
            <a:extLst>
              <a:ext uri="{FF2B5EF4-FFF2-40B4-BE49-F238E27FC236}">
                <a16:creationId xmlns:a16="http://schemas.microsoft.com/office/drawing/2014/main" xmlns="" id="{E41209D2-90D7-4652-A843-00EFB62E426A}"/>
              </a:ext>
            </a:extLst>
          </p:cNvPr>
          <p:cNvSpPr txBox="1"/>
          <p:nvPr/>
        </p:nvSpPr>
        <p:spPr>
          <a:xfrm>
            <a:off x="1" y="4303552"/>
            <a:ext cx="5990602" cy="1846659"/>
          </a:xfrm>
          <a:prstGeom prst="rect">
            <a:avLst/>
          </a:prstGeom>
          <a:noFill/>
        </p:spPr>
        <p:txBody>
          <a:bodyPr wrap="square" rtlCol="0">
            <a:spAutoFit/>
          </a:bodyPr>
          <a:lstStyle/>
          <a:p>
            <a:pPr algn="ctr"/>
            <a:r>
              <a:rPr lang="pl-PL" sz="2400" i="1" dirty="0">
                <a:solidFill>
                  <a:srgbClr val="0070C0"/>
                </a:solidFill>
              </a:rPr>
              <a:t>Bergen </a:t>
            </a:r>
          </a:p>
          <a:p>
            <a:pPr algn="just"/>
            <a:r>
              <a:rPr lang="pl-PL" i="1" dirty="0">
                <a:solidFill>
                  <a:srgbClr val="00B050"/>
                </a:solidFill>
                <a:latin typeface="Arial" panose="020B0604020202020204" pitchFamily="34" charset="0"/>
                <a:cs typeface="Arial" panose="020B0604020202020204" pitchFamily="34" charset="0"/>
              </a:rPr>
              <a:t>Norweskie miasto i gmina leżąca w regionie </a:t>
            </a:r>
            <a:r>
              <a:rPr lang="pl-PL" i="1" dirty="0" err="1">
                <a:solidFill>
                  <a:srgbClr val="00B050"/>
                </a:solidFill>
                <a:latin typeface="Arial" panose="020B0604020202020204" pitchFamily="34" charset="0"/>
                <a:cs typeface="Arial" panose="020B0604020202020204" pitchFamily="34" charset="0"/>
              </a:rPr>
              <a:t>Hordaland</a:t>
            </a:r>
            <a:r>
              <a:rPr lang="pl-PL" i="1" dirty="0">
                <a:solidFill>
                  <a:srgbClr val="00B050"/>
                </a:solidFill>
                <a:latin typeface="Arial" panose="020B0604020202020204" pitchFamily="34" charset="0"/>
                <a:cs typeface="Arial" panose="020B0604020202020204" pitchFamily="34" charset="0"/>
              </a:rPr>
              <a:t>, na styku Morza Północnego i Norweskiego. Bergen jest drugim co do wielkości miastem kraju, liczy 265 300 mieszkańców. Nazywane jest bramą do fiordów i znajduje się na liście światowego dziedzictwa UNESCO.</a:t>
            </a:r>
          </a:p>
        </p:txBody>
      </p:sp>
      <p:sp>
        <p:nvSpPr>
          <p:cNvPr id="3" name="pole tekstowe 2">
            <a:extLst>
              <a:ext uri="{FF2B5EF4-FFF2-40B4-BE49-F238E27FC236}">
                <a16:creationId xmlns:a16="http://schemas.microsoft.com/office/drawing/2014/main" xmlns="" id="{4A31913A-1D07-4D34-A4D7-AAA0CD87B38C}"/>
              </a:ext>
            </a:extLst>
          </p:cNvPr>
          <p:cNvSpPr txBox="1"/>
          <p:nvPr/>
        </p:nvSpPr>
        <p:spPr>
          <a:xfrm>
            <a:off x="6467913" y="444617"/>
            <a:ext cx="5352175" cy="1846659"/>
          </a:xfrm>
          <a:prstGeom prst="rect">
            <a:avLst/>
          </a:prstGeom>
          <a:noFill/>
        </p:spPr>
        <p:txBody>
          <a:bodyPr wrap="square" rtlCol="0">
            <a:spAutoFit/>
          </a:bodyPr>
          <a:lstStyle/>
          <a:p>
            <a:pPr algn="ctr"/>
            <a:r>
              <a:rPr lang="pl-PL" sz="2400" dirty="0" err="1">
                <a:solidFill>
                  <a:srgbClr val="0070C0"/>
                </a:solidFill>
              </a:rPr>
              <a:t>Trondheim</a:t>
            </a:r>
            <a:r>
              <a:rPr lang="pl-PL" sz="2400" dirty="0">
                <a:solidFill>
                  <a:srgbClr val="0070C0"/>
                </a:solidFill>
              </a:rPr>
              <a:t> </a:t>
            </a:r>
          </a:p>
          <a:p>
            <a:pPr algn="just"/>
            <a:r>
              <a:rPr lang="pl-PL" i="1" dirty="0">
                <a:solidFill>
                  <a:srgbClr val="00B050"/>
                </a:solidFill>
                <a:latin typeface="Arial" panose="020B0604020202020204" pitchFamily="34" charset="0"/>
                <a:cs typeface="Arial" panose="020B0604020202020204" pitchFamily="34" charset="0"/>
              </a:rPr>
              <a:t>Miasto w Norwegii, nad </a:t>
            </a:r>
            <a:r>
              <a:rPr lang="pl-PL" i="1" dirty="0" err="1">
                <a:solidFill>
                  <a:srgbClr val="00B050"/>
                </a:solidFill>
                <a:latin typeface="Arial" panose="020B0604020202020204" pitchFamily="34" charset="0"/>
                <a:cs typeface="Arial" panose="020B0604020202020204" pitchFamily="34" charset="0"/>
              </a:rPr>
              <a:t>Trondheimsfjorden</a:t>
            </a:r>
            <a:r>
              <a:rPr lang="pl-PL" i="1" dirty="0">
                <a:solidFill>
                  <a:srgbClr val="00B050"/>
                </a:solidFill>
                <a:latin typeface="Arial" panose="020B0604020202020204" pitchFamily="34" charset="0"/>
                <a:cs typeface="Arial" panose="020B0604020202020204" pitchFamily="34" charset="0"/>
              </a:rPr>
              <a:t> u ujścia rzeki </a:t>
            </a:r>
            <a:r>
              <a:rPr lang="pl-PL" i="1" dirty="0" err="1">
                <a:solidFill>
                  <a:srgbClr val="00B050"/>
                </a:solidFill>
                <a:latin typeface="Arial" panose="020B0604020202020204" pitchFamily="34" charset="0"/>
                <a:cs typeface="Arial" panose="020B0604020202020204" pitchFamily="34" charset="0"/>
              </a:rPr>
              <a:t>Nidelvy</a:t>
            </a:r>
            <a:r>
              <a:rPr lang="pl-PL" i="1" dirty="0">
                <a:solidFill>
                  <a:srgbClr val="00B050"/>
                </a:solidFill>
                <a:latin typeface="Arial" panose="020B0604020202020204" pitchFamily="34" charset="0"/>
                <a:cs typeface="Arial" panose="020B0604020202020204" pitchFamily="34" charset="0"/>
              </a:rPr>
              <a:t>. Ośrodek administracyjny, dobrze rozwinięty przemysł stoczniowy, maszynowy, metalowy, rybny, ważny port handlowy i rybacki. Ważny ośrodek sportów zimowych .</a:t>
            </a:r>
          </a:p>
        </p:txBody>
      </p:sp>
    </p:spTree>
    <p:extLst>
      <p:ext uri="{BB962C8B-B14F-4D97-AF65-F5344CB8AC3E}">
        <p14:creationId xmlns:p14="http://schemas.microsoft.com/office/powerpoint/2010/main" xmlns="" val="10960440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ristiansand Folkehøyskole – About Kristiansand">
            <a:extLst>
              <a:ext uri="{FF2B5EF4-FFF2-40B4-BE49-F238E27FC236}">
                <a16:creationId xmlns:a16="http://schemas.microsoft.com/office/drawing/2014/main" xmlns="" id="{F8CAEC02-AD42-492A-AAAA-A8F9B84F48D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17996" y="-58722"/>
            <a:ext cx="6274004" cy="4324524"/>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Stavanger, Norway - Sail On Board">
            <a:extLst>
              <a:ext uri="{FF2B5EF4-FFF2-40B4-BE49-F238E27FC236}">
                <a16:creationId xmlns:a16="http://schemas.microsoft.com/office/drawing/2014/main" xmlns="" id="{EEFBDAFC-4482-495A-8FAE-9F36187DD4B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533476"/>
            <a:ext cx="5917996" cy="432452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e tekstowe 1">
            <a:extLst>
              <a:ext uri="{FF2B5EF4-FFF2-40B4-BE49-F238E27FC236}">
                <a16:creationId xmlns:a16="http://schemas.microsoft.com/office/drawing/2014/main" xmlns="" id="{4C8C1EB0-9C9B-4844-A5C6-AF5E29BF4A37}"/>
              </a:ext>
            </a:extLst>
          </p:cNvPr>
          <p:cNvSpPr txBox="1"/>
          <p:nvPr/>
        </p:nvSpPr>
        <p:spPr>
          <a:xfrm>
            <a:off x="199021" y="276838"/>
            <a:ext cx="5519955" cy="2123658"/>
          </a:xfrm>
          <a:prstGeom prst="rect">
            <a:avLst/>
          </a:prstGeom>
          <a:noFill/>
        </p:spPr>
        <p:txBody>
          <a:bodyPr wrap="square" rtlCol="0">
            <a:spAutoFit/>
          </a:bodyPr>
          <a:lstStyle/>
          <a:p>
            <a:pPr algn="ctr"/>
            <a:r>
              <a:rPr lang="pl-PL" sz="2400" dirty="0">
                <a:solidFill>
                  <a:srgbClr val="FF0000"/>
                </a:solidFill>
              </a:rPr>
              <a:t>Stavanger </a:t>
            </a:r>
          </a:p>
          <a:p>
            <a:pPr algn="just"/>
            <a:r>
              <a:rPr lang="pl-PL" i="1" dirty="0">
                <a:latin typeface="Arial" panose="020B0604020202020204" pitchFamily="34" charset="0"/>
                <a:cs typeface="Arial" panose="020B0604020202020204" pitchFamily="34" charset="0"/>
              </a:rPr>
              <a:t>Norweskie miasto portowe i gmina leżąca w okręgu </a:t>
            </a:r>
            <a:r>
              <a:rPr lang="pl-PL" i="1" dirty="0" err="1">
                <a:latin typeface="Arial" panose="020B0604020202020204" pitchFamily="34" charset="0"/>
                <a:cs typeface="Arial" panose="020B0604020202020204" pitchFamily="34" charset="0"/>
              </a:rPr>
              <a:t>Rogaland</a:t>
            </a:r>
            <a:r>
              <a:rPr lang="pl-PL" i="1" dirty="0">
                <a:latin typeface="Arial" panose="020B0604020202020204" pitchFamily="34" charset="0"/>
                <a:cs typeface="Arial" panose="020B0604020202020204" pitchFamily="34" charset="0"/>
              </a:rPr>
              <a:t>, na południowo-zachodnim wybrzeżu Norwegii. Historia Rady Okręgu sięga roku 1837, ale dopiero w roku 1976 odbyły się lokalne wybory do rządu okręgowego. W </a:t>
            </a:r>
            <a:r>
              <a:rPr lang="pl-PL" i="1" dirty="0" err="1">
                <a:latin typeface="Arial" panose="020B0604020202020204" pitchFamily="34" charset="0"/>
                <a:cs typeface="Arial" panose="020B0604020202020204" pitchFamily="34" charset="0"/>
              </a:rPr>
              <a:t>Stavangerze</a:t>
            </a:r>
            <a:r>
              <a:rPr lang="pl-PL" i="1" dirty="0">
                <a:latin typeface="Arial" panose="020B0604020202020204" pitchFamily="34" charset="0"/>
                <a:cs typeface="Arial" panose="020B0604020202020204" pitchFamily="34" charset="0"/>
              </a:rPr>
              <a:t>, w najstarszej części miasta znajduje się Muzeum Konserw. </a:t>
            </a:r>
          </a:p>
        </p:txBody>
      </p:sp>
      <p:sp>
        <p:nvSpPr>
          <p:cNvPr id="3" name="pole tekstowe 2">
            <a:extLst>
              <a:ext uri="{FF2B5EF4-FFF2-40B4-BE49-F238E27FC236}">
                <a16:creationId xmlns:a16="http://schemas.microsoft.com/office/drawing/2014/main" xmlns="" id="{A670D9E3-4795-46F4-94C2-67D95AA4CDC0}"/>
              </a:ext>
            </a:extLst>
          </p:cNvPr>
          <p:cNvSpPr txBox="1"/>
          <p:nvPr/>
        </p:nvSpPr>
        <p:spPr>
          <a:xfrm>
            <a:off x="6096000" y="4597637"/>
            <a:ext cx="5774108" cy="1846659"/>
          </a:xfrm>
          <a:prstGeom prst="rect">
            <a:avLst/>
          </a:prstGeom>
          <a:noFill/>
        </p:spPr>
        <p:txBody>
          <a:bodyPr wrap="square" rtlCol="0">
            <a:spAutoFit/>
          </a:bodyPr>
          <a:lstStyle/>
          <a:p>
            <a:pPr algn="ctr"/>
            <a:r>
              <a:rPr lang="pl-PL" sz="2400" i="1" dirty="0" err="1">
                <a:solidFill>
                  <a:srgbClr val="FF0000"/>
                </a:solidFill>
              </a:rPr>
              <a:t>Kristiansand</a:t>
            </a:r>
            <a:r>
              <a:rPr lang="pl-PL" sz="2400" i="1" dirty="0">
                <a:solidFill>
                  <a:srgbClr val="FF0000"/>
                </a:solidFill>
              </a:rPr>
              <a:t> </a:t>
            </a:r>
          </a:p>
          <a:p>
            <a:pPr algn="ctr"/>
            <a:endParaRPr lang="pl-PL" i="1" dirty="0">
              <a:solidFill>
                <a:srgbClr val="FF0000"/>
              </a:solidFill>
            </a:endParaRPr>
          </a:p>
          <a:p>
            <a:pPr algn="just"/>
            <a:r>
              <a:rPr lang="pl-PL" i="1" dirty="0">
                <a:latin typeface="Arial" panose="020B0604020202020204" pitchFamily="34" charset="0"/>
                <a:cs typeface="Arial" panose="020B0604020202020204" pitchFamily="34" charset="0"/>
              </a:rPr>
              <a:t>Ósme pod względem wielkości miasto oraz drugi co do wielkości port Norwegii; siedziba gminy </a:t>
            </a:r>
            <a:r>
              <a:rPr lang="pl-PL" i="1" dirty="0" err="1">
                <a:latin typeface="Arial" panose="020B0604020202020204" pitchFamily="34" charset="0"/>
                <a:cs typeface="Arial" panose="020B0604020202020204" pitchFamily="34" charset="0"/>
              </a:rPr>
              <a:t>Kristiansand</a:t>
            </a:r>
            <a:r>
              <a:rPr lang="pl-PL" i="1" dirty="0">
                <a:latin typeface="Arial" panose="020B0604020202020204" pitchFamily="34" charset="0"/>
                <a:cs typeface="Arial" panose="020B0604020202020204" pitchFamily="34" charset="0"/>
              </a:rPr>
              <a:t>. Zespół miejski </a:t>
            </a:r>
            <a:r>
              <a:rPr lang="pl-PL" i="1" dirty="0" err="1">
                <a:latin typeface="Arial" panose="020B0604020202020204" pitchFamily="34" charset="0"/>
                <a:cs typeface="Arial" panose="020B0604020202020204" pitchFamily="34" charset="0"/>
              </a:rPr>
              <a:t>Kristiansand</a:t>
            </a:r>
            <a:r>
              <a:rPr lang="pl-PL" i="1" dirty="0">
                <a:latin typeface="Arial" panose="020B0604020202020204" pitchFamily="34" charset="0"/>
                <a:cs typeface="Arial" panose="020B0604020202020204" pitchFamily="34" charset="0"/>
              </a:rPr>
              <a:t> jest piątym co do wielkości w Norwegii.</a:t>
            </a:r>
          </a:p>
        </p:txBody>
      </p:sp>
    </p:spTree>
    <p:extLst>
      <p:ext uri="{BB962C8B-B14F-4D97-AF65-F5344CB8AC3E}">
        <p14:creationId xmlns:p14="http://schemas.microsoft.com/office/powerpoint/2010/main" xmlns="" val="33208024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ziedzictwo UNESCO: Archipelag Vega. Norwegia 2004">
            <a:extLst>
              <a:ext uri="{FF2B5EF4-FFF2-40B4-BE49-F238E27FC236}">
                <a16:creationId xmlns:a16="http://schemas.microsoft.com/office/drawing/2014/main" xmlns="" id="{7DA8FCEE-03D1-4ACE-8D44-77C86AF0E9F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3" y="-41945"/>
            <a:ext cx="6091237" cy="375826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Trolltunga (Odda, Norwegia) - opinie - Tripadvisor">
            <a:extLst>
              <a:ext uri="{FF2B5EF4-FFF2-40B4-BE49-F238E27FC236}">
                <a16:creationId xmlns:a16="http://schemas.microsoft.com/office/drawing/2014/main" xmlns="" id="{8014AB52-BBC1-4C05-87C2-38530E2A71F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2835479"/>
            <a:ext cx="5786437" cy="40225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ole tekstowe 4">
            <a:extLst>
              <a:ext uri="{FF2B5EF4-FFF2-40B4-BE49-F238E27FC236}">
                <a16:creationId xmlns:a16="http://schemas.microsoft.com/office/drawing/2014/main" xmlns="" id="{01E0CFD3-0D14-48C0-AC21-06DEDDC261D1}"/>
              </a:ext>
            </a:extLst>
          </p:cNvPr>
          <p:cNvSpPr txBox="1"/>
          <p:nvPr/>
        </p:nvSpPr>
        <p:spPr>
          <a:xfrm>
            <a:off x="0" y="3967994"/>
            <a:ext cx="6091237" cy="2616101"/>
          </a:xfrm>
          <a:prstGeom prst="rect">
            <a:avLst/>
          </a:prstGeom>
          <a:noFill/>
        </p:spPr>
        <p:txBody>
          <a:bodyPr wrap="square" rtlCol="0">
            <a:spAutoFit/>
          </a:bodyPr>
          <a:lstStyle/>
          <a:p>
            <a:pPr algn="ctr"/>
            <a:r>
              <a:rPr lang="pl-PL" sz="2000" b="1" i="1" dirty="0" err="1">
                <a:solidFill>
                  <a:srgbClr val="00B0F0"/>
                </a:solidFill>
              </a:rPr>
              <a:t>Archpelag</a:t>
            </a:r>
            <a:r>
              <a:rPr lang="pl-PL" sz="2000" b="1" i="1" dirty="0">
                <a:solidFill>
                  <a:srgbClr val="00B0F0"/>
                </a:solidFill>
              </a:rPr>
              <a:t> Vega</a:t>
            </a:r>
          </a:p>
          <a:p>
            <a:pPr algn="just"/>
            <a:r>
              <a:rPr lang="pl-PL" sz="1600" i="1" dirty="0"/>
              <a:t>Położony na południe od koła podbiegunowego archipelag Vega liczy ok. 6500 małych wysp. Mimo surowego klimatu i niezwykle trudnych warunków przetrwania niektóre z wysp od 1500 lat pozostają zamieszkałe, a pierwsze ślady ludzkiej obecności sięgają epoki kamienia. Mieszkańcy archipelagu zajmują się tradycyjnymi zajęciami: rybołówstwem i zbieraniem puchu kaczek edredonów. W rybackich wioskach można podziwiać tradycyjną nadbrzeżną zabudowę, przystanie, domki lęgowe dla kaczek, a także latarnie morskie. Na wyspy pływają promy z </a:t>
            </a:r>
            <a:r>
              <a:rPr lang="pl-PL" sz="1600" i="1" dirty="0" err="1"/>
              <a:t>Bronnoysund</a:t>
            </a:r>
            <a:r>
              <a:rPr lang="pl-PL" sz="1600" i="1" dirty="0"/>
              <a:t>.</a:t>
            </a:r>
          </a:p>
        </p:txBody>
      </p:sp>
      <p:sp>
        <p:nvSpPr>
          <p:cNvPr id="6" name="pole tekstowe 5">
            <a:extLst>
              <a:ext uri="{FF2B5EF4-FFF2-40B4-BE49-F238E27FC236}">
                <a16:creationId xmlns:a16="http://schemas.microsoft.com/office/drawing/2014/main" xmlns="" id="{907AF3D7-DEB0-4B2A-888F-E80B10BCF819}"/>
              </a:ext>
            </a:extLst>
          </p:cNvPr>
          <p:cNvSpPr txBox="1"/>
          <p:nvPr/>
        </p:nvSpPr>
        <p:spPr>
          <a:xfrm>
            <a:off x="6233019" y="335461"/>
            <a:ext cx="5863905" cy="2369880"/>
          </a:xfrm>
          <a:prstGeom prst="rect">
            <a:avLst/>
          </a:prstGeom>
          <a:noFill/>
        </p:spPr>
        <p:txBody>
          <a:bodyPr wrap="square" rtlCol="0">
            <a:spAutoFit/>
          </a:bodyPr>
          <a:lstStyle/>
          <a:p>
            <a:pPr algn="ctr"/>
            <a:r>
              <a:rPr lang="pl-PL" sz="2000" b="1" i="1" dirty="0">
                <a:solidFill>
                  <a:srgbClr val="00B0F0"/>
                </a:solidFill>
              </a:rPr>
              <a:t>Fiordy </a:t>
            </a:r>
          </a:p>
          <a:p>
            <a:pPr algn="just"/>
            <a:r>
              <a:rPr lang="pl-PL" sz="1600" i="1" dirty="0"/>
              <a:t>Fiordy to charakterystyczne, długie i głębokie zatoki morskie wcinające się daleko w głąb lądu. Najdłuższe i najgłębsze z nich osiąga 350 km długości i 1900 m głębokości. Wybrzeża typu fiordowego w Norwegii są najsłynniejsze i najbardziej spektakularne na świecie. Geneza klasycznych fiordów jest związana z erozyjną działalnością lodowców, które podczas ruchu żłobiły głębokie rynny. Po ustąpieniu lodu w doliny wkroczyło morze, tworząc niezwykle malownicze krajobrazy. </a:t>
            </a:r>
          </a:p>
        </p:txBody>
      </p:sp>
    </p:spTree>
    <p:extLst>
      <p:ext uri="{BB962C8B-B14F-4D97-AF65-F5344CB8AC3E}">
        <p14:creationId xmlns:p14="http://schemas.microsoft.com/office/powerpoint/2010/main" xmlns="" val="11753730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yjazd na 7-14 dni - Wyjazd na Lofoty. 14 dni za 3000 zł - Portal ...">
            <a:extLst>
              <a:ext uri="{FF2B5EF4-FFF2-40B4-BE49-F238E27FC236}">
                <a16:creationId xmlns:a16="http://schemas.microsoft.com/office/drawing/2014/main" xmlns="" id="{E21B7575-173D-4CA9-A991-2A20483461F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624140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e tekstowe 1">
            <a:extLst>
              <a:ext uri="{FF2B5EF4-FFF2-40B4-BE49-F238E27FC236}">
                <a16:creationId xmlns:a16="http://schemas.microsoft.com/office/drawing/2014/main" xmlns="" id="{B3908B00-337A-4CE9-AB01-C7F94D475124}"/>
              </a:ext>
            </a:extLst>
          </p:cNvPr>
          <p:cNvSpPr txBox="1"/>
          <p:nvPr/>
        </p:nvSpPr>
        <p:spPr>
          <a:xfrm>
            <a:off x="6937695" y="1006679"/>
            <a:ext cx="4790114" cy="5170646"/>
          </a:xfrm>
          <a:prstGeom prst="rect">
            <a:avLst/>
          </a:prstGeom>
          <a:noFill/>
        </p:spPr>
        <p:txBody>
          <a:bodyPr wrap="square" rtlCol="0">
            <a:spAutoFit/>
          </a:bodyPr>
          <a:lstStyle/>
          <a:p>
            <a:pPr algn="ctr"/>
            <a:r>
              <a:rPr lang="pl-PL" sz="2800" i="1" dirty="0">
                <a:solidFill>
                  <a:srgbClr val="002060"/>
                </a:solidFill>
                <a:latin typeface="Arial" panose="020B0604020202020204" pitchFamily="34" charset="0"/>
                <a:cs typeface="Arial" panose="020B0604020202020204" pitchFamily="34" charset="0"/>
              </a:rPr>
              <a:t>Lofoty</a:t>
            </a:r>
            <a:r>
              <a:rPr lang="pl-PL" sz="2800" dirty="0">
                <a:latin typeface="Arial" panose="020B0604020202020204" pitchFamily="34" charset="0"/>
                <a:cs typeface="Arial" panose="020B0604020202020204" pitchFamily="34" charset="0"/>
              </a:rPr>
              <a:t> </a:t>
            </a:r>
          </a:p>
          <a:p>
            <a:endParaRPr lang="pl-PL" dirty="0"/>
          </a:p>
          <a:p>
            <a:pPr algn="just"/>
            <a:r>
              <a:rPr lang="pl-PL" sz="1900" i="1" dirty="0"/>
              <a:t>Lofoty położone za kołem podbiegunowym na Morzu Norweskim zdaja się wyrastać wprost z krystalicznie czystej wody. Surowy klimat archipelagu nie odstrasza licznie przybywających turystów. W średniowieczu swoje osady zakładali tutaj wikingowie. Współczesne osadnictwo sięga XIX wieku. Mieszkańcy tradycyjnie zajmują się rybołówstwem i przetwórstwem ryb. Zwiedzanie tradycyjnych wiosek i podziwianie górzystych krajobrazów należą do głównych atrakcji wysp. Ciekawostka jest, że od kilku lat na Lofotach obecni są polscy cystersi, sprowadzeni przez norweskie władze kościelne.</a:t>
            </a:r>
          </a:p>
          <a:p>
            <a:endParaRPr lang="pl-PL" dirty="0"/>
          </a:p>
        </p:txBody>
      </p:sp>
    </p:spTree>
    <p:extLst>
      <p:ext uri="{BB962C8B-B14F-4D97-AF65-F5344CB8AC3E}">
        <p14:creationId xmlns:p14="http://schemas.microsoft.com/office/powerpoint/2010/main" xmlns="" val="29869562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xmlns="" id="{837E3CB5-830E-40A1-AADA-08416E63F62A}"/>
              </a:ext>
            </a:extLst>
          </p:cNvPr>
          <p:cNvSpPr txBox="1"/>
          <p:nvPr/>
        </p:nvSpPr>
        <p:spPr>
          <a:xfrm>
            <a:off x="4697835" y="377504"/>
            <a:ext cx="7004807" cy="584775"/>
          </a:xfrm>
          <a:prstGeom prst="rect">
            <a:avLst/>
          </a:prstGeom>
          <a:noFill/>
        </p:spPr>
        <p:txBody>
          <a:bodyPr wrap="square" rtlCol="0">
            <a:spAutoFit/>
          </a:bodyPr>
          <a:lstStyle/>
          <a:p>
            <a:r>
              <a:rPr lang="pl-PL" sz="3200" dirty="0">
                <a:solidFill>
                  <a:srgbClr val="C00000"/>
                </a:solidFill>
                <a:latin typeface="Algerian" panose="04020705040A02060702" pitchFamily="82" charset="0"/>
              </a:rPr>
              <a:t>Bibliografia</a:t>
            </a:r>
          </a:p>
        </p:txBody>
      </p:sp>
      <p:sp>
        <p:nvSpPr>
          <p:cNvPr id="3" name="pole tekstowe 2">
            <a:extLst>
              <a:ext uri="{FF2B5EF4-FFF2-40B4-BE49-F238E27FC236}">
                <a16:creationId xmlns:a16="http://schemas.microsoft.com/office/drawing/2014/main" xmlns="" id="{DEF5DE18-D41E-4812-885D-D18E36703179}"/>
              </a:ext>
            </a:extLst>
          </p:cNvPr>
          <p:cNvSpPr txBox="1"/>
          <p:nvPr/>
        </p:nvSpPr>
        <p:spPr>
          <a:xfrm>
            <a:off x="302004" y="1057013"/>
            <a:ext cx="10284902" cy="1754326"/>
          </a:xfrm>
          <a:prstGeom prst="rect">
            <a:avLst/>
          </a:prstGeom>
          <a:noFill/>
        </p:spPr>
        <p:txBody>
          <a:bodyPr wrap="square" rtlCol="0">
            <a:spAutoFit/>
          </a:bodyPr>
          <a:lstStyle/>
          <a:p>
            <a:pPr marL="342900" indent="-342900">
              <a:buAutoNum type="arabicPeriod"/>
            </a:pPr>
            <a:r>
              <a:rPr lang="pl-PL" dirty="0" err="1">
                <a:solidFill>
                  <a:schemeClr val="accent6">
                    <a:lumMod val="75000"/>
                  </a:schemeClr>
                </a:solidFill>
                <a:latin typeface="Bahnschrift SemiBold" panose="020B0502040204020203" pitchFamily="34" charset="0"/>
              </a:rPr>
              <a:t>Urlike</a:t>
            </a:r>
            <a:r>
              <a:rPr lang="pl-PL" dirty="0">
                <a:solidFill>
                  <a:schemeClr val="accent6">
                    <a:lumMod val="75000"/>
                  </a:schemeClr>
                </a:solidFill>
                <a:latin typeface="Bahnschrift SemiBold" panose="020B0502040204020203" pitchFamily="34" charset="0"/>
              </a:rPr>
              <a:t> </a:t>
            </a:r>
            <a:r>
              <a:rPr lang="pl-PL" dirty="0" err="1">
                <a:solidFill>
                  <a:schemeClr val="accent6">
                    <a:lumMod val="75000"/>
                  </a:schemeClr>
                </a:solidFill>
                <a:latin typeface="Bahnschrift SemiBold" panose="020B0502040204020203" pitchFamily="34" charset="0"/>
              </a:rPr>
              <a:t>Schober</a:t>
            </a:r>
            <a:r>
              <a:rPr lang="pl-PL" dirty="0">
                <a:solidFill>
                  <a:schemeClr val="accent6">
                    <a:lumMod val="75000"/>
                  </a:schemeClr>
                </a:solidFill>
                <a:latin typeface="Bahnschrift SemiBold" panose="020B0502040204020203" pitchFamily="34" charset="0"/>
              </a:rPr>
              <a:t>  „Szlaki marzeń. Najpiękniejsze trasy podróżnicze świata”, wyd. Olesiejuk. </a:t>
            </a:r>
          </a:p>
          <a:p>
            <a:pPr marL="342900" indent="-342900">
              <a:buAutoNum type="arabicPeriod"/>
            </a:pPr>
            <a:r>
              <a:rPr lang="pl-PL" dirty="0">
                <a:solidFill>
                  <a:schemeClr val="accent6">
                    <a:lumMod val="75000"/>
                  </a:schemeClr>
                </a:solidFill>
                <a:latin typeface="Bahnschrift SemiBold" panose="020B0502040204020203" pitchFamily="34" charset="0"/>
              </a:rPr>
              <a:t>Wiesława Rusin, Ludmiła Sojka „Cuda natury. Europa”, wyd. Dragon.</a:t>
            </a:r>
          </a:p>
          <a:p>
            <a:pPr marL="342900" indent="-342900">
              <a:buAutoNum type="arabicPeriod"/>
            </a:pPr>
            <a:r>
              <a:rPr lang="pl-PL" dirty="0">
                <a:solidFill>
                  <a:schemeClr val="accent6">
                    <a:lumMod val="75000"/>
                  </a:schemeClr>
                </a:solidFill>
                <a:latin typeface="Bahnschrift SemiBold" panose="020B0502040204020203" pitchFamily="34" charset="0"/>
                <a:hlinkClick r:id="rId2">
                  <a:extLst>
                    <a:ext uri="{A12FA001-AC4F-418D-AE19-62706E023703}">
                      <ahyp:hlinkClr xmlns:ahyp="http://schemas.microsoft.com/office/drawing/2018/hyperlinkcolor" xmlns="" val="tx"/>
                    </a:ext>
                  </a:extLst>
                </a:hlinkClick>
              </a:rPr>
              <a:t>www.wikipedia.pl</a:t>
            </a:r>
            <a:r>
              <a:rPr lang="pl-PL" dirty="0">
                <a:solidFill>
                  <a:schemeClr val="accent6">
                    <a:lumMod val="75000"/>
                  </a:schemeClr>
                </a:solidFill>
                <a:latin typeface="Bahnschrift SemiBold" panose="020B0502040204020203" pitchFamily="34" charset="0"/>
              </a:rPr>
              <a:t> – wolna encyklopedia.</a:t>
            </a:r>
          </a:p>
          <a:p>
            <a:pPr marL="342900" indent="-342900">
              <a:buAutoNum type="arabicPeriod"/>
            </a:pPr>
            <a:r>
              <a:rPr lang="pl-PL" dirty="0">
                <a:solidFill>
                  <a:schemeClr val="accent6">
                    <a:lumMod val="75000"/>
                  </a:schemeClr>
                </a:solidFill>
                <a:latin typeface="Bahnschrift SemiBold" panose="020B0502040204020203" pitchFamily="34" charset="0"/>
                <a:hlinkClick r:id="rId3">
                  <a:extLst>
                    <a:ext uri="{A12FA001-AC4F-418D-AE19-62706E023703}">
                      <ahyp:hlinkClr xmlns:ahyp="http://schemas.microsoft.com/office/drawing/2018/hyperlinkcolor" xmlns="" val="tx"/>
                    </a:ext>
                  </a:extLst>
                </a:hlinkClick>
              </a:rPr>
              <a:t>www.fajne</a:t>
            </a:r>
            <a:r>
              <a:rPr lang="pl-PL" dirty="0">
                <a:solidFill>
                  <a:schemeClr val="accent6">
                    <a:lumMod val="75000"/>
                  </a:schemeClr>
                </a:solidFill>
                <a:latin typeface="Bahnschrift SemiBold" panose="020B0502040204020203" pitchFamily="34" charset="0"/>
              </a:rPr>
              <a:t> podróże.pl – fakty i ciekawostki o Norwegii.</a:t>
            </a:r>
          </a:p>
          <a:p>
            <a:pPr marL="342900" indent="-342900">
              <a:buAutoNum type="arabicPeriod"/>
            </a:pPr>
            <a:r>
              <a:rPr lang="pl-PL" dirty="0">
                <a:solidFill>
                  <a:schemeClr val="accent6">
                    <a:lumMod val="75000"/>
                  </a:schemeClr>
                </a:solidFill>
                <a:latin typeface="Bahnschrift SemiBold" panose="020B0502040204020203" pitchFamily="34" charset="0"/>
              </a:rPr>
              <a:t>Norwegofil.pl- Historia dawnej Norwegii.</a:t>
            </a:r>
          </a:p>
          <a:p>
            <a:pPr marL="342900" indent="-342900">
              <a:buAutoNum type="arabicPeriod"/>
            </a:pPr>
            <a:r>
              <a:rPr lang="pl-PL" dirty="0">
                <a:solidFill>
                  <a:schemeClr val="accent6">
                    <a:lumMod val="75000"/>
                  </a:schemeClr>
                </a:solidFill>
                <a:latin typeface="Bahnschrift SemiBold" panose="020B0502040204020203" pitchFamily="34" charset="0"/>
                <a:hlinkClick r:id="rId4">
                  <a:extLst>
                    <a:ext uri="{A12FA001-AC4F-418D-AE19-62706E023703}">
                      <ahyp:hlinkClr xmlns:ahyp="http://schemas.microsoft.com/office/drawing/2018/hyperlinkcolor" xmlns="" val="tx"/>
                    </a:ext>
                  </a:extLst>
                </a:hlinkClick>
              </a:rPr>
              <a:t>www.obrazy</a:t>
            </a:r>
            <a:r>
              <a:rPr lang="pl-PL" dirty="0">
                <a:solidFill>
                  <a:schemeClr val="accent6">
                    <a:lumMod val="75000"/>
                  </a:schemeClr>
                </a:solidFill>
                <a:latin typeface="Bahnschrift SemiBold" panose="020B0502040204020203" pitchFamily="34" charset="0"/>
              </a:rPr>
              <a:t> dla Norwegii.</a:t>
            </a:r>
          </a:p>
        </p:txBody>
      </p:sp>
      <p:pic>
        <p:nvPicPr>
          <p:cNvPr id="10248" name="Picture 8" descr="Puzzle panoramiczne Archipelag Lofoty Norwegia 500 el. Trefl 29500 ...">
            <a:extLst>
              <a:ext uri="{FF2B5EF4-FFF2-40B4-BE49-F238E27FC236}">
                <a16:creationId xmlns:a16="http://schemas.microsoft.com/office/drawing/2014/main" xmlns="" id="{8916EA14-0E25-4D70-B2E4-999D209850B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2978092"/>
            <a:ext cx="12192000" cy="38799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870523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70B772E4-8CE6-4AD2-A3F1-B34F7949AF4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668" y="1367407"/>
            <a:ext cx="11794921" cy="52950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2" name="Prostokąt 1">
            <a:extLst>
              <a:ext uri="{FF2B5EF4-FFF2-40B4-BE49-F238E27FC236}">
                <a16:creationId xmlns:a16="http://schemas.microsoft.com/office/drawing/2014/main" xmlns="" id="{0B8A657E-9F7D-4F3F-A600-832B6F6BD7D3}"/>
              </a:ext>
            </a:extLst>
          </p:cNvPr>
          <p:cNvSpPr/>
          <p:nvPr/>
        </p:nvSpPr>
        <p:spPr>
          <a:xfrm>
            <a:off x="162187" y="67112"/>
            <a:ext cx="11794921" cy="966483"/>
          </a:xfrm>
          <a:prstGeom prst="rect">
            <a:avLst/>
          </a:prstGeom>
        </p:spPr>
        <p:txBody>
          <a:bodyPr wrap="square">
            <a:spAutoFit/>
          </a:bodyPr>
          <a:lstStyle/>
          <a:p>
            <a:pPr>
              <a:lnSpc>
                <a:spcPct val="107000"/>
              </a:lnSpc>
              <a:spcBef>
                <a:spcPts val="750"/>
              </a:spcBef>
              <a:spcAft>
                <a:spcPts val="750"/>
              </a:spcAft>
            </a:pPr>
            <a:r>
              <a:rPr lang="pl-PL"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Pierwsi ludzie pojawili się na terenach dzisiejszej Norwegii w mrokach prehistorii, gdy ze Skandynawii wycofywało się wielkie zlodowacenie. Dziesięć tysięcy lat temu przodkowie dzisiejszych Norwegów polowali, głównie na renifery, w czasie długiej wędrówki na północ.</a:t>
            </a:r>
            <a:endParaRPr lang="pl-PL"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59587896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zy najlepsze miejsca na oglądanie zorzy polarnej | naTemat.pl">
            <a:extLst>
              <a:ext uri="{FF2B5EF4-FFF2-40B4-BE49-F238E27FC236}">
                <a16:creationId xmlns:a16="http://schemas.microsoft.com/office/drawing/2014/main" xmlns="" id="{A317AA18-C7DF-4477-B5BE-6CF05840E4D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002" y="657224"/>
            <a:ext cx="6837027" cy="604557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e tekstowe 1">
            <a:extLst>
              <a:ext uri="{FF2B5EF4-FFF2-40B4-BE49-F238E27FC236}">
                <a16:creationId xmlns:a16="http://schemas.microsoft.com/office/drawing/2014/main" xmlns="" id="{77CD16FD-5EA6-499C-9C2A-A62532E202F6}"/>
              </a:ext>
            </a:extLst>
          </p:cNvPr>
          <p:cNvSpPr txBox="1"/>
          <p:nvPr/>
        </p:nvSpPr>
        <p:spPr>
          <a:xfrm rot="830727">
            <a:off x="7675926" y="1812022"/>
            <a:ext cx="3649211" cy="2800767"/>
          </a:xfrm>
          <a:prstGeom prst="rect">
            <a:avLst/>
          </a:prstGeom>
          <a:noFill/>
        </p:spPr>
        <p:txBody>
          <a:bodyPr wrap="square" rtlCol="0">
            <a:spAutoFit/>
          </a:bodyPr>
          <a:lstStyle/>
          <a:p>
            <a:pPr algn="ctr"/>
            <a:r>
              <a:rPr lang="pl-PL" sz="4400" dirty="0"/>
              <a:t>Dziękuję za uwagę </a:t>
            </a:r>
          </a:p>
          <a:p>
            <a:pPr algn="ctr"/>
            <a:r>
              <a:rPr lang="pl-PL" sz="4400" dirty="0"/>
              <a:t>Szymon Raźniak 6B</a:t>
            </a:r>
          </a:p>
        </p:txBody>
      </p:sp>
    </p:spTree>
    <p:extLst>
      <p:ext uri="{BB962C8B-B14F-4D97-AF65-F5344CB8AC3E}">
        <p14:creationId xmlns:p14="http://schemas.microsoft.com/office/powerpoint/2010/main" xmlns="" val="44865470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xmlns="" id="{9A723629-1D74-473B-9260-6C222C78F5D6}"/>
              </a:ext>
            </a:extLst>
          </p:cNvPr>
          <p:cNvSpPr/>
          <p:nvPr/>
        </p:nvSpPr>
        <p:spPr>
          <a:xfrm>
            <a:off x="0" y="243280"/>
            <a:ext cx="12192001" cy="4462632"/>
          </a:xfrm>
          <a:prstGeom prst="rect">
            <a:avLst/>
          </a:prstGeom>
        </p:spPr>
        <p:txBody>
          <a:bodyPr wrap="square">
            <a:spAutoFit/>
          </a:bodyPr>
          <a:lstStyle/>
          <a:p>
            <a:pPr>
              <a:lnSpc>
                <a:spcPct val="107000"/>
              </a:lnSpc>
              <a:spcAft>
                <a:spcPts val="0"/>
              </a:spcAft>
            </a:pPr>
            <a:r>
              <a:rPr lang="pl-PL" sz="1200" i="1" dirty="0">
                <a:latin typeface="Arial" panose="020B0604020202020204" pitchFamily="34" charset="0"/>
                <a:ea typeface="Times New Roman" panose="02020603050405020304" pitchFamily="18" charset="0"/>
                <a:cs typeface="Arial" panose="020B0604020202020204" pitchFamily="34" charset="0"/>
              </a:rPr>
              <a:t>Ziemia, którą mieli zająć na zawsze, nosiła na sobie ciężar pokrywy lodowej, dlatego też ocean dosięgał brzegów 200 metrów powyżej dzisiejszego poziomu morza. Najstarszy dowód ludzkiej działalności odkryto na wzgórzu w południowo-wschodnim rejonie okręgu </a:t>
            </a:r>
            <a:r>
              <a:rPr lang="pl-PL" sz="1200" i="1" dirty="0" err="1">
                <a:latin typeface="Arial" panose="020B0604020202020204" pitchFamily="34" charset="0"/>
                <a:ea typeface="Times New Roman" panose="02020603050405020304" pitchFamily="18" charset="0"/>
                <a:cs typeface="Arial" panose="020B0604020202020204" pitchFamily="34" charset="0"/>
              </a:rPr>
              <a:t>Åstfold</a:t>
            </a:r>
            <a:r>
              <a:rPr lang="pl-PL" sz="1200" i="1" dirty="0">
                <a:latin typeface="Arial" panose="020B0604020202020204" pitchFamily="34" charset="0"/>
                <a:ea typeface="Times New Roman" panose="02020603050405020304" pitchFamily="18" charset="0"/>
                <a:cs typeface="Arial" panose="020B0604020202020204" pitchFamily="34" charset="0"/>
              </a:rPr>
              <a:t>, niedaleko południowej granicy ze Szwecją. W owym czasie, wzgórze stanowiło zapewne przybrzeżną wysepkę, ulokowaną bezpośrednio na południe od języka lodowca.</a:t>
            </a:r>
            <a:br>
              <a:rPr lang="pl-PL" sz="1200" i="1" dirty="0">
                <a:latin typeface="Arial" panose="020B0604020202020204" pitchFamily="34" charset="0"/>
                <a:ea typeface="Times New Roman" panose="02020603050405020304" pitchFamily="18" charset="0"/>
                <a:cs typeface="Arial" panose="020B0604020202020204" pitchFamily="34" charset="0"/>
              </a:rPr>
            </a:br>
            <a:r>
              <a:rPr lang="pl-PL" sz="1200" i="1" dirty="0">
                <a:latin typeface="Arial" panose="020B0604020202020204" pitchFamily="34" charset="0"/>
                <a:ea typeface="Times New Roman" panose="02020603050405020304" pitchFamily="18" charset="0"/>
                <a:cs typeface="Arial" panose="020B0604020202020204" pitchFamily="34" charset="0"/>
              </a:rPr>
              <a:t>Chociaż naukowcy nie mogą się zgodzić co do miejsca, z którego przybyli przodkowie dzisiejszych Norwegów, ani też jakimi szlakami wędrowali na północ, to jest prawie pewne, że jeden z tych szlaków przecinał </a:t>
            </a:r>
            <a:r>
              <a:rPr lang="pl-PL" sz="1200" i="1" dirty="0" err="1">
                <a:latin typeface="Arial" panose="020B0604020202020204" pitchFamily="34" charset="0"/>
                <a:ea typeface="Times New Roman" panose="02020603050405020304" pitchFamily="18" charset="0"/>
                <a:cs typeface="Arial" panose="020B0604020202020204" pitchFamily="34" charset="0"/>
              </a:rPr>
              <a:t>Østfold</a:t>
            </a:r>
            <a:r>
              <a:rPr lang="pl-PL" sz="1200" i="1" dirty="0">
                <a:latin typeface="Arial" panose="020B0604020202020204" pitchFamily="34" charset="0"/>
                <a:ea typeface="Times New Roman" panose="02020603050405020304" pitchFamily="18" charset="0"/>
                <a:cs typeface="Arial" panose="020B0604020202020204" pitchFamily="34" charset="0"/>
              </a:rPr>
              <a:t>. Zabytkowe przedmioty kultury materialnej w tamtejszych osadach są analogiczne do tych, które znajdowano w południowej Szwecji i Danii.  </a:t>
            </a:r>
            <a:endParaRPr lang="pl-PL" sz="1200"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pl-PL" sz="1200" i="1" dirty="0">
                <a:latin typeface="Arial" panose="020B0604020202020204" pitchFamily="34" charset="0"/>
                <a:ea typeface="Times New Roman" panose="02020603050405020304" pitchFamily="18" charset="0"/>
                <a:cs typeface="Arial" panose="020B0604020202020204" pitchFamily="34" charset="0"/>
              </a:rPr>
              <a:t>Pierwsi Norwegowie zajmowali się myślistwem i osiedlali się w małych grupach. Dowodami ich istnienia są odnalezione narzędzia z krzemienia, gliniane naczynia oraz - co stanowi zapewne najbardziej wartościowy relikt -  ryty skalne, które po sobie pozostawili. Przykłady ich sztuki odnaleźć można w Norwegii w zasadzie wszędzie, wyryte lub osadzone w skałach. Ryty przedstawiają zazwyczaj ofiary ich polowań - renifery, łosie, jelenie, niedźwiedzie i ryby. Rzadsze, choć nie mniej wspaniałe, są ich przedstawienia ludzi i łodzi.</a:t>
            </a:r>
            <a:endParaRPr lang="pl-PL" sz="1200" i="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pl-PL" sz="1200" i="1" dirty="0">
                <a:latin typeface="Arial" panose="020B0604020202020204" pitchFamily="34" charset="0"/>
                <a:ea typeface="Times New Roman" panose="02020603050405020304" pitchFamily="18" charset="0"/>
                <a:cs typeface="Arial" panose="020B0604020202020204" pitchFamily="34" charset="0"/>
              </a:rPr>
              <a:t>Przejście do rolnictwa rozpoczęło się na terenach Norwegii około 5 do 6 tysięcy lat temu, początkowo na obszarze wokół fiordu </a:t>
            </a:r>
            <a:r>
              <a:rPr lang="pl-PL" sz="1200" i="1" dirty="0">
                <a:latin typeface="Arial" panose="020B0604020202020204" pitchFamily="34" charset="0"/>
                <a:ea typeface="Times New Roman" panose="02020603050405020304" pitchFamily="18" charset="0"/>
                <a:cs typeface="Arial" panose="020B0604020202020204" pitchFamily="34" charset="0"/>
                <a:hlinkClick r:id="rId2" tooltip="Oslo">
                  <a:extLst>
                    <a:ext uri="{A12FA001-AC4F-418D-AE19-62706E023703}">
                      <ahyp:hlinkClr xmlns:ahyp="http://schemas.microsoft.com/office/drawing/2018/hyperlinkcolor" xmlns="" val="tx"/>
                    </a:ext>
                  </a:extLst>
                </a:hlinkClick>
              </a:rPr>
              <a:t>Oslo</a:t>
            </a:r>
            <a:r>
              <a:rPr lang="pl-PL" sz="1200" i="1" dirty="0">
                <a:latin typeface="Arial" panose="020B0604020202020204" pitchFamily="34" charset="0"/>
                <a:ea typeface="Times New Roman" panose="02020603050405020304" pitchFamily="18" charset="0"/>
                <a:cs typeface="Arial" panose="020B0604020202020204" pitchFamily="34" charset="0"/>
              </a:rPr>
              <a:t>. Wśród znalezisk archeologicznych pochodzących z epoki brązu (1500 - 500 rok p.n.e.) znajdują się przede wszystkim pozostałości materialne po rolnikach, przede wszystkim w południowej Norwegii. Znaleziska z tego samego czasu w północnej Norwegii dowodzą zaś, że zamieszkująca ją ludność zajmowała się głównie myślistwem. Pozostałości sporych osad myśliwych odkryte w wielu miejscach w regionie </a:t>
            </a:r>
            <a:r>
              <a:rPr lang="pl-PL" sz="1200" i="1" dirty="0" err="1">
                <a:latin typeface="Arial" panose="020B0604020202020204" pitchFamily="34" charset="0"/>
                <a:ea typeface="Times New Roman" panose="02020603050405020304" pitchFamily="18" charset="0"/>
                <a:cs typeface="Arial" panose="020B0604020202020204" pitchFamily="34" charset="0"/>
              </a:rPr>
              <a:t>Finnmark</a:t>
            </a:r>
            <a:r>
              <a:rPr lang="pl-PL" sz="1200" i="1" dirty="0">
                <a:latin typeface="Arial" panose="020B0604020202020204" pitchFamily="34" charset="0"/>
                <a:ea typeface="Times New Roman" panose="02020603050405020304" pitchFamily="18" charset="0"/>
                <a:cs typeface="Arial" panose="020B0604020202020204" pitchFamily="34" charset="0"/>
              </a:rPr>
              <a:t>, daleko na północy, wyraźnie dowodzą, że ówcześni ludzie musieli ze sobą współegzystować. </a:t>
            </a:r>
          </a:p>
          <a:p>
            <a:pPr>
              <a:lnSpc>
                <a:spcPct val="107000"/>
              </a:lnSpc>
            </a:pPr>
            <a:r>
              <a:rPr lang="pl-PL" sz="1200" i="1" dirty="0">
                <a:latin typeface="Arial" panose="020B0604020202020204" pitchFamily="34" charset="0"/>
                <a:cs typeface="Arial" panose="020B0604020202020204" pitchFamily="34" charset="0"/>
              </a:rPr>
              <a:t>Znaleziska grobów z okresu rzymskiego (0 - 400 rok naszej ery) dowodzą powiązań z cywilizacjami z południa. Odkryte zostały między innymi przedmioty użytku codziennego z brązu  i szkła oraz broń. W tym czasie, na nordyckich ziemiach narodziła się sztuka pisania, w formie pisma runicznego.</a:t>
            </a:r>
          </a:p>
          <a:p>
            <a:pPr>
              <a:lnSpc>
                <a:spcPct val="107000"/>
              </a:lnSpc>
            </a:pPr>
            <a:r>
              <a:rPr lang="pl-PL" sz="1200" i="1" dirty="0">
                <a:latin typeface="Arial" panose="020B0604020202020204" pitchFamily="34" charset="0"/>
                <a:cs typeface="Arial" panose="020B0604020202020204" pitchFamily="34" charset="0"/>
              </a:rPr>
              <a:t>Wielkie migracje, jakie miały miejsce w Europie w okresie pomiędzy 400 a 550 rokiem naszej ery,  stanowiły niespokojny czas w historii kontynentu, a zabytki kultury materialnej znalezione w Norwegii wskazują na to, że podobna sytuacja miała miejsce także tutaj. Istnienie farm na obszarach peryferycznych dowodzi, że osadnicy zaczęli się zmagać z problemem przeludnienia. Badania pyłków kwiatowych ujawniły, że w tym okresie, obszary nadbrzeżne były wylesione. Z powodu częstych napadów, plemiona budowały systemy obronne (podobne do warowni), których pozostałości można odnaleźć na obszarze  50 km wzdłuż wschodnich brzegów jeziora </a:t>
            </a:r>
            <a:r>
              <a:rPr lang="pl-PL" sz="1200" i="1" dirty="0" err="1">
                <a:latin typeface="Arial" panose="020B0604020202020204" pitchFamily="34" charset="0"/>
                <a:cs typeface="Arial" panose="020B0604020202020204" pitchFamily="34" charset="0"/>
              </a:rPr>
              <a:t>Mjøsa</a:t>
            </a:r>
            <a:r>
              <a:rPr lang="pl-PL" sz="1200" i="1" dirty="0">
                <a:latin typeface="Arial" panose="020B0604020202020204" pitchFamily="34" charset="0"/>
                <a:cs typeface="Arial" panose="020B0604020202020204" pitchFamily="34" charset="0"/>
              </a:rPr>
              <a:t>, największego jeziora w Norwegii.</a:t>
            </a:r>
          </a:p>
          <a:p>
            <a:pPr>
              <a:lnSpc>
                <a:spcPct val="107000"/>
              </a:lnSpc>
            </a:pPr>
            <a:endParaRPr lang="pl-PL" sz="1200" dirty="0"/>
          </a:p>
          <a:p>
            <a:pPr>
              <a:lnSpc>
                <a:spcPct val="107000"/>
              </a:lnSpc>
              <a:spcAft>
                <a:spcPts val="0"/>
              </a:spcAft>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Petroglify – Wikipedia, wolna encyklopedia">
            <a:extLst>
              <a:ext uri="{FF2B5EF4-FFF2-40B4-BE49-F238E27FC236}">
                <a16:creationId xmlns:a16="http://schemas.microsoft.com/office/drawing/2014/main" xmlns="" id="{592DEE1B-D05D-408E-8799-D67CBEA2853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3088" y="4507990"/>
            <a:ext cx="3419913" cy="19526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Podróże po Norwegii - Finnmark. Joik na końcu świata - zdjęcie nr 3">
            <a:extLst>
              <a:ext uri="{FF2B5EF4-FFF2-40B4-BE49-F238E27FC236}">
                <a16:creationId xmlns:a16="http://schemas.microsoft.com/office/drawing/2014/main" xmlns="" id="{7CE35980-8704-4B29-9E44-C11BD14B9D0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30178" y="4353886"/>
            <a:ext cx="3638028" cy="2260834"/>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Zdjęcia: Begby, południowa Norwegia, rysunki naszych przodków ...">
            <a:extLst>
              <a:ext uri="{FF2B5EF4-FFF2-40B4-BE49-F238E27FC236}">
                <a16:creationId xmlns:a16="http://schemas.microsoft.com/office/drawing/2014/main" xmlns="" id="{FCE9A0AD-1B21-44CA-B957-E910186A9B5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32833" y="4507990"/>
            <a:ext cx="3736079" cy="1952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946968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xmlns="" id="{2587B1ED-92D9-4803-9EB7-F7453E41F29B}"/>
              </a:ext>
            </a:extLst>
          </p:cNvPr>
          <p:cNvSpPr/>
          <p:nvPr/>
        </p:nvSpPr>
        <p:spPr>
          <a:xfrm>
            <a:off x="6353264" y="58724"/>
            <a:ext cx="5838736" cy="6318717"/>
          </a:xfrm>
          <a:prstGeom prst="rect">
            <a:avLst/>
          </a:prstGeom>
        </p:spPr>
        <p:txBody>
          <a:bodyPr wrap="square">
            <a:spAutoFit/>
          </a:bodyPr>
          <a:lstStyle/>
          <a:p>
            <a:pPr algn="ctr">
              <a:lnSpc>
                <a:spcPct val="107000"/>
              </a:lnSpc>
              <a:spcAft>
                <a:spcPts val="800"/>
              </a:spcAft>
            </a:pPr>
            <a:r>
              <a:rPr lang="pl-PL" sz="1400" b="1" i="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Epoka wikingów</a:t>
            </a:r>
            <a:endParaRPr lang="pl-PL" sz="14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pl-PL" sz="12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Epoka wikingów wyznacza koniec czasów prehistorycznych Norwegii. Istnieje wiele źródeł dotyczące tego okresu, niezliczone sagi, wykopaliska archeologiczne, relacje arabskich kupców. Choć spisane wiele lat później, sagi opierały się na opowieściach przekazywanych drogą ustną z pokolenia na pokolenie. Rozpatrywane jako całość ujawniają, że epoka wikingów bez wątpienia stanowiła najbogatszy okres w prehistorii Północy. </a:t>
            </a:r>
            <a:endParaRPr lang="pl-PL" sz="12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pl-PL" sz="12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Wielu uczonych postrzega zrabowanie w 793 roku klasztoru w </a:t>
            </a:r>
            <a:r>
              <a:rPr lang="pl-PL" sz="12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Lindisfarne</a:t>
            </a:r>
            <a:r>
              <a:rPr lang="pl-PL" sz="12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położonego na północno-wschodnim wybrzeżu Anglii za początek epoki wikingów. W niektórych częściach Europy zachodniej i południowo-zachodniej wikingów nadal uważa się za okrutnych rabusiów, którzy pustoszyli ziemie swoich ofiar.  Wikingowie przybywali również  z  misjami pokojowymi,  by handlować i kolonizować. Norwescy wikingowie osiedlili się na Orkadach, Szetlandach, Hebrydach i na wyspie Man. Zasiedlili również północną część Szkocji i część wybrzeży Irlandii, a Dublin, założony przez nich w latach czterdziestych IX wieku, pozostawał pod władzą nordycką aż do 1171 roku.</a:t>
            </a:r>
            <a:r>
              <a:rPr lang="pl-PL" sz="1200" i="1" dirty="0">
                <a:latin typeface="Calibri" panose="020F0502020204030204" pitchFamily="34" charset="0"/>
                <a:ea typeface="Times New Roman" panose="02020603050405020304" pitchFamily="18" charset="0"/>
                <a:cs typeface="Times New Roman" panose="02020603050405020304" pitchFamily="18" charset="0"/>
              </a:rPr>
              <a:t> </a:t>
            </a:r>
            <a:r>
              <a:rPr lang="pl-PL" sz="12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Na Islandii i Grenlandii, norwescy wikingowie natrafili na obszary niezamieszkałe. Założyli tam i rozbudowali własne osady. Ludność dzisiejszej  Islandii wywodzi się w prostej linii z kolonizacji wikingów. Natomiast na Grenlandii nordyjskie wspólnoty wymarły kilka wieków później, z wciąż niejasnych przyczyn.</a:t>
            </a:r>
            <a:endParaRPr lang="pl-PL" sz="12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pl-PL" sz="12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Na potrzeby swoich licznych wypraw, wikingowie budowali szybkie, łatwe w manewrowaniu łodzie. Byli też znakomitymi nawigatorami, którzy doskonale radzili sobie na otwartym morzu.  Owi śmiali, wytrzymali ludzie kilkakrotnie dotarli do Ameryki, który to wyczyn świadczy o możliwościach żeglugi pełnomorskiej ich łodzi - drakkarów. Sagi zawierają informacje na temat odkrycia w roku 1001 przez </a:t>
            </a:r>
            <a:r>
              <a:rPr lang="pl-PL" sz="12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Leifa</a:t>
            </a:r>
            <a:r>
              <a:rPr lang="pl-PL" sz="12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Erikssona "</a:t>
            </a:r>
            <a:r>
              <a:rPr lang="pl-PL" sz="12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Vinlandii</a:t>
            </a:r>
            <a:r>
              <a:rPr lang="pl-PL" sz="12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 "Kraju Wina" lub "Kraju Urodzajnych Łąk",  jednak współcześni badacze uważają, że inni wikingowie dotarli do Ameryki już wcześniej. Epoka wikingów zakończyła się w 1066 roku, wraz z klęską, jaką w bitwie pod </a:t>
            </a:r>
            <a:r>
              <a:rPr lang="pl-PL" sz="12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Stamford</a:t>
            </a:r>
            <a:r>
              <a:rPr lang="pl-PL" sz="12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Bridge w Anglii poniosły oddziały, pod wodzą norweskiego króla Haralda III Srogiego.</a:t>
            </a:r>
            <a:endParaRPr lang="pl-PL" sz="12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8" descr="Lindisfarne Priory">
            <a:extLst>
              <a:ext uri="{FF2B5EF4-FFF2-40B4-BE49-F238E27FC236}">
                <a16:creationId xmlns:a16="http://schemas.microsoft.com/office/drawing/2014/main" xmlns="" id="{12BB1409-04DA-4620-AD34-AE693F6F3CF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91637"/>
            <a:ext cx="3590488" cy="246636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Łodzie Wikingów">
            <a:extLst>
              <a:ext uri="{FF2B5EF4-FFF2-40B4-BE49-F238E27FC236}">
                <a16:creationId xmlns:a16="http://schemas.microsoft.com/office/drawing/2014/main" xmlns="" id="{1FD60D22-5E10-47AE-BF9B-2FC89A65010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835479" cy="413577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Wikingowie | Skutki ataku na Lindisfarne">
            <a:extLst>
              <a:ext uri="{FF2B5EF4-FFF2-40B4-BE49-F238E27FC236}">
                <a16:creationId xmlns:a16="http://schemas.microsoft.com/office/drawing/2014/main" xmlns="" id="{A559C68C-3AF5-4F32-9D8C-F4785F91497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11648" y="-41945"/>
            <a:ext cx="3341616" cy="417771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Klasztor Lindisfarne - zdjęcie - Fotoblog mirokola.flog.pl">
            <a:extLst>
              <a:ext uri="{FF2B5EF4-FFF2-40B4-BE49-F238E27FC236}">
                <a16:creationId xmlns:a16="http://schemas.microsoft.com/office/drawing/2014/main" xmlns="" id="{83B6C478-9C19-4C1E-86B0-B91BA63589F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62188" y="4391637"/>
            <a:ext cx="2619375" cy="21745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400195"/>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ak Norwegia wyglądała 100 lat temu? To prawdziwa potęga natury ...">
            <a:extLst>
              <a:ext uri="{FF2B5EF4-FFF2-40B4-BE49-F238E27FC236}">
                <a16:creationId xmlns:a16="http://schemas.microsoft.com/office/drawing/2014/main" xmlns="" id="{ADE83E23-5A68-4801-BF76-9E5C6A84D5E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902" y="0"/>
            <a:ext cx="4955098" cy="3292679"/>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Jak Norwegia wyglądała 100 lat temu? To prawdziwa potęga natury ...">
            <a:extLst>
              <a:ext uri="{FF2B5EF4-FFF2-40B4-BE49-F238E27FC236}">
                <a16:creationId xmlns:a16="http://schemas.microsoft.com/office/drawing/2014/main" xmlns="" id="{A9A8B067-0535-4C86-B57F-AE0C867F3EA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377792"/>
            <a:ext cx="5754848" cy="3480207"/>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Jak Norwegia wyglądała 100 lat temu? To prawdziwa potęga natury ...">
            <a:extLst>
              <a:ext uri="{FF2B5EF4-FFF2-40B4-BE49-F238E27FC236}">
                <a16:creationId xmlns:a16="http://schemas.microsoft.com/office/drawing/2014/main" xmlns="" id="{920458C3-B26D-4380-87E8-C1FD16F7EDC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 y="0"/>
            <a:ext cx="4955097" cy="3292679"/>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Jak Norwegia wyglądała 100 lat temu? To prawdziwa potęga natury ...">
            <a:extLst>
              <a:ext uri="{FF2B5EF4-FFF2-40B4-BE49-F238E27FC236}">
                <a16:creationId xmlns:a16="http://schemas.microsoft.com/office/drawing/2014/main" xmlns="" id="{4D3F7946-E10D-4EF2-B145-0D50CF28AAD7}"/>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39405" y="3377792"/>
            <a:ext cx="6252595" cy="34802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e tekstowe 1">
            <a:extLst>
              <a:ext uri="{FF2B5EF4-FFF2-40B4-BE49-F238E27FC236}">
                <a16:creationId xmlns:a16="http://schemas.microsoft.com/office/drawing/2014/main" xmlns="" id="{48B0AEB6-04A8-4951-9006-2CC2D3B591AD}"/>
              </a:ext>
            </a:extLst>
          </p:cNvPr>
          <p:cNvSpPr txBox="1"/>
          <p:nvPr/>
        </p:nvSpPr>
        <p:spPr>
          <a:xfrm>
            <a:off x="4955097" y="570452"/>
            <a:ext cx="2281805" cy="1200329"/>
          </a:xfrm>
          <a:prstGeom prst="rect">
            <a:avLst/>
          </a:prstGeom>
          <a:noFill/>
        </p:spPr>
        <p:txBody>
          <a:bodyPr wrap="square" rtlCol="0">
            <a:spAutoFit/>
          </a:bodyPr>
          <a:lstStyle/>
          <a:p>
            <a:pPr algn="ctr"/>
            <a:r>
              <a:rPr lang="pl-PL" sz="3600" i="1" dirty="0">
                <a:solidFill>
                  <a:srgbClr val="C00000"/>
                </a:solidFill>
              </a:rPr>
              <a:t>Norwegia dawniej</a:t>
            </a:r>
          </a:p>
        </p:txBody>
      </p:sp>
    </p:spTree>
    <p:extLst>
      <p:ext uri="{BB962C8B-B14F-4D97-AF65-F5344CB8AC3E}">
        <p14:creationId xmlns:p14="http://schemas.microsoft.com/office/powerpoint/2010/main" xmlns="" val="293710421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xmlns="" id="{F9901D72-BEA5-421F-B822-A6955DD7D82F}"/>
              </a:ext>
            </a:extLst>
          </p:cNvPr>
          <p:cNvSpPr/>
          <p:nvPr/>
        </p:nvSpPr>
        <p:spPr>
          <a:xfrm>
            <a:off x="0" y="0"/>
            <a:ext cx="12192000" cy="2949782"/>
          </a:xfrm>
          <a:prstGeom prst="rect">
            <a:avLst/>
          </a:prstGeom>
        </p:spPr>
        <p:txBody>
          <a:bodyPr wrap="square">
            <a:spAutoFit/>
          </a:bodyPr>
          <a:lstStyle/>
          <a:p>
            <a:pPr algn="ctr">
              <a:lnSpc>
                <a:spcPct val="107000"/>
              </a:lnSpc>
              <a:spcAft>
                <a:spcPts val="800"/>
              </a:spcAft>
            </a:pPr>
            <a:r>
              <a:rPr lang="pl-PL" sz="1400" b="1"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Zjednoczenie Norwegii</a:t>
            </a:r>
            <a:endParaRPr lang="pl-PL" sz="1400"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pl-PL" sz="13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Regiony, które stały się późniejszą Norwegią, do IX wieku nie były zjednoczone. Istniały jednak już wcześniej próby ich zespolenia. Ukształtowały się wtedy dwa rodzaje wspólnot: wiece wolnych mężczyzn zwane </a:t>
            </a:r>
            <a:r>
              <a:rPr lang="pl-PL" sz="13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tings</a:t>
            </a:r>
            <a:r>
              <a:rPr lang="pl-PL" sz="13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organizowane wokół głównego </a:t>
            </a:r>
            <a:r>
              <a:rPr lang="pl-PL" sz="13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Allting</a:t>
            </a:r>
            <a:r>
              <a:rPr lang="pl-PL" sz="13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oraz niewielkie państewka plemienne.</a:t>
            </a:r>
            <a:br>
              <a:rPr lang="pl-PL" sz="13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br>
            <a:r>
              <a:rPr lang="pl-PL" sz="13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Jedną z ważniejszych przyczyn była potrzeba pokoju i stabilizacji, odczuwana przez chłopów uprawiających ziemię, szczególnie tych zamieszkujących obszary nadbrzeżne. Wybrzeże było ciągle nękane przez bandy rabusiów i pustoszone przez powracających z wypraw wikingów. Tereny te posiadały bowiem znaczne bogactwa w postaci zrabowanych dóbr i towarów handlowych. Królowie zasiadający bezpiecznie na swoich "tronach" , dzięki więzom zbudowanych przez małżeństwa w obrębie plemion, stanowili dobrze zintegrowaną grupę, dysponującą znaczną siłą. Drobni władcy w regionie </a:t>
            </a:r>
            <a:r>
              <a:rPr lang="pl-PL" sz="13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Viken</a:t>
            </a:r>
            <a:r>
              <a:rPr lang="pl-PL" sz="13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 na obszarach otaczających fiord </a:t>
            </a:r>
            <a:r>
              <a:rPr lang="pl-PL" sz="1300" i="1" dirty="0">
                <a:latin typeface="Arial" panose="020B0604020202020204" pitchFamily="34" charset="0"/>
                <a:ea typeface="Times New Roman" panose="02020603050405020304" pitchFamily="18" charset="0"/>
                <a:cs typeface="Times New Roman" panose="02020603050405020304" pitchFamily="18" charset="0"/>
                <a:hlinkClick r:id="rId2" tooltip="Oslo">
                  <a:extLst>
                    <a:ext uri="{A12FA001-AC4F-418D-AE19-62706E023703}">
                      <ahyp:hlinkClr xmlns:ahyp="http://schemas.microsoft.com/office/drawing/2018/hyperlinkcolor" xmlns="" val="tx"/>
                    </a:ext>
                  </a:extLst>
                </a:hlinkClick>
              </a:rPr>
              <a:t>Oslo</a:t>
            </a:r>
            <a:r>
              <a:rPr lang="pl-PL" sz="1300" i="1" dirty="0">
                <a:latin typeface="Arial" panose="020B0604020202020204" pitchFamily="34" charset="0"/>
                <a:ea typeface="Times New Roman" panose="02020603050405020304" pitchFamily="18" charset="0"/>
                <a:cs typeface="Times New Roman" panose="02020603050405020304" pitchFamily="18" charset="0"/>
              </a:rPr>
              <a:t> </a:t>
            </a:r>
            <a:r>
              <a:rPr lang="pl-PL" sz="13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odegrali w tym procesie główną rolę. Zapewne stopniowo zyskali na znaczeniu wraz z przejmowaniem pod swoją kontrolę kolejnych terenów.  Po bitwie pod </a:t>
            </a:r>
            <a:r>
              <a:rPr lang="pl-PL" sz="13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Hafrsfjord</a:t>
            </a:r>
            <a:r>
              <a:rPr lang="pl-PL" sz="13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w okolicach Stavanger, która została rozegrana około 872 roku, król Harald I Pięknowłosy umocnił się na pozycji władcy wielkich obszarów kraju. Proces zjednoczenia trwał jednak jeszcze przez kilka dziesięcioleci, obfitował w poważne walki pomiędzy zwaśnionymi norweskimi wodzami plemiennymi, oraz pomiędzy Norwegami i innymi plemionami Północy. Wydaje się, że około 1060 roku proces zjednoczenia ziem norweskich dobiegł końca.</a:t>
            </a:r>
            <a:endParaRPr lang="pl-PL" sz="13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pl-PL"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49AD61B8-59BC-4E6C-B5D7-2E4C93E8889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779" y="2898768"/>
            <a:ext cx="5343788" cy="313092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Harald I Pięknowłosy (król Norwegii 872-930) | TwojaHistoria.pl">
            <a:extLst>
              <a:ext uri="{FF2B5EF4-FFF2-40B4-BE49-F238E27FC236}">
                <a16:creationId xmlns:a16="http://schemas.microsoft.com/office/drawing/2014/main" xmlns="" id="{06B4BA94-1310-4621-82B2-8381F5D0CFD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18246" y="2898768"/>
            <a:ext cx="5451089" cy="314969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pole tekstowe 5">
            <a:extLst>
              <a:ext uri="{FF2B5EF4-FFF2-40B4-BE49-F238E27FC236}">
                <a16:creationId xmlns:a16="http://schemas.microsoft.com/office/drawing/2014/main" xmlns="" id="{55432C3B-F6FF-495A-9363-C6BA7389CCE5}"/>
              </a:ext>
            </a:extLst>
          </p:cNvPr>
          <p:cNvSpPr txBox="1"/>
          <p:nvPr/>
        </p:nvSpPr>
        <p:spPr>
          <a:xfrm>
            <a:off x="1166069" y="6048462"/>
            <a:ext cx="2650921" cy="369332"/>
          </a:xfrm>
          <a:prstGeom prst="rect">
            <a:avLst/>
          </a:prstGeom>
          <a:noFill/>
        </p:spPr>
        <p:txBody>
          <a:bodyPr wrap="square" rtlCol="0">
            <a:spAutoFit/>
          </a:bodyPr>
          <a:lstStyle/>
          <a:p>
            <a:r>
              <a:rPr lang="pl-PL"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Bitwie pod </a:t>
            </a:r>
            <a:r>
              <a:rPr lang="pl-PL" i="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Hafrsfjord</a:t>
            </a:r>
            <a:r>
              <a:rPr lang="pl-PL"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endParaRPr lang="pl-PL" i="1" dirty="0">
              <a:solidFill>
                <a:srgbClr val="002060"/>
              </a:solidFill>
            </a:endParaRPr>
          </a:p>
        </p:txBody>
      </p:sp>
      <p:sp>
        <p:nvSpPr>
          <p:cNvPr id="7" name="pole tekstowe 6">
            <a:extLst>
              <a:ext uri="{FF2B5EF4-FFF2-40B4-BE49-F238E27FC236}">
                <a16:creationId xmlns:a16="http://schemas.microsoft.com/office/drawing/2014/main" xmlns="" id="{E4EBADC5-17E2-4CCB-B959-D05AC0327378}"/>
              </a:ext>
            </a:extLst>
          </p:cNvPr>
          <p:cNvSpPr txBox="1"/>
          <p:nvPr/>
        </p:nvSpPr>
        <p:spPr>
          <a:xfrm>
            <a:off x="7843708" y="6048462"/>
            <a:ext cx="3093568" cy="369332"/>
          </a:xfrm>
          <a:prstGeom prst="rect">
            <a:avLst/>
          </a:prstGeom>
          <a:noFill/>
        </p:spPr>
        <p:txBody>
          <a:bodyPr wrap="square" rtlCol="0">
            <a:spAutoFit/>
          </a:bodyPr>
          <a:lstStyle/>
          <a:p>
            <a:r>
              <a:rPr lang="pl-PL" i="1" dirty="0">
                <a:solidFill>
                  <a:srgbClr val="002060"/>
                </a:solidFill>
                <a:latin typeface="Arial" panose="020B0604020202020204" pitchFamily="34" charset="0"/>
                <a:cs typeface="Arial" panose="020B0604020202020204" pitchFamily="34" charset="0"/>
              </a:rPr>
              <a:t>Król Harold I Pięknowłosy</a:t>
            </a:r>
          </a:p>
        </p:txBody>
      </p:sp>
    </p:spTree>
    <p:extLst>
      <p:ext uri="{BB962C8B-B14F-4D97-AF65-F5344CB8AC3E}">
        <p14:creationId xmlns:p14="http://schemas.microsoft.com/office/powerpoint/2010/main" xmlns="" val="15839705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xmlns="" id="{07F60ED4-41D9-44BE-A6FF-F49E554BA3EA}"/>
              </a:ext>
            </a:extLst>
          </p:cNvPr>
          <p:cNvSpPr/>
          <p:nvPr/>
        </p:nvSpPr>
        <p:spPr>
          <a:xfrm>
            <a:off x="-58722" y="0"/>
            <a:ext cx="8179265" cy="6502549"/>
          </a:xfrm>
          <a:prstGeom prst="rect">
            <a:avLst/>
          </a:prstGeom>
        </p:spPr>
        <p:txBody>
          <a:bodyPr wrap="square">
            <a:spAutoFit/>
          </a:bodyPr>
          <a:lstStyle/>
          <a:p>
            <a:pPr algn="just">
              <a:lnSpc>
                <a:spcPct val="107000"/>
              </a:lnSpc>
              <a:spcAft>
                <a:spcPts val="750"/>
              </a:spcAft>
            </a:pPr>
            <a:r>
              <a:rPr lang="pl-PL" sz="13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Rok 1130 stanowi moment przełomowy w historii Norwegii. Okres pokoju przerwał wówczas konflikt i wojna domowa, która trwała aż do 1227 roku. Ale rok 1130 stanowi specjalną cezurę jeszcze z kilku innych powodów. Uważa się go za początek epoki dojrzałego średniowiecza, epoki wzrostu liczby ludności, umocnienia się Kościoła oraz powstania i rozwoju ośrodków i społeczności miejskich. Wraz z przejmowaniem kolejnych okręgów pod władzę Korony i Kościoła, rozrastała się administracja i władza publiczna. Według opinii współczesnych historyków to w trakcie tego procesu nastąpiło utrwalenie niezależnej państwowości norweskiej w formie samodzielnego królestwa. Potęga monarchii rosła w XII i XIII wieku, by odnieść zwycięstwo zarówno nad Kościołem, jak i panami feudalnymi. Tradycyjne świeckie możnowładztwo zastąpiła arystokracja służebna - urzędnicy. Zmienił się w tym okresie także status chłopów uprawiających ziemię, z wolnych gospodarzy na dzierżawców. Tym niemniej, norwescy chłopi zazwyczaj trzymali ziemię w dzierżawie wieczystej, ciesząc się statusem ludzi wolnych, co było rzadkie w ówczesnej Europie. W czasach dojrzałego średniowiecza zniknęło także niewolnictwo, które istniało w epoce wikingów.  W tym okresie, polityczny ośrodek ciężkości kraju przeniósł się z południowego zachodu ku regionom otaczającym fiord Oslo. Za panowania króla </a:t>
            </a:r>
            <a:r>
              <a:rPr lang="pl-PL" sz="13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Haakona</a:t>
            </a:r>
            <a:r>
              <a:rPr lang="pl-PL" sz="13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V, na początku XIII wieku, Oslo zostało stolicą Norwegii. Wcześniej było jedynie nic nie znaczącym skupiskiem domów, położonych nad najgłębiej wżynającym się w ląd fragmentem fiordu Oslo. Kiedy w 1350 roku Norwegię ogarnęła epidemia dżumy, tzw. czarna śmierć, miasto liczyło podobno jedynie 2000 mieszkańców. W tym samym czasie </a:t>
            </a:r>
            <a:r>
              <a:rPr lang="pl-PL" sz="1300" i="1" dirty="0">
                <a:solidFill>
                  <a:srgbClr val="E10613"/>
                </a:solidFill>
                <a:latin typeface="Arial" panose="020B0604020202020204" pitchFamily="34" charset="0"/>
                <a:ea typeface="Times New Roman" panose="02020603050405020304" pitchFamily="18" charset="0"/>
                <a:cs typeface="Times New Roman" panose="02020603050405020304" pitchFamily="18" charset="0"/>
                <a:hlinkClick r:id="rId2" tooltip="Bergen"/>
              </a:rPr>
              <a:t>Bergen</a:t>
            </a:r>
            <a:r>
              <a:rPr lang="pl-PL" sz="13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zamieszkiwało 7000, a </a:t>
            </a:r>
            <a:r>
              <a:rPr lang="pl-PL" sz="13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Trondheim</a:t>
            </a:r>
            <a:r>
              <a:rPr lang="pl-PL" sz="13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- 3000 mieszkańców. Dochody państwa w epoce dojrzałego średniowiecza były jak na standardy europejskie niezwykle skromne. U schyłku epoki  z trudnością wystarczały na finansowanie rozbudowy struktury administracyjnej Korony i państwa. Czarna śmierć zebrała straszliwe żniwo, zmniejszając populację o połowę lub nawet  o dwie trzecie w stosunku do stanu sprzed 1350 roku. Sytuacja ta spowodowała, że król i możnowładztwo zaczęli poszukiwać dochodów z ziem i posiadłości feudalnych także poza granicami państwa, przyczyniając się do zawiązywania unii politycznych w krajach nordyckich. W latach 1319 - 1343 królestwa Norwegii i Szwecji połączyła unia personalna, która to instytucja rozszerzała się dalej poprzez budowanie związków dynastycznych - planowanie ślubów wśród przedstawicieli skandynawskich rodów królewskich. </a:t>
            </a:r>
            <a:r>
              <a:rPr lang="pl-PL" sz="13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Haakon</a:t>
            </a:r>
            <a:r>
              <a:rPr lang="pl-PL" sz="13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VI (1340-80), syn szwedzkiego monarchy Magnusa Erikssona oraz </a:t>
            </a:r>
            <a:r>
              <a:rPr lang="pl-PL" sz="13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Ingebjørgi</a:t>
            </a:r>
            <a:r>
              <a:rPr lang="pl-PL" sz="13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córki </a:t>
            </a:r>
            <a:r>
              <a:rPr lang="pl-PL" sz="13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Haakona</a:t>
            </a:r>
            <a:r>
              <a:rPr lang="pl-PL" sz="13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V, był prawowitym następcą tronu Norwegii. Ożenił się z Małgorzatą, córką duńskiego władcy Valdemara </a:t>
            </a:r>
            <a:r>
              <a:rPr lang="pl-PL" sz="13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Atterdaga</a:t>
            </a:r>
            <a:r>
              <a:rPr lang="pl-PL" sz="13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Ich syn, Olaf, został obrany królem Danii po śmierci Valdemara, w 1375 roku. Olaf odziedziczył również tron norweski po śmierci ojca w 1380 roku, ustanawiając tym samym nową unię personalną - Norwegii i Danii - która miała przetrwać aż do 1814 roku.</a:t>
            </a:r>
            <a:endParaRPr lang="pl-PL" sz="1300"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6" descr="VI. Haakon norvég király – Wikipédia">
            <a:extLst>
              <a:ext uri="{FF2B5EF4-FFF2-40B4-BE49-F238E27FC236}">
                <a16:creationId xmlns:a16="http://schemas.microsoft.com/office/drawing/2014/main" xmlns="" id="{83112FFE-DE69-4770-8630-D4F314E923B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20543" y="0"/>
            <a:ext cx="407145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79032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xmlns="" id="{66852529-4D95-4014-9EA9-4B62AEB38D43}"/>
              </a:ext>
            </a:extLst>
          </p:cNvPr>
          <p:cNvSpPr/>
          <p:nvPr/>
        </p:nvSpPr>
        <p:spPr>
          <a:xfrm>
            <a:off x="0" y="-1"/>
            <a:ext cx="12191999" cy="1566391"/>
          </a:xfrm>
          <a:prstGeom prst="rect">
            <a:avLst/>
          </a:prstGeom>
        </p:spPr>
        <p:txBody>
          <a:bodyPr wrap="square">
            <a:spAutoFit/>
          </a:bodyPr>
          <a:lstStyle/>
          <a:p>
            <a:pPr algn="ctr">
              <a:lnSpc>
                <a:spcPct val="107000"/>
              </a:lnSpc>
              <a:spcAft>
                <a:spcPts val="800"/>
              </a:spcAft>
            </a:pPr>
            <a:r>
              <a:rPr lang="pl-PL" sz="14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Nastanie chrześcijaństwa</a:t>
            </a:r>
            <a:endParaRPr lang="pl-PL" sz="1400" i="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750"/>
              </a:spcAft>
            </a:pPr>
            <a:r>
              <a:rPr lang="pl-PL"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Chrystianizacja Norwegii postępowała bardzo długo, być może proces ten trwał dwieście lat. Była ona wynikiem kontaktów Norwegów z chrześcijańską Europą, które miały miejsce poprzez stosunki handlowe i wyprawy wikingów. Działalność misjonarzy przybywających z kościołów Anglii, Niemiec i Danii przyczyniła się do osłabienia tradycyjnej wiary w nordyckich bogów. Proces ten znalazł kulminację pod rządami trzech władców - misjonarzy: </a:t>
            </a:r>
            <a:r>
              <a:rPr lang="pl-PL"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Haakona</a:t>
            </a:r>
            <a:r>
              <a:rPr lang="pl-PL"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I Dobrego, Olafa </a:t>
            </a:r>
            <a:r>
              <a:rPr lang="pl-PL"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Trygvassona</a:t>
            </a:r>
            <a:r>
              <a:rPr lang="pl-PL"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i Olaf II </a:t>
            </a:r>
            <a:r>
              <a:rPr lang="pl-PL"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Haraldsson</a:t>
            </a:r>
            <a:r>
              <a:rPr lang="pl-PL"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(zwanego Olafem Tęgim i Olafem Świętym). Męczeńska śmierć tego ostatniego w bitwie pod </a:t>
            </a:r>
            <a:r>
              <a:rPr lang="pl-PL" sz="14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Stiklestad</a:t>
            </a:r>
            <a:r>
              <a:rPr lang="pl-PL" sz="1400" i="1" dirty="0">
                <a:solidFill>
                  <a:srgbClr val="333333"/>
                </a:solidFill>
                <a:latin typeface="Arial" panose="020B0604020202020204" pitchFamily="34" charset="0"/>
                <a:ea typeface="Times New Roman" panose="02020603050405020304" pitchFamily="18" charset="0"/>
                <a:cs typeface="Arial" panose="020B0604020202020204" pitchFamily="34" charset="0"/>
              </a:rPr>
              <a:t> w 1030 roku zapewniła mu miano świętego. Kościół odniósł wtedy ostateczne zwycięstwo.</a:t>
            </a:r>
            <a:endParaRPr lang="pl-PL" sz="14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E37027D0-5221-4AEE-9A1F-074B07416F6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77799"/>
            <a:ext cx="4924337" cy="518020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Ilustracja">
            <a:extLst>
              <a:ext uri="{FF2B5EF4-FFF2-40B4-BE49-F238E27FC236}">
                <a16:creationId xmlns:a16="http://schemas.microsoft.com/office/drawing/2014/main" xmlns="" id="{FE707C2C-5E8B-4C0A-8E8F-7886D4446E1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0499" y="1894599"/>
            <a:ext cx="4381500" cy="488737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a:extLst>
              <a:ext uri="{FF2B5EF4-FFF2-40B4-BE49-F238E27FC236}">
                <a16:creationId xmlns:a16="http://schemas.microsoft.com/office/drawing/2014/main" xmlns="" id="{3634510B-AFD4-470D-93D2-9F5448C0516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24393" y="2389549"/>
            <a:ext cx="2686050" cy="38974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72301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xmlns="" id="{E5604A5C-7EA4-4FD6-9725-37A57E09D787}"/>
              </a:ext>
            </a:extLst>
          </p:cNvPr>
          <p:cNvSpPr/>
          <p:nvPr/>
        </p:nvSpPr>
        <p:spPr>
          <a:xfrm>
            <a:off x="0" y="0"/>
            <a:ext cx="8372212" cy="6406177"/>
          </a:xfrm>
          <a:prstGeom prst="rect">
            <a:avLst/>
          </a:prstGeom>
        </p:spPr>
        <p:txBody>
          <a:bodyPr wrap="square">
            <a:spAutoFit/>
          </a:bodyPr>
          <a:lstStyle/>
          <a:p>
            <a:pPr algn="just">
              <a:lnSpc>
                <a:spcPct val="107000"/>
              </a:lnSpc>
              <a:spcAft>
                <a:spcPts val="750"/>
              </a:spcAft>
            </a:pPr>
            <a:r>
              <a:rPr lang="pl-PL" sz="1200" i="1" dirty="0">
                <a:latin typeface="Arial" panose="020B0604020202020204" pitchFamily="34" charset="0"/>
                <a:ea typeface="Times New Roman" panose="02020603050405020304" pitchFamily="18" charset="0"/>
                <a:cs typeface="Arial" panose="020B0604020202020204" pitchFamily="34" charset="0"/>
              </a:rPr>
              <a:t>Od połowy XI wieku uchwalane prawodawstwo, pieśni, które śpiewano i budynki, które wznoszono, dowodziły silnej konsolidacji chrześcijaństwa w Norwegii. Wkrótce, przed rokiem 1100, powstały pierwsze biskupstwa, między innymi w </a:t>
            </a:r>
            <a:r>
              <a:rPr lang="pl-PL" sz="1200" i="1" dirty="0" err="1">
                <a:latin typeface="Arial" panose="020B0604020202020204" pitchFamily="34" charset="0"/>
                <a:ea typeface="Times New Roman" panose="02020603050405020304" pitchFamily="18" charset="0"/>
                <a:cs typeface="Arial" panose="020B0604020202020204" pitchFamily="34" charset="0"/>
              </a:rPr>
              <a:t>Nidaros</a:t>
            </a:r>
            <a:r>
              <a:rPr lang="pl-PL" sz="1200" i="1" dirty="0">
                <a:latin typeface="Arial" panose="020B0604020202020204" pitchFamily="34" charset="0"/>
                <a:ea typeface="Times New Roman" panose="02020603050405020304" pitchFamily="18" charset="0"/>
                <a:cs typeface="Arial" panose="020B0604020202020204" pitchFamily="34" charset="0"/>
              </a:rPr>
              <a:t> (później zwanym </a:t>
            </a:r>
            <a:r>
              <a:rPr lang="pl-PL" sz="1200" i="1" dirty="0" err="1">
                <a:latin typeface="Arial" panose="020B0604020202020204" pitchFamily="34" charset="0"/>
                <a:ea typeface="Times New Roman" panose="02020603050405020304" pitchFamily="18" charset="0"/>
                <a:cs typeface="Arial" panose="020B0604020202020204" pitchFamily="34" charset="0"/>
              </a:rPr>
              <a:t>Trondheim</a:t>
            </a:r>
            <a:r>
              <a:rPr lang="pl-PL" sz="1200" i="1" dirty="0">
                <a:latin typeface="Arial" panose="020B0604020202020204" pitchFamily="34" charset="0"/>
                <a:ea typeface="Times New Roman" panose="02020603050405020304" pitchFamily="18" charset="0"/>
                <a:cs typeface="Arial" panose="020B0604020202020204" pitchFamily="34" charset="0"/>
              </a:rPr>
              <a:t>), które w 1152 roku zostało stolicą arcybiskupstwa. Norweski arcybiskup odgrywał także rolę polityczną. W 1537 roku dekretem królewskim w Norwegii została przeprowadzona reformacja. W tym czasie Norwegia znajdowała się pod rządami Danii, a odgórne wprowadzenie luteranizmu oznaczało po prostu ustanowienie także w Norwegii ordynacji duńsko-norweskiego kościoła. W początkach XVII wieku luteranizm stał się powszechnym wyznaniem w Norwegii. Schyłek średniowiecza stanowił okres gospodarczego upadku Norwegii. W czternastym wieku czarna śmierć i inne epidemie wyludniły kraj. Opuszczono wiele gospodarstw chłopskich na obszarach peryferyjnych, a dochody ludności zmalały. Niektórzy historycy są zdania, że przyczynę tego kryzysu stanowiło pogorszenie klimatu oraz podporządkowanie gospodarki norweskiej Lidze Hanzeatyckiej. Inni uważają, że do zahamowania rozwoju przyczyniło się postępujące zubożenie gleby. Kryzys gospodarczy miał polityczne konsekwencje. Dania umacniała swoją pozycję najważniejszego  państwa nordyckiego. Na stanowiska wysokich urzędników państwowych mianowano duńskich i niemieckich możnych. Majątki ziemskie i rezydencje należące do biskupów przeszły w obce ręce.  Norweskie możnowładztwo traciło swoje wpływy. Możliwości norweskiego społeczeństwa co do narodowego samostanowienia stopniowo malały. Od 1450 roku o unii z Danią stanowił traktat - traktat pomyślany zapewne  jako zabezpieczenie pozycji Norweskiej Rady Królestwa przy elekcji króla, warunek ten jednak nigdy nie był przestrzegany. Traktat miał również służyć jako gwarancja równouprawnienia obu państw. Taka była teoria; praktyka okazała się inna. W 1536 roku Norwegia przestała być suwerennym królestwem.  Doszło do tego podczas posiedzenia zgromadzenia narodowego w Kopenhadze, na którym król Chrystian III zobowiązał się wobec możnowładztwa duńskiego, że Norwegia stanie się prowincją Korony Duńskiej, podobnie jak wszystkie inne posiadłości Danii. Norweska Rada Królestwa została rozwiązana, a norweski Kościół utracił swoją autonomię. Od tego momentu duńska szlachta mogła swobodnie przejmować stanowiska strażników prawa w Norwegii oraz uzyskiwać dochody również w tym państwie. Ten bliski związek polityczny z Danią prowadził Norwegię nieuchronnie ku wojnom, które Dania prowadziła ze Szwecją i mocarstwami rejonu Bałtyku. Sytuacja doprowadziła do utraty na rzecz Szwecji następujących części terytorium Norwegii, odstąpionych przez króla: prowincji </a:t>
            </a:r>
            <a:r>
              <a:rPr lang="pl-PL" sz="1200" i="1" dirty="0" err="1">
                <a:latin typeface="Arial" panose="020B0604020202020204" pitchFamily="34" charset="0"/>
                <a:ea typeface="Times New Roman" panose="02020603050405020304" pitchFamily="18" charset="0"/>
                <a:cs typeface="Arial" panose="020B0604020202020204" pitchFamily="34" charset="0"/>
              </a:rPr>
              <a:t>Jämtland</a:t>
            </a:r>
            <a:r>
              <a:rPr lang="pl-PL" sz="1200" i="1" dirty="0">
                <a:latin typeface="Arial" panose="020B0604020202020204" pitchFamily="34" charset="0"/>
                <a:ea typeface="Times New Roman" panose="02020603050405020304" pitchFamily="18" charset="0"/>
                <a:cs typeface="Arial" panose="020B0604020202020204" pitchFamily="34" charset="0"/>
              </a:rPr>
              <a:t> i </a:t>
            </a:r>
            <a:r>
              <a:rPr lang="pl-PL" sz="1200" i="1" dirty="0" err="1">
                <a:latin typeface="Arial" panose="020B0604020202020204" pitchFamily="34" charset="0"/>
                <a:ea typeface="Times New Roman" panose="02020603050405020304" pitchFamily="18" charset="0"/>
                <a:cs typeface="Arial" panose="020B0604020202020204" pitchFamily="34" charset="0"/>
              </a:rPr>
              <a:t>Herjedalen</a:t>
            </a:r>
            <a:r>
              <a:rPr lang="pl-PL" sz="1200" i="1" dirty="0">
                <a:latin typeface="Arial" panose="020B0604020202020204" pitchFamily="34" charset="0"/>
                <a:ea typeface="Times New Roman" panose="02020603050405020304" pitchFamily="18" charset="0"/>
                <a:cs typeface="Arial" panose="020B0604020202020204" pitchFamily="34" charset="0"/>
              </a:rPr>
              <a:t> w 1645 roku oraz </a:t>
            </a:r>
            <a:r>
              <a:rPr lang="pl-PL" sz="1200" i="1" dirty="0" err="1">
                <a:latin typeface="Arial" panose="020B0604020202020204" pitchFamily="34" charset="0"/>
                <a:ea typeface="Times New Roman" panose="02020603050405020304" pitchFamily="18" charset="0"/>
                <a:cs typeface="Arial" panose="020B0604020202020204" pitchFamily="34" charset="0"/>
              </a:rPr>
              <a:t>Bĺhuslän</a:t>
            </a:r>
            <a:r>
              <a:rPr lang="pl-PL" sz="1200" i="1" dirty="0">
                <a:latin typeface="Arial" panose="020B0604020202020204" pitchFamily="34" charset="0"/>
                <a:ea typeface="Times New Roman" panose="02020603050405020304" pitchFamily="18" charset="0"/>
                <a:cs typeface="Arial" panose="020B0604020202020204" pitchFamily="34" charset="0"/>
              </a:rPr>
              <a:t> i lenna </a:t>
            </a:r>
            <a:r>
              <a:rPr lang="pl-PL" sz="1200" i="1" dirty="0" err="1">
                <a:latin typeface="Arial" panose="020B0604020202020204" pitchFamily="34" charset="0"/>
                <a:ea typeface="Times New Roman" panose="02020603050405020304" pitchFamily="18" charset="0"/>
                <a:cs typeface="Arial" panose="020B0604020202020204" pitchFamily="34" charset="0"/>
              </a:rPr>
              <a:t>Trondheim</a:t>
            </a:r>
            <a:r>
              <a:rPr lang="pl-PL" sz="1200" i="1" dirty="0">
                <a:latin typeface="Arial" panose="020B0604020202020204" pitchFamily="34" charset="0"/>
                <a:ea typeface="Times New Roman" panose="02020603050405020304" pitchFamily="18" charset="0"/>
                <a:cs typeface="Arial" panose="020B0604020202020204" pitchFamily="34" charset="0"/>
              </a:rPr>
              <a:t> w roku 1658. Jednak </a:t>
            </a:r>
            <a:r>
              <a:rPr lang="pl-PL" sz="1200" i="1" dirty="0" err="1">
                <a:latin typeface="Arial" panose="020B0604020202020204" pitchFamily="34" charset="0"/>
                <a:ea typeface="Times New Roman" panose="02020603050405020304" pitchFamily="18" charset="0"/>
                <a:cs typeface="Arial" panose="020B0604020202020204" pitchFamily="34" charset="0"/>
              </a:rPr>
              <a:t>Trondheim</a:t>
            </a:r>
            <a:r>
              <a:rPr lang="pl-PL" sz="1200" i="1" dirty="0">
                <a:latin typeface="Arial" panose="020B0604020202020204" pitchFamily="34" charset="0"/>
                <a:ea typeface="Times New Roman" panose="02020603050405020304" pitchFamily="18" charset="0"/>
                <a:cs typeface="Arial" panose="020B0604020202020204" pitchFamily="34" charset="0"/>
              </a:rPr>
              <a:t> po dwóch latach powróciło do Norwegii. Zgromadzenie Stanów Generalnych w Kopenhadze w 1660 roku wybrało Fryderyka III na następcę tronu oraz wyznaczyło mu zadanie przygotowania obu królestwom nowej konstytucji. W ten sposób, w obu państwach zaprowadzono monarchę absolutną, co miało wpływ na pozycję Norwegii w unii do końca obowiązywania tego związku politycznego. Pomimo, że Norwegią rządzono z Kopenhagi, to sam monarcha często miał niewielką władzę. Rzeczywista władza spoczywała w rękach wysokich urzędników państwowych. W sumie Norwegia korzystała na tej sytuacji, ponieważ niektórzy urzędnicy zaczęli pojmować interesy Norwegii. W kwestiach szczególnie dotyczących kraju respektowano poglądy wysoko postawionych urzędników norweskich.</a:t>
            </a:r>
            <a:endParaRPr lang="pl-PL" sz="1200" i="1" dirty="0">
              <a:latin typeface="Arial" panose="020B0604020202020204" pitchFamily="34" charset="0"/>
              <a:ea typeface="Calibri" panose="020F0502020204030204" pitchFamily="34" charset="0"/>
              <a:cs typeface="Arial" panose="020B0604020202020204" pitchFamily="34" charset="0"/>
            </a:endParaRPr>
          </a:p>
        </p:txBody>
      </p:sp>
      <p:pic>
        <p:nvPicPr>
          <p:cNvPr id="4098" name="Picture 2" descr="Chrystian III Oldenburg (król Danii i Norwegii 1534–1559 ...">
            <a:extLst>
              <a:ext uri="{FF2B5EF4-FFF2-40B4-BE49-F238E27FC236}">
                <a16:creationId xmlns:a16="http://schemas.microsoft.com/office/drawing/2014/main" xmlns="" id="{CB1683E8-DC91-4371-B674-B220D5A6848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72212" y="-1"/>
            <a:ext cx="3819787" cy="504178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pole tekstowe 2">
            <a:extLst>
              <a:ext uri="{FF2B5EF4-FFF2-40B4-BE49-F238E27FC236}">
                <a16:creationId xmlns:a16="http://schemas.microsoft.com/office/drawing/2014/main" xmlns="" id="{F729B32C-24E4-48B9-A20B-A13D593A8B4C}"/>
              </a:ext>
            </a:extLst>
          </p:cNvPr>
          <p:cNvSpPr txBox="1"/>
          <p:nvPr/>
        </p:nvSpPr>
        <p:spPr>
          <a:xfrm>
            <a:off x="9286612" y="5217952"/>
            <a:ext cx="2432807" cy="369332"/>
          </a:xfrm>
          <a:prstGeom prst="rect">
            <a:avLst/>
          </a:prstGeom>
          <a:noFill/>
        </p:spPr>
        <p:txBody>
          <a:bodyPr wrap="square" rtlCol="0">
            <a:spAutoFit/>
          </a:bodyPr>
          <a:lstStyle/>
          <a:p>
            <a:r>
              <a:rPr lang="pl-PL" i="1" dirty="0">
                <a:solidFill>
                  <a:srgbClr val="FF0000"/>
                </a:solidFill>
                <a:latin typeface="Arial" panose="020B0604020202020204" pitchFamily="34" charset="0"/>
                <a:cs typeface="Arial" panose="020B0604020202020204" pitchFamily="34" charset="0"/>
              </a:rPr>
              <a:t>Król Chrystian III</a:t>
            </a:r>
          </a:p>
        </p:txBody>
      </p:sp>
    </p:spTree>
    <p:extLst>
      <p:ext uri="{BB962C8B-B14F-4D97-AF65-F5344CB8AC3E}">
        <p14:creationId xmlns:p14="http://schemas.microsoft.com/office/powerpoint/2010/main" xmlns="" val="23778141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TotalTime>
  <Words>1026</Words>
  <Application>Microsoft Office PowerPoint</Application>
  <PresentationFormat>Niestandardowy</PresentationFormat>
  <Paragraphs>71</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NORWEGIA</dc:title>
  <dc:creator>Krystyna Wrzosek</dc:creator>
  <cp:lastModifiedBy>admin</cp:lastModifiedBy>
  <cp:revision>56</cp:revision>
  <dcterms:created xsi:type="dcterms:W3CDTF">2020-05-06T04:02:04Z</dcterms:created>
  <dcterms:modified xsi:type="dcterms:W3CDTF">2020-05-08T08:18:12Z</dcterms:modified>
</cp:coreProperties>
</file>