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92E2F3-A957-4897-AE39-228CC061DCDB}" type="datetimeFigureOut">
              <a:rPr lang="sk-SK" smtClean="0"/>
              <a:t>27.5.2022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9672" y="3573016"/>
            <a:ext cx="5723468" cy="1828090"/>
          </a:xfrm>
        </p:spPr>
        <p:txBody>
          <a:bodyPr>
            <a:noAutofit/>
          </a:bodyPr>
          <a:lstStyle/>
          <a:p>
            <a:r>
              <a:rPr lang="sk-SK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Hlavné </a:t>
            </a:r>
            <a:br>
              <a:rPr lang="sk-SK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vetné členy</a:t>
            </a:r>
            <a:endParaRPr lang="sk-SK" sz="7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Podmet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844824"/>
            <a:ext cx="6925384" cy="3950253"/>
          </a:xfrm>
        </p:spPr>
        <p:txBody>
          <a:bodyPr>
            <a:normAutofit/>
          </a:bodyPr>
          <a:lstStyle/>
          <a:p>
            <a:r>
              <a:rPr lang="sk-SK" sz="2800" i="1" dirty="0" smtClean="0">
                <a:solidFill>
                  <a:srgbClr val="002060"/>
                </a:solidFill>
              </a:rPr>
              <a:t>Je</a:t>
            </a:r>
            <a:r>
              <a:rPr lang="sk-SK" sz="2800" dirty="0" smtClean="0"/>
              <a:t> </a:t>
            </a:r>
            <a:r>
              <a:rPr lang="sk-SK" sz="2800" i="1" dirty="0" smtClean="0">
                <a:solidFill>
                  <a:srgbClr val="002060"/>
                </a:solidFill>
              </a:rPr>
              <a:t>hlavný vetný člen.</a:t>
            </a:r>
          </a:p>
          <a:p>
            <a:r>
              <a:rPr lang="sk-SK" sz="2800" dirty="0" smtClean="0"/>
              <a:t>Vyjadruje</a:t>
            </a:r>
            <a:r>
              <a:rPr lang="sk-SK" sz="2800" dirty="0" smtClean="0">
                <a:solidFill>
                  <a:srgbClr val="0070C0"/>
                </a:solidFill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</a:rPr>
              <a:t>pôvodcu (činiteľa) deja</a:t>
            </a:r>
            <a:r>
              <a:rPr lang="sk-SK" sz="2800" dirty="0" smtClean="0"/>
              <a:t>, </a:t>
            </a:r>
          </a:p>
          <a:p>
            <a:pPr marL="0" indent="0">
              <a:buNone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nositeľ vlastností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r>
              <a:rPr lang="sk-SK" sz="2800" dirty="0" smtClean="0"/>
              <a:t>Pýtame sa: </a:t>
            </a:r>
            <a:r>
              <a:rPr lang="sk-SK" sz="2800" b="1" dirty="0" smtClean="0">
                <a:solidFill>
                  <a:srgbClr val="C00000"/>
                </a:solidFill>
              </a:rPr>
              <a:t>kto? čo? (nominatív) </a:t>
            </a:r>
            <a:r>
              <a:rPr lang="sk-SK" sz="2800" b="1" u="sng" dirty="0" smtClean="0">
                <a:solidFill>
                  <a:srgbClr val="C00000"/>
                </a:solidFill>
              </a:rPr>
              <a:t>vykonáva dej</a:t>
            </a:r>
            <a:endParaRPr lang="sk-SK" sz="28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908720"/>
            <a:ext cx="7344816" cy="4968552"/>
          </a:xfrm>
        </p:spPr>
        <p:txBody>
          <a:bodyPr>
            <a:normAutofit lnSpcReduction="10000"/>
          </a:bodyPr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Môže </a:t>
            </a:r>
            <a:r>
              <a:rPr lang="sk-SK" sz="2800" b="1" dirty="0">
                <a:solidFill>
                  <a:srgbClr val="0070C0"/>
                </a:solidFill>
              </a:rPr>
              <a:t>byť vyjadrený</a:t>
            </a:r>
            <a:r>
              <a:rPr lang="sk-SK" sz="28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sk-SK" sz="1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8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podstatným </a:t>
            </a:r>
            <a:r>
              <a:rPr lang="sk-SK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menom </a:t>
            </a:r>
            <a:r>
              <a:rPr lang="sk-SK" sz="2800" dirty="0" smtClean="0"/>
              <a:t>- </a:t>
            </a:r>
            <a:r>
              <a:rPr lang="sk-SK" sz="2800" u="sng" dirty="0" smtClean="0">
                <a:solidFill>
                  <a:srgbClr val="C00000"/>
                </a:solidFill>
              </a:rPr>
              <a:t>Mama</a:t>
            </a:r>
            <a:r>
              <a:rPr lang="sk-SK" sz="2800" dirty="0" smtClean="0"/>
              <a:t> </a:t>
            </a:r>
            <a:r>
              <a:rPr lang="sk-SK" sz="2800" dirty="0"/>
              <a:t>varí</a:t>
            </a:r>
            <a:r>
              <a:rPr lang="sk-SK" sz="2800" dirty="0" smtClean="0"/>
              <a:t>. Stretlo ťa veľké </a:t>
            </a:r>
            <a:r>
              <a:rPr lang="sk-SK" sz="2800" u="sng" dirty="0" smtClean="0">
                <a:solidFill>
                  <a:srgbClr val="FF0000"/>
                </a:solidFill>
              </a:rPr>
              <a:t>šťastie.</a:t>
            </a:r>
            <a:r>
              <a:rPr lang="sk-SK" sz="2800" dirty="0" smtClean="0"/>
              <a:t>  </a:t>
            </a:r>
            <a:endParaRPr lang="sk-SK" sz="2800" dirty="0"/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C00000"/>
                </a:solidFill>
              </a:rPr>
              <a:t>prídavným </a:t>
            </a:r>
            <a:r>
              <a:rPr lang="sk-SK" sz="2800" dirty="0">
                <a:solidFill>
                  <a:srgbClr val="C00000"/>
                </a:solidFill>
              </a:rPr>
              <a:t>menom </a:t>
            </a:r>
            <a:r>
              <a:rPr lang="sk-SK" sz="2800" dirty="0" smtClean="0"/>
              <a:t>- </a:t>
            </a:r>
            <a:r>
              <a:rPr lang="sk-SK" sz="2800" u="sng" dirty="0" smtClean="0">
                <a:solidFill>
                  <a:schemeClr val="tx2">
                    <a:lumMod val="75000"/>
                  </a:schemeClr>
                </a:solidFill>
              </a:rPr>
              <a:t>Chorý</a:t>
            </a:r>
            <a:r>
              <a:rPr lang="sk-SK" sz="2800" dirty="0" smtClean="0"/>
              <a:t> </a:t>
            </a:r>
            <a:r>
              <a:rPr lang="sk-SK" sz="2800" dirty="0"/>
              <a:t>leží v </a:t>
            </a:r>
            <a:r>
              <a:rPr lang="sk-SK" sz="2800" dirty="0" smtClean="0"/>
              <a:t>posteli. </a:t>
            </a:r>
            <a:r>
              <a:rPr lang="sk-SK" sz="2800" u="sng" dirty="0" smtClean="0">
                <a:solidFill>
                  <a:schemeClr val="bg2">
                    <a:lumMod val="50000"/>
                  </a:schemeClr>
                </a:solidFill>
              </a:rPr>
              <a:t>Cestujúci</a:t>
            </a:r>
            <a:r>
              <a:rPr lang="sk-SK" sz="2800" dirty="0" smtClean="0"/>
              <a:t> sa zhovárali. </a:t>
            </a:r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slovesom</a:t>
            </a:r>
            <a:r>
              <a:rPr lang="sk-SK" sz="2800" dirty="0" smtClean="0"/>
              <a:t> - </a:t>
            </a:r>
            <a:r>
              <a:rPr lang="sk-SK" sz="2800" u="sng" dirty="0" smtClean="0">
                <a:solidFill>
                  <a:schemeClr val="accent5">
                    <a:lumMod val="75000"/>
                  </a:schemeClr>
                </a:solidFill>
              </a:rPr>
              <a:t>Fajčiť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/>
              <a:t>zakázané</a:t>
            </a:r>
            <a:r>
              <a:rPr lang="sk-SK" sz="2800" dirty="0" smtClean="0"/>
              <a:t>! </a:t>
            </a:r>
          </a:p>
          <a:p>
            <a:pPr>
              <a:buFont typeface="Wingdings" pitchFamily="2" charset="2"/>
              <a:buChar char="ü"/>
            </a:pP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číslovkou</a:t>
            </a:r>
            <a:r>
              <a:rPr lang="sk-SK" sz="2800" dirty="0" smtClean="0"/>
              <a:t> - </a:t>
            </a:r>
            <a:r>
              <a:rPr lang="sk-SK" sz="2800" u="sng" dirty="0" smtClean="0">
                <a:solidFill>
                  <a:srgbClr val="FF0000"/>
                </a:solidFill>
              </a:rPr>
              <a:t>Prvý</a:t>
            </a:r>
            <a:r>
              <a:rPr lang="sk-SK" sz="2800" dirty="0" smtClean="0"/>
              <a:t> </a:t>
            </a:r>
            <a:r>
              <a:rPr lang="sk-SK" sz="2800" dirty="0"/>
              <a:t>z vás zvíťazí</a:t>
            </a:r>
            <a:r>
              <a:rPr lang="sk-SK" sz="2800" dirty="0" smtClean="0"/>
              <a:t>. </a:t>
            </a:r>
            <a:r>
              <a:rPr lang="sk-SK" sz="2800" u="sng" dirty="0" smtClean="0">
                <a:solidFill>
                  <a:srgbClr val="FF0000"/>
                </a:solidFill>
              </a:rPr>
              <a:t>Obaja</a:t>
            </a:r>
            <a:r>
              <a:rPr lang="sk-SK" sz="2800" dirty="0" smtClean="0"/>
              <a:t> pozorne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počúvali.</a:t>
            </a:r>
            <a:endParaRPr lang="sk-SK" sz="2800" dirty="0"/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C00000"/>
                </a:solidFill>
              </a:rPr>
              <a:t>zámenom</a:t>
            </a:r>
            <a:r>
              <a:rPr lang="sk-SK" sz="2800" dirty="0" smtClean="0"/>
              <a:t> - </a:t>
            </a:r>
            <a:r>
              <a:rPr lang="sk-SK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Naši</a:t>
            </a:r>
            <a:r>
              <a:rPr lang="sk-SK" sz="2800" u="sng" dirty="0" smtClean="0"/>
              <a:t> </a:t>
            </a:r>
            <a:r>
              <a:rPr lang="sk-SK" sz="2800" dirty="0"/>
              <a:t>prídu neskoro</a:t>
            </a:r>
            <a:r>
              <a:rPr lang="sk-SK" sz="2800" dirty="0" smtClean="0"/>
              <a:t>. </a:t>
            </a:r>
            <a:r>
              <a:rPr lang="sk-SK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</a:t>
            </a:r>
            <a:r>
              <a:rPr lang="sk-SK" sz="2800" dirty="0" smtClean="0"/>
              <a:t> sa nebojíš?</a:t>
            </a:r>
            <a:endParaRPr lang="sk-SK" sz="2800" dirty="0"/>
          </a:p>
          <a:p>
            <a:pPr>
              <a:buFont typeface="Wingdings" pitchFamily="2" charset="2"/>
              <a:buChar char="ü"/>
            </a:pP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citoslovcom</a:t>
            </a:r>
            <a:r>
              <a:rPr lang="sk-SK" sz="2800" dirty="0" smtClean="0"/>
              <a:t> - Ozvalo </a:t>
            </a:r>
            <a:r>
              <a:rPr lang="sk-SK" sz="2800" dirty="0"/>
              <a:t>sa hlasné </a:t>
            </a:r>
            <a:r>
              <a:rPr lang="sk-SK" sz="2800" b="1" u="sng" dirty="0">
                <a:solidFill>
                  <a:schemeClr val="accent1">
                    <a:lumMod val="75000"/>
                  </a:schemeClr>
                </a:solidFill>
              </a:rPr>
              <a:t>tresk</a:t>
            </a:r>
            <a:r>
              <a:rPr lang="sk-SK" sz="2800" b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sk-SK" sz="2800" dirty="0" smtClean="0"/>
              <a:t> </a:t>
            </a:r>
            <a:endParaRPr lang="sk-SK" sz="2800" dirty="0"/>
          </a:p>
          <a:p>
            <a:pPr>
              <a:buFont typeface="Wingdings" pitchFamily="2" charset="2"/>
              <a:buChar char="ü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2606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692696"/>
            <a:ext cx="7704856" cy="5030373"/>
          </a:xfrm>
        </p:spPr>
        <p:txBody>
          <a:bodyPr>
            <a:normAutofit lnSpcReduction="10000"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Môže </a:t>
            </a:r>
            <a:r>
              <a:rPr lang="sk-SK" sz="2800" b="1" dirty="0">
                <a:solidFill>
                  <a:srgbClr val="FF0000"/>
                </a:solidFill>
              </a:rPr>
              <a:t>byť</a:t>
            </a:r>
            <a:r>
              <a:rPr lang="sk-SK" sz="28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sk-SK" sz="1400" dirty="0"/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</a:t>
            </a:r>
            <a:r>
              <a:rPr lang="sk-SK" sz="2800" b="1" dirty="0" smtClean="0">
                <a:solidFill>
                  <a:srgbClr val="0070C0"/>
                </a:solidFill>
              </a:rPr>
              <a:t>holý</a:t>
            </a:r>
            <a:r>
              <a:rPr lang="sk-SK" sz="2800" dirty="0" smtClean="0"/>
              <a:t> </a:t>
            </a:r>
            <a:r>
              <a:rPr lang="sk-SK" sz="2800" dirty="0"/>
              <a:t>– </a:t>
            </a:r>
            <a:r>
              <a:rPr lang="sk-S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Mama</a:t>
            </a:r>
            <a:r>
              <a:rPr lang="sk-SK" sz="2800" dirty="0"/>
              <a:t> varí</a:t>
            </a:r>
            <a:r>
              <a:rPr lang="sk-SK" sz="2800" dirty="0" smtClean="0"/>
              <a:t>. </a:t>
            </a:r>
            <a:endParaRPr lang="sk-SK" sz="2800" dirty="0"/>
          </a:p>
          <a:p>
            <a:pPr>
              <a:buFont typeface="Wingdings" pitchFamily="2" charset="2"/>
              <a:buChar char="ü"/>
            </a:pPr>
            <a:r>
              <a:rPr lang="sk-SK" sz="2800" dirty="0" smtClean="0"/>
              <a:t> </a:t>
            </a:r>
            <a:r>
              <a:rPr lang="sk-SK" sz="2800" b="1" dirty="0" smtClean="0">
                <a:solidFill>
                  <a:srgbClr val="0070C0"/>
                </a:solidFill>
              </a:rPr>
              <a:t>rozvitý </a:t>
            </a:r>
            <a:r>
              <a:rPr lang="sk-SK" sz="2800" dirty="0"/>
              <a:t>– </a:t>
            </a:r>
            <a:r>
              <a:rPr lang="sk-SK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Moja</a:t>
            </a:r>
            <a:r>
              <a:rPr lang="sk-SK" sz="2800" dirty="0"/>
              <a:t> </a:t>
            </a:r>
            <a:r>
              <a:rPr lang="sk-S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mama</a:t>
            </a:r>
            <a:r>
              <a:rPr lang="sk-SK" sz="2800" dirty="0"/>
              <a:t> varí</a:t>
            </a:r>
            <a:r>
              <a:rPr lang="sk-SK" sz="2800" dirty="0" smtClean="0"/>
              <a:t>. </a:t>
            </a:r>
            <a:endParaRPr lang="sk-SK" sz="2800" dirty="0"/>
          </a:p>
          <a:p>
            <a:pPr>
              <a:buFont typeface="Wingdings" pitchFamily="2" charset="2"/>
              <a:buChar char="ü"/>
            </a:pPr>
            <a:r>
              <a:rPr lang="sk-SK" sz="2800" dirty="0" smtClean="0"/>
              <a:t> </a:t>
            </a:r>
            <a:r>
              <a:rPr lang="sk-SK" sz="2800" b="1" dirty="0" smtClean="0">
                <a:solidFill>
                  <a:srgbClr val="0070C0"/>
                </a:solidFill>
              </a:rPr>
              <a:t>viacnásobný</a:t>
            </a:r>
            <a:r>
              <a:rPr lang="sk-SK" sz="2800" dirty="0" smtClean="0"/>
              <a:t> </a:t>
            </a:r>
            <a:r>
              <a:rPr lang="sk-SK" sz="2800" dirty="0"/>
              <a:t>– </a:t>
            </a:r>
            <a:r>
              <a:rPr lang="sk-SK" sz="2800" dirty="0" smtClean="0">
                <a:solidFill>
                  <a:schemeClr val="accent2">
                    <a:lumMod val="75000"/>
                  </a:schemeClr>
                </a:solidFill>
              </a:rPr>
              <a:t>Mama, babka </a:t>
            </a:r>
            <a:r>
              <a:rPr lang="sk-SK" sz="2800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k-SK" sz="2800" dirty="0" smtClean="0">
                <a:solidFill>
                  <a:schemeClr val="accent2">
                    <a:lumMod val="75000"/>
                  </a:schemeClr>
                </a:solidFill>
              </a:rPr>
              <a:t>sestra </a:t>
            </a:r>
            <a:r>
              <a:rPr lang="sk-SK" sz="2800" dirty="0" smtClean="0"/>
              <a:t>varia.</a:t>
            </a:r>
          </a:p>
          <a:p>
            <a:pPr marL="0" indent="0">
              <a:buNone/>
            </a:pPr>
            <a:endParaRPr lang="sk-SK" sz="1100" dirty="0" smtClean="0"/>
          </a:p>
          <a:p>
            <a:pPr>
              <a:buFont typeface="Wingdings" pitchFamily="2" charset="2"/>
              <a:buChar char="ü"/>
            </a:pPr>
            <a:r>
              <a:rPr lang="sk-SK" sz="2800" u="sng" dirty="0" smtClean="0"/>
              <a:t>Vo vete môže byť</a:t>
            </a:r>
            <a:r>
              <a:rPr lang="sk-SK" sz="2800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sk-SK" sz="2800" b="1" dirty="0" smtClean="0">
                <a:solidFill>
                  <a:srgbClr val="0070C0"/>
                </a:solidFill>
              </a:rPr>
              <a:t>vyjadrený</a:t>
            </a:r>
            <a:r>
              <a:rPr lang="sk-SK" sz="2800" dirty="0" smtClean="0"/>
              <a:t> – </a:t>
            </a:r>
            <a:r>
              <a:rPr lang="sk-SK" sz="2800" b="1" dirty="0" smtClean="0">
                <a:solidFill>
                  <a:srgbClr val="C00000"/>
                </a:solidFill>
              </a:rPr>
              <a:t>Peter</a:t>
            </a:r>
            <a:r>
              <a:rPr lang="sk-SK" sz="2800" dirty="0" smtClean="0"/>
              <a:t> telefonuje.  </a:t>
            </a:r>
          </a:p>
          <a:p>
            <a:pPr marL="514350" indent="-514350">
              <a:buFont typeface="+mj-lt"/>
              <a:buAutoNum type="alphaLcParenR"/>
            </a:pPr>
            <a:r>
              <a:rPr lang="sk-SK" sz="2800" b="1" dirty="0" smtClean="0">
                <a:solidFill>
                  <a:srgbClr val="002060"/>
                </a:solidFill>
              </a:rPr>
              <a:t>nevyjadrený 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(zamlčaný) </a:t>
            </a:r>
            <a:r>
              <a:rPr lang="sk-SK" sz="2800" b="1" dirty="0" smtClean="0">
                <a:solidFill>
                  <a:srgbClr val="002060"/>
                </a:solidFill>
              </a:rPr>
              <a:t>- Píše. (On) </a:t>
            </a:r>
          </a:p>
          <a:p>
            <a:pPr marL="0" indent="0">
              <a:buNone/>
            </a:pPr>
            <a:endParaRPr lang="sk-SK" sz="1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Označujeme ho číslom </a:t>
            </a:r>
            <a:r>
              <a:rPr lang="sk-SK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2v</a:t>
            </a:r>
            <a:r>
              <a:rPr lang="sk-SK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sk-SK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vyjadrený 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podmet</a:t>
            </a:r>
            <a:r>
              <a:rPr lang="sk-SK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</a:t>
            </a:r>
            <a:r>
              <a:rPr lang="sk-SK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= nevyjadrený </a:t>
            </a:r>
            <a:r>
              <a:rPr lang="sk-SK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podmet</a:t>
            </a:r>
          </a:p>
          <a:p>
            <a:pPr marL="514350" indent="-514350">
              <a:buFont typeface="+mj-lt"/>
              <a:buAutoNum type="alphaLcParenR"/>
            </a:pPr>
            <a:endParaRPr lang="sk-SK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78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Prísudok</a:t>
            </a:r>
            <a:endParaRPr lang="sk-SK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608512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002060"/>
                </a:solidFill>
              </a:rPr>
              <a:t>Je </a:t>
            </a:r>
            <a:r>
              <a:rPr lang="sk-SK" sz="2600" i="1" dirty="0" smtClean="0">
                <a:solidFill>
                  <a:srgbClr val="002060"/>
                </a:solidFill>
              </a:rPr>
              <a:t>hlavný vetný člen. </a:t>
            </a:r>
          </a:p>
          <a:p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Vyjadruje</a:t>
            </a:r>
            <a:r>
              <a:rPr lang="sk-SK" sz="26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sk-SK" sz="2600" b="1" dirty="0" smtClean="0">
                <a:solidFill>
                  <a:srgbClr val="C00000"/>
                </a:solidFill>
              </a:rPr>
              <a:t>činnosť</a:t>
            </a:r>
            <a:r>
              <a:rPr lang="sk-SK" sz="2600" dirty="0" smtClean="0"/>
              <a:t> </a:t>
            </a:r>
            <a:r>
              <a:rPr lang="sk-SK" sz="2600" dirty="0"/>
              <a:t>– </a:t>
            </a:r>
            <a:r>
              <a:rPr lang="sk-SK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pýtame </a:t>
            </a:r>
            <a:r>
              <a:rPr lang="sk-SK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sa: </a:t>
            </a:r>
            <a:r>
              <a:rPr lang="sk-SK" sz="2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niekto robí? </a:t>
            </a:r>
            <a:r>
              <a:rPr lang="sk-SK" sz="2600" dirty="0"/>
              <a:t>– </a:t>
            </a:r>
            <a:r>
              <a:rPr lang="sk-SK" sz="2600" dirty="0">
                <a:solidFill>
                  <a:schemeClr val="accent5">
                    <a:lumMod val="75000"/>
                  </a:schemeClr>
                </a:solidFill>
              </a:rPr>
              <a:t>Mama </a:t>
            </a:r>
            <a:r>
              <a:rPr lang="sk-SK" sz="2600" b="1" u="sng" dirty="0">
                <a:solidFill>
                  <a:schemeClr val="accent5">
                    <a:lumMod val="75000"/>
                  </a:schemeClr>
                </a:solidFill>
              </a:rPr>
              <a:t>varí</a:t>
            </a:r>
            <a:r>
              <a:rPr lang="sk-SK" sz="26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sk-SK" sz="2600" dirty="0"/>
              <a:t> → </a:t>
            </a:r>
            <a:r>
              <a:rPr lang="sk-SK" dirty="0" smtClean="0"/>
              <a:t>Čo robí mama? </a:t>
            </a:r>
            <a:r>
              <a:rPr lang="sk-SK" sz="2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varí</a:t>
            </a:r>
            <a:r>
              <a:rPr lang="sk-SK" sz="2600" dirty="0"/>
              <a:t> = </a:t>
            </a:r>
            <a:r>
              <a:rPr lang="sk-SK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prísudok</a:t>
            </a:r>
          </a:p>
          <a:p>
            <a:pPr>
              <a:buFont typeface="Wingdings" pitchFamily="2" charset="2"/>
              <a:buChar char="ü"/>
            </a:pPr>
            <a:r>
              <a:rPr lang="sk-SK" sz="2600" b="1" dirty="0" smtClean="0">
                <a:solidFill>
                  <a:srgbClr val="C00000"/>
                </a:solidFill>
              </a:rPr>
              <a:t>stav </a:t>
            </a:r>
            <a:r>
              <a:rPr lang="sk-SK" sz="2600" dirty="0"/>
              <a:t>– </a:t>
            </a:r>
            <a:r>
              <a:rPr lang="sk-SK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pýtame </a:t>
            </a:r>
            <a:r>
              <a:rPr lang="sk-SK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sa: </a:t>
            </a:r>
            <a:r>
              <a:rPr lang="sk-SK" sz="2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sa s niekým/niečím </a:t>
            </a:r>
            <a:endParaRPr lang="sk-SK" sz="2600" b="1" dirty="0" smtClean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deje</a:t>
            </a:r>
            <a:r>
              <a:rPr lang="sk-SK" sz="26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sk-SK" sz="2600" dirty="0" smtClean="0"/>
              <a:t>– Mamine </a:t>
            </a:r>
            <a:r>
              <a:rPr lang="sk-SK" sz="2600" dirty="0"/>
              <a:t>vlasy šedivejú. → </a:t>
            </a:r>
            <a:r>
              <a:rPr lang="sk-SK" dirty="0" smtClean="0"/>
              <a:t>Čo </a:t>
            </a:r>
            <a:r>
              <a:rPr lang="sk-SK" dirty="0"/>
              <a:t>sa </a:t>
            </a:r>
            <a:r>
              <a:rPr lang="sk-SK" dirty="0" smtClean="0"/>
              <a:t>deje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/>
              <a:t>s maminými </a:t>
            </a:r>
            <a:r>
              <a:rPr lang="sk-SK" dirty="0" smtClean="0"/>
              <a:t>vlasmi</a:t>
            </a:r>
            <a:r>
              <a:rPr lang="sk-SK" dirty="0"/>
              <a:t>? </a:t>
            </a:r>
            <a:r>
              <a:rPr lang="sk-SK" sz="2600" b="1" dirty="0">
                <a:solidFill>
                  <a:srgbClr val="C00000"/>
                </a:solidFill>
              </a:rPr>
              <a:t>šedivejú</a:t>
            </a:r>
            <a:r>
              <a:rPr lang="sk-SK" sz="2600" dirty="0"/>
              <a:t> = </a:t>
            </a:r>
            <a:r>
              <a:rPr lang="sk-SK" sz="2600" i="1" dirty="0">
                <a:solidFill>
                  <a:schemeClr val="accent2"/>
                </a:solidFill>
              </a:rPr>
              <a:t>prísudok</a:t>
            </a:r>
          </a:p>
          <a:p>
            <a:pPr>
              <a:buFont typeface="Wingdings" pitchFamily="2" charset="2"/>
              <a:buChar char="ü"/>
            </a:pPr>
            <a:r>
              <a:rPr lang="sk-SK" sz="2600" b="1" dirty="0" smtClean="0">
                <a:solidFill>
                  <a:srgbClr val="C00000"/>
                </a:solidFill>
              </a:rPr>
              <a:t>vlastnosť</a:t>
            </a:r>
            <a:r>
              <a:rPr lang="sk-SK" sz="2600" dirty="0" smtClean="0"/>
              <a:t> </a:t>
            </a:r>
            <a:r>
              <a:rPr lang="sk-SK" sz="2600" dirty="0"/>
              <a:t>– </a:t>
            </a:r>
            <a:r>
              <a:rPr lang="sk-SK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pýtame </a:t>
            </a:r>
            <a:r>
              <a:rPr lang="sk-SK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sa: </a:t>
            </a:r>
            <a:r>
              <a:rPr lang="sk-SK" sz="2600" b="1" dirty="0" smtClean="0">
                <a:solidFill>
                  <a:srgbClr val="D60093"/>
                </a:solidFill>
              </a:rPr>
              <a:t>aký, aká, aké </a:t>
            </a:r>
            <a:r>
              <a:rPr lang="sk-SK" sz="2600" b="1" dirty="0">
                <a:solidFill>
                  <a:srgbClr val="D60093"/>
                </a:solidFill>
              </a:rPr>
              <a:t>je? </a:t>
            </a:r>
            <a:r>
              <a:rPr lang="sk-SK" sz="2600" dirty="0"/>
              <a:t>– </a:t>
            </a:r>
            <a:r>
              <a:rPr lang="sk-SK" sz="2600" dirty="0">
                <a:solidFill>
                  <a:schemeClr val="accent2">
                    <a:lumMod val="75000"/>
                  </a:schemeClr>
                </a:solidFill>
              </a:rPr>
              <a:t>Moja mama</a:t>
            </a:r>
            <a:r>
              <a:rPr lang="sk-SK" sz="2600" dirty="0"/>
              <a:t> </a:t>
            </a:r>
            <a:r>
              <a:rPr lang="sk-SK" sz="2600" b="1" u="sng" dirty="0">
                <a:solidFill>
                  <a:srgbClr val="C00000"/>
                </a:solidFill>
              </a:rPr>
              <a:t>je krásna</a:t>
            </a:r>
            <a:r>
              <a:rPr lang="sk-SK" sz="2600" dirty="0"/>
              <a:t>. </a:t>
            </a:r>
            <a:r>
              <a:rPr lang="sk-SK" sz="2600" dirty="0" smtClean="0"/>
              <a:t>→ </a:t>
            </a:r>
            <a:r>
              <a:rPr lang="sk-SK" dirty="0" smtClean="0"/>
              <a:t>Aká </a:t>
            </a:r>
            <a:r>
              <a:rPr lang="sk-SK" dirty="0"/>
              <a:t>je </a:t>
            </a:r>
            <a:r>
              <a:rPr lang="sk-SK" dirty="0" smtClean="0"/>
              <a:t>moja mama?  </a:t>
            </a:r>
            <a:r>
              <a:rPr lang="sk-SK" sz="2600" b="1" dirty="0">
                <a:solidFill>
                  <a:srgbClr val="C00000"/>
                </a:solidFill>
              </a:rPr>
              <a:t>je </a:t>
            </a:r>
            <a:r>
              <a:rPr lang="sk-SK" sz="2600" b="1" dirty="0" smtClean="0">
                <a:solidFill>
                  <a:srgbClr val="C00000"/>
                </a:solidFill>
              </a:rPr>
              <a:t>krásna  </a:t>
            </a:r>
            <a:r>
              <a:rPr lang="sk-SK" sz="2600" dirty="0"/>
              <a:t>= </a:t>
            </a:r>
            <a:r>
              <a:rPr lang="sk-SK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prísudok</a:t>
            </a:r>
          </a:p>
          <a:p>
            <a:pPr>
              <a:buFont typeface="Wingdings" pitchFamily="2" charset="2"/>
              <a:buChar char="ü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1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836712"/>
            <a:ext cx="7560840" cy="4886357"/>
          </a:xfrm>
        </p:spPr>
        <p:txBody>
          <a:bodyPr/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Môže </a:t>
            </a:r>
            <a:r>
              <a:rPr lang="sk-SK" sz="2800" b="1" dirty="0">
                <a:solidFill>
                  <a:srgbClr val="0070C0"/>
                </a:solidFill>
              </a:rPr>
              <a:t>byť</a:t>
            </a:r>
            <a:r>
              <a:rPr lang="sk-SK" sz="28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sk-SK" sz="10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slovesný:</a:t>
            </a:r>
            <a:endParaRPr lang="sk-SK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sk-SK" sz="2800" b="1" dirty="0" smtClean="0">
                <a:solidFill>
                  <a:schemeClr val="accent5">
                    <a:lumMod val="75000"/>
                  </a:schemeClr>
                </a:solidFill>
              </a:rPr>
              <a:t>Jednoduchý </a:t>
            </a:r>
            <a:r>
              <a:rPr lang="sk-SK" sz="2800" b="1" dirty="0">
                <a:solidFill>
                  <a:schemeClr val="accent5">
                    <a:lumMod val="75000"/>
                  </a:schemeClr>
                </a:solidFill>
              </a:rPr>
              <a:t>slovesný </a:t>
            </a:r>
            <a:r>
              <a:rPr lang="sk-SK" sz="2800" dirty="0"/>
              <a:t>– </a:t>
            </a:r>
            <a:r>
              <a:rPr lang="sk-SK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Mama varí</a:t>
            </a:r>
            <a:r>
              <a:rPr lang="sk-SK" sz="2800" dirty="0"/>
              <a:t>. </a:t>
            </a:r>
            <a:r>
              <a:rPr lang="sk-SK" sz="2800" dirty="0" smtClean="0"/>
              <a:t>Tvorí </a:t>
            </a:r>
            <a:r>
              <a:rPr lang="sk-SK" sz="2800" dirty="0"/>
              <a:t>ho </a:t>
            </a:r>
            <a:r>
              <a:rPr lang="sk-SK" sz="2800" b="1" dirty="0">
                <a:solidFill>
                  <a:srgbClr val="0070C0"/>
                </a:solidFill>
              </a:rPr>
              <a:t>plnovýznamové </a:t>
            </a:r>
            <a:r>
              <a:rPr lang="sk-SK" sz="2800" b="1" dirty="0" smtClean="0">
                <a:solidFill>
                  <a:srgbClr val="0070C0"/>
                </a:solidFill>
              </a:rPr>
              <a:t>sloveso </a:t>
            </a:r>
            <a:r>
              <a:rPr lang="sk-SK" sz="2800" b="1" dirty="0" smtClean="0"/>
              <a:t>(varí) </a:t>
            </a:r>
            <a:r>
              <a:rPr lang="sk-SK" sz="2800" dirty="0" smtClean="0"/>
              <a:t>, </a:t>
            </a:r>
            <a:r>
              <a:rPr lang="sk-SK" sz="2800" dirty="0"/>
              <a:t>netreba dopĺňať význam </a:t>
            </a:r>
            <a:r>
              <a:rPr lang="sk-SK" sz="2800" dirty="0" smtClean="0"/>
              <a:t>slovesa.</a:t>
            </a:r>
            <a:endParaRPr lang="sk-SK" sz="2800" dirty="0"/>
          </a:p>
          <a:p>
            <a:pPr>
              <a:buFont typeface="Wingdings" pitchFamily="2" charset="2"/>
              <a:buChar char="ü"/>
            </a:pP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Zložený 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sk-SK" sz="2800" b="1" dirty="0">
                <a:solidFill>
                  <a:srgbClr val="7030A0"/>
                </a:solidFill>
              </a:rPr>
              <a:t>Mama musí variť. </a:t>
            </a:r>
            <a:r>
              <a:rPr lang="sk-SK" sz="2800" dirty="0" smtClean="0"/>
              <a:t> Tvorí </a:t>
            </a:r>
            <a:r>
              <a:rPr lang="sk-SK" sz="2800" dirty="0"/>
              <a:t>ho </a:t>
            </a:r>
            <a:r>
              <a:rPr lang="sk-SK" sz="2800" b="1" dirty="0">
                <a:solidFill>
                  <a:srgbClr val="0070C0"/>
                </a:solidFill>
              </a:rPr>
              <a:t>pomocné </a:t>
            </a:r>
            <a:r>
              <a:rPr lang="sk-SK" sz="2800" b="1" dirty="0" smtClean="0">
                <a:solidFill>
                  <a:srgbClr val="0070C0"/>
                </a:solidFill>
              </a:rPr>
              <a:t>sloveso + </a:t>
            </a:r>
            <a:r>
              <a:rPr lang="sk-SK" sz="2800" b="1" dirty="0" smtClean="0">
                <a:solidFill>
                  <a:srgbClr val="C00000"/>
                </a:solidFill>
              </a:rPr>
              <a:t>neurčitok </a:t>
            </a: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plnovýznamového  slovesa.</a:t>
            </a:r>
            <a:endParaRPr lang="sk-SK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8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836712"/>
            <a:ext cx="7560840" cy="4886357"/>
          </a:xfrm>
        </p:spPr>
        <p:txBody>
          <a:bodyPr/>
          <a:lstStyle/>
          <a:p>
            <a:pPr marL="0" indent="0">
              <a:buNone/>
            </a:pPr>
            <a:r>
              <a:rPr lang="sk-SK" sz="2800" dirty="0" smtClean="0"/>
              <a:t>   </a:t>
            </a:r>
            <a:r>
              <a:rPr lang="sk-SK" sz="2800" b="1" dirty="0" smtClean="0">
                <a:solidFill>
                  <a:srgbClr val="C00000"/>
                </a:solidFill>
              </a:rPr>
              <a:t>b)  slovesno-menný:</a:t>
            </a:r>
          </a:p>
          <a:p>
            <a:pPr marL="0" indent="0">
              <a:buNone/>
            </a:pPr>
            <a:endParaRPr lang="sk-SK" sz="1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k-SK" dirty="0" smtClean="0"/>
              <a:t>    </a:t>
            </a:r>
            <a:r>
              <a:rPr lang="sk-SK" sz="2800" dirty="0" smtClean="0"/>
              <a:t>Skladá </a:t>
            </a:r>
            <a:r>
              <a:rPr lang="sk-SK" sz="2800" dirty="0"/>
              <a:t>sa </a:t>
            </a: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 sponového slovesa </a:t>
            </a:r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byť</a:t>
            </a:r>
            <a:r>
              <a:rPr lang="sk-SK" sz="2800" dirty="0" smtClean="0"/>
              <a:t>, </a:t>
            </a:r>
            <a:r>
              <a:rPr lang="sk-SK" sz="2800" u="sng" dirty="0"/>
              <a:t>ku </a:t>
            </a:r>
            <a:endParaRPr lang="sk-SK" sz="2800" u="sng" dirty="0" smtClean="0"/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</a:t>
            </a:r>
            <a:r>
              <a:rPr lang="sk-SK" sz="2800" u="sng" dirty="0" smtClean="0"/>
              <a:t>ktorému </a:t>
            </a:r>
            <a:r>
              <a:rPr lang="sk-SK" sz="2800" u="sng" dirty="0"/>
              <a:t>je pripojené</a:t>
            </a:r>
            <a:r>
              <a:rPr lang="sk-SK" sz="2800" dirty="0"/>
              <a:t> 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podstatné meno</a:t>
            </a: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   prídavné meno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, zámeno</a:t>
            </a:r>
            <a:r>
              <a:rPr lang="sk-SK" sz="2800" b="1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k-SK" sz="2800" b="1" smtClean="0">
                <a:solidFill>
                  <a:schemeClr val="accent2">
                    <a:lumMod val="75000"/>
                  </a:schemeClr>
                </a:solidFill>
              </a:rPr>
              <a:t>číslovka.</a:t>
            </a:r>
            <a:endParaRPr lang="sk-SK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Otec </a:t>
            </a:r>
            <a:r>
              <a:rPr lang="sk-SK" sz="2800" b="1" u="sng" dirty="0">
                <a:solidFill>
                  <a:srgbClr val="C00000"/>
                </a:solidFill>
              </a:rPr>
              <a:t>je právnik</a:t>
            </a:r>
            <a:r>
              <a:rPr lang="sk-SK" sz="2800" dirty="0"/>
              <a:t>. Moja mama </a:t>
            </a:r>
            <a:r>
              <a:rPr lang="sk-SK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krásna</a:t>
            </a:r>
            <a:r>
              <a:rPr lang="sk-SK" sz="2800" u="sng" dirty="0">
                <a:solidFill>
                  <a:srgbClr val="C00000"/>
                </a:solidFill>
              </a:rPr>
              <a:t>. </a:t>
            </a:r>
            <a:endParaRPr lang="sk-SK" sz="2800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Tento </a:t>
            </a:r>
            <a:r>
              <a:rPr lang="sk-SK" sz="2800" dirty="0"/>
              <a:t>byt </a:t>
            </a:r>
            <a:r>
              <a:rPr lang="sk-SK" sz="2800" u="sng" dirty="0">
                <a:solidFill>
                  <a:srgbClr val="C00000"/>
                </a:solidFill>
              </a:rPr>
              <a:t>je náš</a:t>
            </a:r>
            <a:r>
              <a:rPr lang="sk-SK" sz="2800" dirty="0"/>
              <a:t>. Brat </a:t>
            </a:r>
            <a:r>
              <a:rPr lang="sk-SK" sz="2800" u="sng" dirty="0">
                <a:solidFill>
                  <a:srgbClr val="C00000"/>
                </a:solidFill>
              </a:rPr>
              <a:t>bol prvý</a:t>
            </a:r>
            <a:r>
              <a:rPr lang="sk-SK" sz="2800" dirty="0"/>
              <a:t>. </a:t>
            </a:r>
            <a:r>
              <a:rPr lang="sk-SK" sz="2800" dirty="0" smtClean="0"/>
              <a:t>Deti </a:t>
            </a:r>
            <a:r>
              <a:rPr lang="sk-SK" sz="2800" u="sng" dirty="0" smtClean="0">
                <a:solidFill>
                  <a:srgbClr val="C00000"/>
                </a:solidFill>
              </a:rPr>
              <a:t>sú 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C00000"/>
                </a:solidFill>
              </a:rPr>
              <a:t> </a:t>
            </a:r>
            <a:r>
              <a:rPr lang="sk-SK" sz="2800" dirty="0" smtClean="0">
                <a:solidFill>
                  <a:srgbClr val="C00000"/>
                </a:solidFill>
              </a:rPr>
              <a:t>    </a:t>
            </a:r>
            <a:r>
              <a:rPr lang="sk-SK" sz="2800" u="sng" dirty="0" smtClean="0">
                <a:solidFill>
                  <a:srgbClr val="C00000"/>
                </a:solidFill>
              </a:rPr>
              <a:t>priateľské</a:t>
            </a:r>
            <a:r>
              <a:rPr lang="sk-SK" sz="2800" dirty="0" smtClean="0"/>
              <a:t>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0217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908720"/>
            <a:ext cx="7488832" cy="4814349"/>
          </a:xfrm>
        </p:spPr>
        <p:txBody>
          <a:bodyPr/>
          <a:lstStyle/>
          <a:p>
            <a:r>
              <a:rPr lang="sk-SK" sz="2800" b="1" dirty="0" smtClean="0">
                <a:solidFill>
                  <a:srgbClr val="C00000"/>
                </a:solidFill>
              </a:rPr>
              <a:t>Pozor !!! </a:t>
            </a:r>
          </a:p>
          <a:p>
            <a:pPr marL="0" indent="0">
              <a:buNone/>
            </a:pPr>
            <a:endParaRPr lang="sk-SK" sz="1000" b="1" dirty="0" smtClean="0">
              <a:solidFill>
                <a:srgbClr val="C00000"/>
              </a:solidFill>
            </a:endParaRPr>
          </a:p>
          <a:p>
            <a:r>
              <a:rPr lang="sk-SK" sz="2800" dirty="0" smtClean="0"/>
              <a:t>Ak </a:t>
            </a:r>
            <a:r>
              <a:rPr lang="sk-SK" sz="2800" dirty="0"/>
              <a:t>je sloveso </a:t>
            </a:r>
            <a:r>
              <a:rPr lang="sk-SK" sz="2800" b="1" dirty="0">
                <a:solidFill>
                  <a:srgbClr val="C00000"/>
                </a:solidFill>
              </a:rPr>
              <a:t>byť</a:t>
            </a:r>
            <a:r>
              <a:rPr lang="sk-SK" sz="2800" dirty="0"/>
              <a:t> </a:t>
            </a:r>
            <a:r>
              <a:rPr lang="sk-SK" sz="2800" b="1" dirty="0"/>
              <a:t>vo význame</a:t>
            </a:r>
            <a:r>
              <a:rPr lang="sk-SK" sz="2800" dirty="0"/>
              <a:t> </a:t>
            </a:r>
            <a:r>
              <a:rPr lang="sk-SK" sz="2800" b="1" dirty="0">
                <a:solidFill>
                  <a:srgbClr val="7030A0"/>
                </a:solidFill>
              </a:rPr>
              <a:t>existovať, jestvovať, nachádzať sa </a:t>
            </a:r>
            <a:r>
              <a:rPr lang="sk-SK" sz="2800" dirty="0"/>
              <a:t>– </a:t>
            </a:r>
            <a:r>
              <a:rPr lang="sk-SK" sz="2800" u="sng" dirty="0"/>
              <a:t>vtedy nie je pomocné</a:t>
            </a:r>
            <a:r>
              <a:rPr lang="sk-SK" sz="2800" dirty="0" smtClean="0"/>
              <a:t>, </a:t>
            </a:r>
            <a:r>
              <a:rPr lang="sk-SK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plnovýznamové</a:t>
            </a:r>
            <a:r>
              <a:rPr lang="sk-SK" sz="2800" dirty="0" smtClean="0"/>
              <a:t>.</a:t>
            </a:r>
          </a:p>
          <a:p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V </a:t>
            </a:r>
            <a:r>
              <a:rPr lang="sk-SK" sz="2800" dirty="0">
                <a:solidFill>
                  <a:schemeClr val="accent5">
                    <a:lumMod val="75000"/>
                  </a:schemeClr>
                </a:solidFill>
              </a:rPr>
              <a:t>dedine </a:t>
            </a:r>
            <a:r>
              <a:rPr lang="sk-SK" sz="2800" b="1" dirty="0">
                <a:solidFill>
                  <a:srgbClr val="C00000"/>
                </a:solidFill>
              </a:rPr>
              <a:t>je</a:t>
            </a:r>
            <a:r>
              <a:rPr lang="sk-SK" sz="2800" dirty="0">
                <a:solidFill>
                  <a:schemeClr val="accent5">
                    <a:lumMod val="75000"/>
                  </a:schemeClr>
                </a:solidFill>
              </a:rPr>
              <a:t> škola</a:t>
            </a:r>
            <a:r>
              <a:rPr lang="sk-SK" sz="2800" dirty="0"/>
              <a:t>. (v </a:t>
            </a:r>
            <a:r>
              <a:rPr lang="sk-SK" sz="2800" dirty="0" smtClean="0"/>
              <a:t>dedine existuje, nachádza </a:t>
            </a:r>
            <a:r>
              <a:rPr lang="sk-SK" sz="2800" dirty="0"/>
              <a:t>sa </a:t>
            </a:r>
            <a:r>
              <a:rPr lang="sk-SK" sz="2800" dirty="0" smtClean="0"/>
              <a:t>škola</a:t>
            </a:r>
            <a:r>
              <a:rPr lang="sk-SK" sz="2800" dirty="0"/>
              <a:t>) </a:t>
            </a:r>
            <a:endParaRPr lang="sk-SK" sz="2800" dirty="0" smtClean="0"/>
          </a:p>
          <a:p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Otec </a:t>
            </a:r>
            <a:r>
              <a:rPr lang="sk-SK" sz="2800" b="1" dirty="0">
                <a:solidFill>
                  <a:srgbClr val="C00000"/>
                </a:solidFill>
              </a:rPr>
              <a:t>je právnik</a:t>
            </a:r>
            <a:r>
              <a:rPr lang="sk-SK" sz="2800" dirty="0"/>
              <a:t>. (nedá sa nahradiť existovať, jestvovať, </a:t>
            </a:r>
            <a:r>
              <a:rPr lang="sk-SK" sz="2800" dirty="0" smtClean="0"/>
              <a:t>nachádzať </a:t>
            </a:r>
            <a:r>
              <a:rPr lang="sk-SK" sz="2800" dirty="0"/>
              <a:t>sa)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70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980728"/>
            <a:ext cx="6759853" cy="4742341"/>
          </a:xfrm>
        </p:spPr>
        <p:txBody>
          <a:bodyPr/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Môže </a:t>
            </a:r>
            <a:r>
              <a:rPr lang="sk-SK" sz="2800" b="1" dirty="0">
                <a:solidFill>
                  <a:srgbClr val="0070C0"/>
                </a:solidFill>
              </a:rPr>
              <a:t>byť</a:t>
            </a:r>
            <a:r>
              <a:rPr lang="sk-SK" sz="28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sk-SK" sz="1000" dirty="0"/>
          </a:p>
          <a:p>
            <a:pPr>
              <a:buFont typeface="Wingdings" pitchFamily="2" charset="2"/>
              <a:buChar char="ü"/>
            </a:pP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holý</a:t>
            </a:r>
            <a:r>
              <a:rPr lang="sk-SK" sz="2800" dirty="0" smtClean="0"/>
              <a:t> </a:t>
            </a:r>
            <a:r>
              <a:rPr lang="sk-SK" sz="2800" dirty="0"/>
              <a:t>– Mama </a:t>
            </a:r>
            <a:r>
              <a:rPr lang="sk-SK" sz="2800" dirty="0">
                <a:solidFill>
                  <a:srgbClr val="0070C0"/>
                </a:solidFill>
              </a:rPr>
              <a:t>varí</a:t>
            </a:r>
            <a:r>
              <a:rPr lang="sk-SK" sz="2800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rozvitý</a:t>
            </a:r>
            <a:r>
              <a:rPr lang="sk-SK" sz="2800" dirty="0" smtClean="0"/>
              <a:t> </a:t>
            </a:r>
            <a:r>
              <a:rPr lang="sk-SK" sz="2800" dirty="0"/>
              <a:t>– Mama </a:t>
            </a:r>
            <a:r>
              <a:rPr lang="sk-SK" sz="2800" dirty="0">
                <a:solidFill>
                  <a:srgbClr val="0070C0"/>
                </a:solidFill>
              </a:rPr>
              <a:t>varí </a:t>
            </a:r>
            <a:r>
              <a:rPr lang="sk-SK" sz="2800" dirty="0">
                <a:solidFill>
                  <a:schemeClr val="accent5">
                    <a:lumMod val="75000"/>
                  </a:schemeClr>
                </a:solidFill>
              </a:rPr>
              <a:t>večeru</a:t>
            </a:r>
            <a:r>
              <a:rPr lang="sk-SK" sz="2800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sk-SK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viacnásobný</a:t>
            </a:r>
            <a:r>
              <a:rPr lang="sk-SK" sz="2800" dirty="0" smtClean="0"/>
              <a:t> </a:t>
            </a:r>
            <a:r>
              <a:rPr lang="sk-SK" sz="2800" dirty="0"/>
              <a:t>– Mama </a:t>
            </a:r>
            <a:r>
              <a:rPr lang="sk-SK" sz="2800" b="1" dirty="0">
                <a:solidFill>
                  <a:srgbClr val="0070C0"/>
                </a:solidFill>
              </a:rPr>
              <a:t>varí a pečie</a:t>
            </a:r>
            <a:r>
              <a:rPr lang="sk-SK" sz="28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sk-SK" sz="2800" dirty="0"/>
          </a:p>
          <a:p>
            <a:pPr marL="0" indent="0">
              <a:buNone/>
            </a:pPr>
            <a:r>
              <a:rPr lang="sk-SK" sz="2800" dirty="0" smtClean="0">
                <a:solidFill>
                  <a:srgbClr val="0070C0"/>
                </a:solidFill>
              </a:rPr>
              <a:t> Označujeme  ho  číslom </a:t>
            </a:r>
            <a:r>
              <a:rPr lang="sk-S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sk-SK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7166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109</TotalTime>
  <Words>410</Words>
  <Application>Microsoft Office PowerPoint</Application>
  <PresentationFormat>Prezentácia na obrazovke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Brush Script MT</vt:lpstr>
      <vt:lpstr>Constantia</vt:lpstr>
      <vt:lpstr>Franklin Gothic Book</vt:lpstr>
      <vt:lpstr>Rage Italic</vt:lpstr>
      <vt:lpstr>Wingdings</vt:lpstr>
      <vt:lpstr>Špendlík</vt:lpstr>
      <vt:lpstr>Hlavné  vetné členy</vt:lpstr>
      <vt:lpstr>Podmet</vt:lpstr>
      <vt:lpstr>Prezentácia programu PowerPoint</vt:lpstr>
      <vt:lpstr>Prezentácia programu PowerPoint</vt:lpstr>
      <vt:lpstr>Prísudok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Hlavné  vetné členy</dc:title>
  <dc:creator>komunita</dc:creator>
  <cp:lastModifiedBy>Ucitel</cp:lastModifiedBy>
  <cp:revision>14</cp:revision>
  <dcterms:created xsi:type="dcterms:W3CDTF">2020-04-16T13:45:58Z</dcterms:created>
  <dcterms:modified xsi:type="dcterms:W3CDTF">2022-05-27T07:05:00Z</dcterms:modified>
</cp:coreProperties>
</file>