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-82" y="-9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D139-0480-4198-83E2-68CE0B25BC9B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23-3B6A-482C-9BEA-F32A9EB44C40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8FD-9717-4D78-9D01-4CBD0AC8CAE0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D47-5F5E-4508-9DFC-0021F20B392D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23E3-326B-4424-9A50-2CBB9CA4B2E5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F6F-C437-48B6-80BB-8E50899C06AF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D14-B85F-4865-804C-5734F9C85CDD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6C38-6601-4688-9146-5E61D8B04598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61E-CDAE-49E3-92CB-288B639C3B6F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9851-4767-4B63-B36B-F772D06043F2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A586-BE94-448D-BAE3-D5D323B9149F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DDEAF24-54CC-4408-99B3-A70A172EFF44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11500" dirty="0" smtClean="0"/>
              <a:t>Život Ježiša</a:t>
            </a:r>
            <a:endParaRPr lang="sk-SK" sz="11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2000" dirty="0"/>
              <a:t>Verím v Ježiša Krista, Syna Jeho jediného, Pána nášho, ktorý sa počal z Ducha Svätého, narodil sa z Márie panny, trpel pod </a:t>
            </a:r>
            <a:r>
              <a:rPr lang="sk-SK" sz="2000" dirty="0" err="1"/>
              <a:t>Pontským</a:t>
            </a:r>
            <a:r>
              <a:rPr lang="sk-SK" sz="2000" dirty="0"/>
              <a:t> Pilátom, ukrižovaný umrel a pochovaný bol; zostúpil do pekiel, v tretí deň vstal z mŕtvych, vstúpil na nebesá, sedí na pravici Boha Otca všemohúceho; odtiaľ príde súdiť živých i mŕtvych</a:t>
            </a:r>
            <a:r>
              <a:rPr lang="sk-SK" sz="2000" dirty="0" smtClean="0"/>
              <a:t>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30717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Historické miesta v Biblii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Nazaret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Betlehem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2063" y="2660253"/>
            <a:ext cx="4479925" cy="3359943"/>
          </a:xfrm>
        </p:spPr>
      </p:pic>
      <p:pic>
        <p:nvPicPr>
          <p:cNvPr id="7" name="Zástupný symbol obsahu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163" y="2659658"/>
            <a:ext cx="4481512" cy="3361134"/>
          </a:xfrm>
        </p:spPr>
      </p:pic>
    </p:spTree>
    <p:extLst>
      <p:ext uri="{BB962C8B-B14F-4D97-AF65-F5344CB8AC3E}">
        <p14:creationId xmlns:p14="http://schemas.microsoft.com/office/powerpoint/2010/main" xmlns="" val="36700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261872" y="316531"/>
            <a:ext cx="9692640" cy="1397124"/>
          </a:xfrm>
        </p:spPr>
        <p:txBody>
          <a:bodyPr/>
          <a:lstStyle/>
          <a:p>
            <a:r>
              <a:rPr lang="sk-SK" dirty="0" smtClean="0"/>
              <a:t>Historické miesta v Biblii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Jeruzalem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Prázdny hrob</a:t>
            </a:r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2938" y="2508250"/>
            <a:ext cx="2747962" cy="3663950"/>
          </a:xfrm>
        </p:spPr>
      </p:pic>
      <p:pic>
        <p:nvPicPr>
          <p:cNvPr id="6146" name="Picture 2" descr="http://czechfolks.com/plus/wp-content/uploads/2010/10/Obr._02_Hroby_Jeruzale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804" y="2669058"/>
            <a:ext cx="4670854" cy="35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4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261872" y="316531"/>
            <a:ext cx="9692640" cy="1397124"/>
          </a:xfrm>
        </p:spPr>
        <p:txBody>
          <a:bodyPr/>
          <a:lstStyle/>
          <a:p>
            <a:r>
              <a:rPr lang="sk-SK" dirty="0" smtClean="0"/>
              <a:t>Židovské náboženské skupiny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 smtClean="0"/>
              <a:t>Sadukaji</a:t>
            </a:r>
            <a:r>
              <a:rPr lang="sk-SK" dirty="0" smtClean="0"/>
              <a:t> – poprední židia, aristokrati, neverili vo vzkriesenie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b="1" dirty="0" smtClean="0"/>
              <a:t>Farizeji</a:t>
            </a:r>
            <a:r>
              <a:rPr lang="sk-SK" dirty="0" smtClean="0"/>
              <a:t> – zbožní židia (</a:t>
            </a:r>
            <a:r>
              <a:rPr lang="sk-SK" b="1" dirty="0" smtClean="0"/>
              <a:t>oddelení</a:t>
            </a:r>
            <a:r>
              <a:rPr lang="sk-SK" dirty="0" smtClean="0"/>
              <a:t>), zaujímali odstup od okolitého sveta</a:t>
            </a:r>
          </a:p>
        </p:txBody>
      </p:sp>
      <p:pic>
        <p:nvPicPr>
          <p:cNvPr id="8194" name="Picture 2" descr="http://www.svisveti.hr/multimedia/slike/isus_i_saducej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664282"/>
            <a:ext cx="4479925" cy="335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andino-selo.com/slike/ostalo/godina%20vjere-isus%20i%20gresnic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659658"/>
            <a:ext cx="4481512" cy="33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70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261872" y="316531"/>
            <a:ext cx="9692640" cy="1397124"/>
          </a:xfrm>
        </p:spPr>
        <p:txBody>
          <a:bodyPr/>
          <a:lstStyle/>
          <a:p>
            <a:r>
              <a:rPr lang="sk-SK" dirty="0" smtClean="0"/>
              <a:t>Židovské náboženské skupiny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 smtClean="0"/>
              <a:t>Eséni</a:t>
            </a:r>
            <a:r>
              <a:rPr lang="sk-SK" dirty="0" smtClean="0"/>
              <a:t> – židovsky mnísi (</a:t>
            </a:r>
            <a:r>
              <a:rPr lang="sk-SK" b="1" dirty="0" smtClean="0"/>
              <a:t>zbožní</a:t>
            </a:r>
            <a:r>
              <a:rPr lang="sk-SK" dirty="0" smtClean="0"/>
              <a:t>), žili v okolí </a:t>
            </a:r>
            <a:r>
              <a:rPr lang="sk-SK" dirty="0" err="1" smtClean="0"/>
              <a:t>Kumránu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Zelóti</a:t>
            </a:r>
            <a:r>
              <a:rPr lang="sk-SK" dirty="0" smtClean="0"/>
              <a:t> – (</a:t>
            </a:r>
            <a:r>
              <a:rPr lang="sk-SK" b="1" dirty="0" smtClean="0"/>
              <a:t>horliví</a:t>
            </a:r>
            <a:r>
              <a:rPr lang="sk-SK" dirty="0" smtClean="0"/>
              <a:t>) radikálna skupina aktívneho odboja proti </a:t>
            </a:r>
            <a:r>
              <a:rPr lang="sk-SK" dirty="0" err="1" smtClean="0"/>
              <a:t>Rímanom</a:t>
            </a:r>
            <a:endParaRPr lang="sk-SK" dirty="0" smtClean="0"/>
          </a:p>
        </p:txBody>
      </p:sp>
      <p:pic>
        <p:nvPicPr>
          <p:cNvPr id="9220" name="Picture 4" descr="http://upload.wikimedia.org/wikipedia/commons/b/bc/Qumran_Cav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643" y="2483900"/>
            <a:ext cx="2440652" cy="3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dayswithjesus.com/Websites/dayswithjesus/PhotoGallery/2110933/masada.jpg?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840319"/>
            <a:ext cx="4481512" cy="29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841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 smtClean="0"/>
              <a:t>Kumrán</a:t>
            </a:r>
            <a:endParaRPr lang="sk-SK" sz="6000" dirty="0"/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22" b="19722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Objavené v roku 1947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9974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Biblické pramene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sz="2800" dirty="0" smtClean="0"/>
              <a:t>Evanjelia</a:t>
            </a:r>
          </a:p>
          <a:p>
            <a:r>
              <a:rPr lang="sk-SK" sz="2800" dirty="0" smtClean="0"/>
              <a:t>Skutky apoštolov</a:t>
            </a:r>
          </a:p>
          <a:p>
            <a:r>
              <a:rPr lang="sk-SK" sz="2800" dirty="0" smtClean="0"/>
              <a:t>Listy – epištoly 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42" name="Picture 2" descr="http://files.porubakostol.webnode.sk/200000022-26511274c3/P81201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148953"/>
            <a:ext cx="6080125" cy="456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75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Minobiblické</a:t>
            </a:r>
            <a:r>
              <a:rPr lang="sk-SK" dirty="0" smtClean="0"/>
              <a:t> pramene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 smtClean="0"/>
              <a:t>Rímsky historici - </a:t>
            </a:r>
            <a:r>
              <a:rPr lang="sk-SK" sz="2800" dirty="0" err="1" smtClean="0"/>
              <a:t>Tacitus</a:t>
            </a:r>
            <a:endParaRPr lang="sk-SK" sz="2800" dirty="0" smtClean="0"/>
          </a:p>
          <a:p>
            <a:r>
              <a:rPr lang="sk-SK" sz="2800" dirty="0"/>
              <a:t>Židovský filozof a historik – </a:t>
            </a:r>
            <a:r>
              <a:rPr lang="sk-SK" sz="2800" dirty="0" err="1"/>
              <a:t>Jozefus</a:t>
            </a:r>
            <a:r>
              <a:rPr lang="sk-SK" sz="2800" dirty="0"/>
              <a:t> </a:t>
            </a:r>
            <a:r>
              <a:rPr lang="sk-SK" sz="2800" dirty="0" err="1" smtClean="0"/>
              <a:t>Flavius</a:t>
            </a:r>
            <a:endParaRPr lang="sk-SK" sz="2800" dirty="0" smtClean="0"/>
          </a:p>
          <a:p>
            <a:r>
              <a:rPr lang="sk-SK" sz="2800" dirty="0" err="1" smtClean="0"/>
              <a:t>Thall</a:t>
            </a:r>
            <a:endParaRPr lang="sk-SK" sz="2800" dirty="0" smtClean="0"/>
          </a:p>
          <a:p>
            <a:r>
              <a:rPr lang="sk-SK" sz="2800" dirty="0" err="1" smtClean="0"/>
              <a:t>Plínius</a:t>
            </a:r>
            <a:r>
              <a:rPr lang="sk-SK" sz="2800" dirty="0" smtClean="0"/>
              <a:t> ml. </a:t>
            </a:r>
            <a:endParaRPr lang="sk-SK" sz="2800" dirty="0"/>
          </a:p>
        </p:txBody>
      </p:sp>
      <p:pic>
        <p:nvPicPr>
          <p:cNvPr id="11266" name="Picture 2" descr="http://chanele6019.files.wordpress.com/2013/03/1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148953"/>
            <a:ext cx="6080125" cy="456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16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378941"/>
            <a:ext cx="9418320" cy="1161535"/>
          </a:xfrm>
        </p:spPr>
        <p:txBody>
          <a:bodyPr/>
          <a:lstStyle/>
          <a:p>
            <a:r>
              <a:rPr lang="sk-SK" dirty="0" smtClean="0"/>
              <a:t>L 1,1-4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1458097"/>
            <a:ext cx="9418320" cy="5034143"/>
          </a:xfrm>
        </p:spPr>
        <p:txBody>
          <a:bodyPr>
            <a:noAutofit/>
          </a:bodyPr>
          <a:lstStyle/>
          <a:p>
            <a:r>
              <a:rPr lang="sk-SK" sz="3600" dirty="0" smtClean="0"/>
              <a:t>Keďže </a:t>
            </a:r>
            <a:r>
              <a:rPr lang="sk-SK" sz="3600" dirty="0"/>
              <a:t>sa mnohí pokúsili rad-radom vyrozprávať udalosti, ktoré sa u nás </a:t>
            </a:r>
            <a:r>
              <a:rPr lang="sk-SK" sz="3600" dirty="0" smtClean="0"/>
              <a:t>stali, ako </a:t>
            </a:r>
            <a:r>
              <a:rPr lang="sk-SK" sz="3600" dirty="0"/>
              <a:t>nám ich podali tí, čo od počiatku boli očitými svedkami a stali sa služobníkmi slova </a:t>
            </a:r>
            <a:r>
              <a:rPr lang="sk-SK" sz="3600" dirty="0" smtClean="0"/>
              <a:t>- aj </a:t>
            </a:r>
            <a:r>
              <a:rPr lang="sk-SK" sz="3600" dirty="0"/>
              <a:t>ja, ktorý som všetko znova dôkladne zistil, rozhodol som sa, vznešený Teofil, napísať ti to rad-radom, </a:t>
            </a:r>
            <a:r>
              <a:rPr lang="sk-SK" sz="3600" dirty="0" smtClean="0"/>
              <a:t>aby </a:t>
            </a:r>
            <a:r>
              <a:rPr lang="sk-SK" sz="3600" dirty="0"/>
              <a:t>si poznal spoľahlivosť rečí, ktorým ťa vyučovali.</a:t>
            </a:r>
          </a:p>
        </p:txBody>
      </p:sp>
    </p:spTree>
    <p:extLst>
      <p:ext uri="{BB962C8B-B14F-4D97-AF65-F5344CB8AC3E}">
        <p14:creationId xmlns:p14="http://schemas.microsoft.com/office/powerpoint/2010/main" xmlns="" val="29918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Vysvetlenie druhého článku </a:t>
            </a:r>
            <a:r>
              <a:rPr lang="sk-SK" dirty="0"/>
              <a:t>Všeobecnej viery </a:t>
            </a:r>
            <a:r>
              <a:rPr lang="sk-SK" dirty="0" smtClean="0"/>
              <a:t>kresťanskej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Verím v Ježiša Krista, Syna Jeho jediného, Pána nášho, ktorý sa počal z Ducha Svätého, narodil sa z Márie panny, trpel pod </a:t>
            </a:r>
            <a:r>
              <a:rPr lang="sk-SK" dirty="0" err="1"/>
              <a:t>Pontským</a:t>
            </a:r>
            <a:r>
              <a:rPr lang="sk-SK" dirty="0"/>
              <a:t> Pilátom, ukrižovaný umrel a pochovaný bol; zostúpil do pekiel, v tretí deň vstal z mŕtvych, vstúpil na nebesá, sedí na pravici Boha Otca všemohúceho; odtiaľ príde súdiť živých i mŕtvych.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Verím, že Ježiš Kristus, pravý Boh pred vekmi od Otca splodený a pravý človek z Márie panny narodený, je mojím Pánom, ktorý mňa, zlorečeného a zatrateného človeka vykúpil, privlastnil si a vyslobodil od všetkých hriechov, od smrti večnej a moci diabolskej; nie zlatom ani striebrom, ale svojou svätou a drahou krvou a svojím nevinným umučením a smrťou; aby som bol Jeho vlastným a žil pod Ním v Jeho kráľovstve a slúžil Mu v ustavičnej spravodlivosti, nevinnosti a blaženosti; tak ako On vstal z mŕtvych, žije a kraľuje naveky. To je iste (verná) pravda!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270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Žil vôbec Ježiš</a:t>
            </a:r>
            <a:r>
              <a:rPr lang="sk-SK" sz="4800" dirty="0" smtClean="0"/>
              <a:t>?</a:t>
            </a:r>
            <a:endParaRPr lang="sk-SK" sz="4800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Dá sa to dokázať?</a:t>
            </a:r>
          </a:p>
          <a:p>
            <a:r>
              <a:rPr lang="sk-SK" sz="2400" dirty="0" smtClean="0"/>
              <a:t>Vieme spoľahlivo povedať, že Ježiš žil tu na tejto zemi?</a:t>
            </a:r>
          </a:p>
          <a:p>
            <a:r>
              <a:rPr lang="sk-SK" sz="2400" dirty="0" smtClean="0"/>
              <a:t>Odkiaľ to vieme? </a:t>
            </a:r>
            <a:endParaRPr lang="sk-SK" sz="2400" dirty="0"/>
          </a:p>
        </p:txBody>
      </p:sp>
      <p:pic>
        <p:nvPicPr>
          <p:cNvPr id="1028" name="Picture 4" descr="http://hdwallpaperszon.com/wp-content/uploads/2013/10/Jesus-Pictures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424" y="685800"/>
            <a:ext cx="400275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44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Pramene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Označujú materiál z ktorého bádateľ čerpá informácie </a:t>
            </a:r>
          </a:p>
          <a:p>
            <a:r>
              <a:rPr lang="sk-SK" b="1" dirty="0" smtClean="0"/>
              <a:t>Biblické pramene</a:t>
            </a:r>
          </a:p>
          <a:p>
            <a:r>
              <a:rPr lang="sk-SK" b="1" dirty="0"/>
              <a:t>Historické pramene</a:t>
            </a:r>
          </a:p>
          <a:p>
            <a:pPr lvl="1"/>
            <a:r>
              <a:rPr lang="sk-SK" dirty="0" smtClean="0"/>
              <a:t>Archeologické pramene</a:t>
            </a:r>
          </a:p>
          <a:p>
            <a:pPr lvl="1"/>
            <a:r>
              <a:rPr lang="sk-SK" dirty="0" smtClean="0"/>
              <a:t>Filozofické pramene</a:t>
            </a:r>
          </a:p>
          <a:p>
            <a:pPr lvl="1"/>
            <a:r>
              <a:rPr lang="sk-SK" dirty="0" smtClean="0"/>
              <a:t>Pramene práva </a:t>
            </a:r>
          </a:p>
          <a:p>
            <a:endParaRPr lang="sk-SK" dirty="0"/>
          </a:p>
        </p:txBody>
      </p:sp>
      <p:pic>
        <p:nvPicPr>
          <p:cNvPr id="2050" name="Picture 2" descr="https://lh4.googleusercontent.com/-UUhRGj59QrM/TW38lsqwMrI/AAAAAAAADEc/xkpw8cH9N0o/s128/Kumran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957" y="1917230"/>
            <a:ext cx="3797643" cy="47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2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Historické osobnosti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Ľudovít Štúr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Ján Hus</a:t>
            </a:r>
            <a:endParaRPr lang="sk-SK" dirty="0"/>
          </a:p>
        </p:txBody>
      </p:sp>
      <p:pic>
        <p:nvPicPr>
          <p:cNvPr id="1026" name="Picture 2" descr="http://www.stur.sk/obrazky/portrety/10stur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7"/>
          <a:stretch/>
        </p:blipFill>
        <p:spPr bwMode="auto">
          <a:xfrm>
            <a:off x="2290120" y="2608961"/>
            <a:ext cx="2425412" cy="3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kl.cz/data/galerie/jan_hu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767" y="2608961"/>
            <a:ext cx="2432304" cy="34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632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Historické osobnosti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Martin Luther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Cyril a Metód</a:t>
            </a:r>
            <a:endParaRPr lang="sk-SK" dirty="0"/>
          </a:p>
        </p:txBody>
      </p:sp>
      <p:pic>
        <p:nvPicPr>
          <p:cNvPr id="2050" name="Picture 2" descr="http://www.blogovisko.sk/wp-content/uploads/Martin-Luther-1523-by-Lucas-Cranac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7279" y="2508250"/>
            <a:ext cx="2569492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hopkabinet.sk/files/img/products/sk_plc_dej_pos_sv_cyril_a_sv_metod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7" t="8469" r="6926" b="20713"/>
          <a:stretch/>
        </p:blipFill>
        <p:spPr bwMode="auto">
          <a:xfrm>
            <a:off x="6122739" y="2611395"/>
            <a:ext cx="5370397" cy="356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51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Historické osobnosti v Biblii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Herodes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Pilát</a:t>
            </a:r>
            <a:endParaRPr lang="sk-SK" dirty="0"/>
          </a:p>
        </p:txBody>
      </p:sp>
      <p:pic>
        <p:nvPicPr>
          <p:cNvPr id="3082" name="Picture 10" descr="http://4.bp.blogspot.com/-LLTzHlUePFs/UK1VzyoNL7I/AAAAAAAAAE4/CiqD7gDTxbk/s1600/Hero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061" y="2508250"/>
            <a:ext cx="2981929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0.gstatic.com/images?q=tbn:ANd9GcSI2EkkaVaYK0e868MgluFuviCrou0eS45PmZT_YulezTsUDHo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7493" y="2462671"/>
            <a:ext cx="2471350" cy="371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3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Historické osobnosti v Biblii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Kráľ Šalamún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Kráľ Dávid</a:t>
            </a:r>
            <a:endParaRPr lang="sk-SK" dirty="0"/>
          </a:p>
        </p:txBody>
      </p:sp>
      <p:pic>
        <p:nvPicPr>
          <p:cNvPr id="4098" name="Picture 2" descr="http://ilusoria-yhwh.webovka.eu/estampas/salamu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585" y="2508250"/>
            <a:ext cx="2994880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99.rajce.idnes.cz/d9903/4/4389/4389732_73de9df05dffb4c7af7c1733e9fbf2f6/images/687_Izrael_-_Jeruzalem_-_kral_David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32" t="8368" r="33947"/>
          <a:stretch/>
        </p:blipFill>
        <p:spPr bwMode="auto">
          <a:xfrm>
            <a:off x="7224584" y="2468183"/>
            <a:ext cx="2133600" cy="37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4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Historické osobnosti v Biblii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Ramzes II.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Kráľ </a:t>
            </a:r>
            <a:r>
              <a:rPr lang="sk-SK" dirty="0" err="1" smtClean="0"/>
              <a:t>Saul</a:t>
            </a:r>
            <a:endParaRPr lang="sk-SK" dirty="0" smtClean="0"/>
          </a:p>
        </p:txBody>
      </p:sp>
      <p:pic>
        <p:nvPicPr>
          <p:cNvPr id="5122" name="Picture 2" descr="https://encrypted-tbn1.gstatic.com/images?q=tbn:ANd9GcQWnGnAvCpLAbx4EWfLw9mz7UEmNWG12mltoOG3XrjWg5ydytTwhQ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879" y="2464578"/>
            <a:ext cx="2969051" cy="37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st-impact.nl/joomla/images/stories/Egypte/Ramses_I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472" y="2508250"/>
            <a:ext cx="2441106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81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TC103457515[[fn=Zobrazenie]]</Template>
  <TotalTime>321</TotalTime>
  <Words>476</Words>
  <Application>Microsoft Office PowerPoint</Application>
  <PresentationFormat>Vlastná</PresentationFormat>
  <Paragraphs>56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View</vt:lpstr>
      <vt:lpstr>Život Ježiša</vt:lpstr>
      <vt:lpstr>Vysvetlenie druhého článku Všeobecnej viery kresťanskej</vt:lpstr>
      <vt:lpstr>Žil vôbec Ježiš?</vt:lpstr>
      <vt:lpstr>Pramene</vt:lpstr>
      <vt:lpstr>Historické osobnosti</vt:lpstr>
      <vt:lpstr>Historické osobnosti</vt:lpstr>
      <vt:lpstr>Historické osobnosti v Biblii</vt:lpstr>
      <vt:lpstr>Historické osobnosti v Biblii</vt:lpstr>
      <vt:lpstr>Historické osobnosti v Biblii</vt:lpstr>
      <vt:lpstr>Historické miesta v Biblii</vt:lpstr>
      <vt:lpstr>Historické miesta v Biblii</vt:lpstr>
      <vt:lpstr>Židovské náboženské skupiny</vt:lpstr>
      <vt:lpstr>Židovské náboženské skupiny</vt:lpstr>
      <vt:lpstr>Kumrán</vt:lpstr>
      <vt:lpstr>Biblické pramene</vt:lpstr>
      <vt:lpstr>Minobiblické pramene</vt:lpstr>
      <vt:lpstr>L 1,1-4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Ježiša</dc:title>
  <dc:creator>Stanislav Grega</dc:creator>
  <cp:lastModifiedBy>Používateľ systému Windows</cp:lastModifiedBy>
  <cp:revision>20</cp:revision>
  <dcterms:created xsi:type="dcterms:W3CDTF">2013-12-18T19:53:06Z</dcterms:created>
  <dcterms:modified xsi:type="dcterms:W3CDTF">2019-01-29T20:22:59Z</dcterms:modified>
</cp:coreProperties>
</file>